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61" r:id="rId5"/>
    <p:sldId id="262" r:id="rId6"/>
    <p:sldId id="264" r:id="rId7"/>
    <p:sldId id="265" r:id="rId8"/>
    <p:sldId id="268" r:id="rId9"/>
    <p:sldId id="270" r:id="rId10"/>
    <p:sldId id="271" r:id="rId11"/>
    <p:sldId id="269" r:id="rId12"/>
    <p:sldId id="279" r:id="rId13"/>
    <p:sldId id="272" r:id="rId14"/>
    <p:sldId id="274" r:id="rId15"/>
    <p:sldId id="276" r:id="rId16"/>
    <p:sldId id="280" r:id="rId17"/>
    <p:sldId id="277" r:id="rId18"/>
    <p:sldId id="28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1" d="100"/>
          <a:sy n="71" d="100"/>
        </p:scale>
        <p:origin x="61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pl-PL" smtClean="0"/>
              <a:t>Kliknij, aby edytować styl</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4/7/2020</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pl-PL" smtClean="0"/>
              <a:t>Kliknij, aby edytować styl</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4/7/2020</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4/7/2020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257300" y="2909102"/>
            <a:ext cx="4800600" cy="299639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6633864" y="2909102"/>
            <a:ext cx="4800600" cy="299639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4/7/2020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4/7/2020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4/7/2020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pl-PL" smtClean="0"/>
              <a:t>Kliknij, aby edytować styl</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4/7/2020</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pl-PL" smtClean="0"/>
              <a:t>Kliknij, aby edytować styl</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4/7/2020</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pl-PL" smtClean="0"/>
              <a:t>Kliknij, aby edytować styl</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4/7/2020</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elwiralm.pinger.pl/" TargetMode="External"/><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deccoria.pl/" TargetMode="External"/><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fundacjadroga.org/2013/03/25/zyczenia-wielkanocne/" TargetMode="External"/><Relationship Id="rId2" Type="http://schemas.openxmlformats.org/officeDocument/2006/relationships/image" Target="../media/image10.gi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wattpad.com/" TargetMode="External"/><Relationship Id="rId2" Type="http://schemas.openxmlformats.org/officeDocument/2006/relationships/image" Target="../media/image11.gi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beszamel.se.pl/" TargetMode="External"/><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s://pl.pinterest.com/" TargetMode="External"/><Relationship Id="rId2" Type="http://schemas.openxmlformats.org/officeDocument/2006/relationships/image" Target="../media/image14.gif"/><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kurierostrolecki.pl/144997,Kadzidlo-Przyjdz-na-Wielkanocny-Kiermasz.html" TargetMode="External"/><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www.owwrzos.ta.pl/wielkanoc.html"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957499" y="363071"/>
            <a:ext cx="10318418" cy="1828800"/>
          </a:xfrm>
        </p:spPr>
        <p:txBody>
          <a:bodyPr/>
          <a:lstStyle/>
          <a:p>
            <a:r>
              <a:rPr lang="pl-PL" sz="6000" dirty="0" smtClean="0"/>
              <a:t>Zwyczaje wielkanocne na </a:t>
            </a:r>
            <a:r>
              <a:rPr lang="pl-PL" sz="6000" dirty="0" err="1" smtClean="0"/>
              <a:t>kurpiach</a:t>
            </a:r>
            <a:endParaRPr lang="pl-PL" sz="6000" dirty="0"/>
          </a:p>
        </p:txBody>
      </p:sp>
      <p:sp>
        <p:nvSpPr>
          <p:cNvPr id="3" name="Podtytuł 2"/>
          <p:cNvSpPr>
            <a:spLocks noGrp="1"/>
          </p:cNvSpPr>
          <p:nvPr>
            <p:ph type="subTitle" idx="1"/>
          </p:nvPr>
        </p:nvSpPr>
        <p:spPr>
          <a:xfrm>
            <a:off x="1421669" y="5975873"/>
            <a:ext cx="9712496" cy="559398"/>
          </a:xfrm>
        </p:spPr>
        <p:txBody>
          <a:bodyPr/>
          <a:lstStyle/>
          <a:p>
            <a:r>
              <a:rPr lang="pl-PL" dirty="0" smtClean="0">
                <a:solidFill>
                  <a:schemeClr val="bg1"/>
                </a:solidFill>
              </a:rPr>
              <a:t>Opracowała: Małgorzata </a:t>
            </a:r>
            <a:r>
              <a:rPr lang="pl-PL" dirty="0" err="1" smtClean="0">
                <a:solidFill>
                  <a:schemeClr val="bg1"/>
                </a:solidFill>
              </a:rPr>
              <a:t>napiórkowska</a:t>
            </a:r>
            <a:endParaRPr lang="pl-PL" dirty="0">
              <a:solidFill>
                <a:schemeClr val="bg1"/>
              </a:solidFill>
            </a:endParaRPr>
          </a:p>
        </p:txBody>
      </p:sp>
      <p:pic>
        <p:nvPicPr>
          <p:cNvPr id="8196" name="Picture 4" descr="Elwira l-m - 14 marca 2013 - archiwum elwiralm.pinger.p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77749" y="2191871"/>
            <a:ext cx="3400335" cy="2556893"/>
          </a:xfrm>
          <a:prstGeom prst="rect">
            <a:avLst/>
          </a:prstGeom>
          <a:noFill/>
          <a:extLst>
            <a:ext uri="{909E8E84-426E-40DD-AFC4-6F175D3DCCD1}">
              <a14:hiddenFill xmlns:a14="http://schemas.microsoft.com/office/drawing/2010/main">
                <a:solidFill>
                  <a:srgbClr val="FFFFFF"/>
                </a:solidFill>
              </a14:hiddenFill>
            </a:ext>
          </a:extLst>
        </p:spPr>
      </p:pic>
      <p:sp>
        <p:nvSpPr>
          <p:cNvPr id="5" name="Prostokąt 4"/>
          <p:cNvSpPr/>
          <p:nvPr/>
        </p:nvSpPr>
        <p:spPr>
          <a:xfrm>
            <a:off x="5059313" y="4808320"/>
            <a:ext cx="2437206" cy="369332"/>
          </a:xfrm>
          <a:prstGeom prst="rect">
            <a:avLst/>
          </a:prstGeom>
        </p:spPr>
        <p:txBody>
          <a:bodyPr wrap="none">
            <a:spAutoFit/>
          </a:bodyPr>
          <a:lstStyle/>
          <a:p>
            <a:r>
              <a:rPr lang="pl-PL" dirty="0">
                <a:hlinkClick r:id="rId3"/>
              </a:rPr>
              <a:t>http://elwiralm.pinger.pl/</a:t>
            </a:r>
            <a:endParaRPr lang="pl-PL" dirty="0"/>
          </a:p>
        </p:txBody>
      </p:sp>
    </p:spTree>
    <p:extLst>
      <p:ext uri="{BB962C8B-B14F-4D97-AF65-F5344CB8AC3E}">
        <p14:creationId xmlns:p14="http://schemas.microsoft.com/office/powerpoint/2010/main" val="40459841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idx="1"/>
          </p:nvPr>
        </p:nvSpPr>
        <p:spPr>
          <a:xfrm>
            <a:off x="1251678" y="134472"/>
            <a:ext cx="4800600" cy="645457"/>
          </a:xfrm>
        </p:spPr>
        <p:txBody>
          <a:bodyPr/>
          <a:lstStyle/>
          <a:p>
            <a:pPr algn="ctr"/>
            <a:r>
              <a:rPr lang="pl-PL" sz="3000" dirty="0" smtClean="0">
                <a:solidFill>
                  <a:srgbClr val="00B050"/>
                </a:solidFill>
              </a:rPr>
              <a:t>pisanki</a:t>
            </a:r>
            <a:endParaRPr lang="pl-PL" sz="3000" dirty="0">
              <a:solidFill>
                <a:srgbClr val="00B050"/>
              </a:solidFill>
            </a:endParaRPr>
          </a:p>
        </p:txBody>
      </p:sp>
      <p:sp>
        <p:nvSpPr>
          <p:cNvPr id="4" name="Symbol zastępczy zawartości 3"/>
          <p:cNvSpPr>
            <a:spLocks noGrp="1"/>
          </p:cNvSpPr>
          <p:nvPr>
            <p:ph sz="half" idx="2"/>
          </p:nvPr>
        </p:nvSpPr>
        <p:spPr>
          <a:xfrm>
            <a:off x="1251678" y="779929"/>
            <a:ext cx="4800600" cy="5822577"/>
          </a:xfrm>
        </p:spPr>
        <p:txBody>
          <a:bodyPr>
            <a:normAutofit lnSpcReduction="10000"/>
          </a:bodyPr>
          <a:lstStyle/>
          <a:p>
            <a:pPr marL="0" indent="0">
              <a:buNone/>
            </a:pPr>
            <a:endParaRPr lang="pl-PL" dirty="0" smtClean="0">
              <a:solidFill>
                <a:schemeClr val="tx1"/>
              </a:solidFill>
            </a:endParaRPr>
          </a:p>
          <a:p>
            <a:pPr algn="ctr"/>
            <a:r>
              <a:rPr lang="pl-PL" dirty="0" smtClean="0">
                <a:solidFill>
                  <a:schemeClr val="tx1"/>
                </a:solidFill>
              </a:rPr>
              <a:t>Pisanka to jajko zdobione specjalnym pisakiem</a:t>
            </a:r>
            <a:r>
              <a:rPr lang="pl-PL" dirty="0">
                <a:solidFill>
                  <a:schemeClr val="tx1"/>
                </a:solidFill>
              </a:rPr>
              <a:t> tzw. „żelazkiem”, czyli patykiem </a:t>
            </a:r>
            <a:r>
              <a:rPr lang="pl-PL" dirty="0" smtClean="0">
                <a:solidFill>
                  <a:schemeClr val="tx1"/>
                </a:solidFill>
              </a:rPr>
              <a:t>                  z lejkiem.</a:t>
            </a:r>
          </a:p>
          <a:p>
            <a:pPr algn="ctr"/>
            <a:r>
              <a:rPr lang="pl-PL" dirty="0" smtClean="0">
                <a:solidFill>
                  <a:schemeClr val="tx1"/>
                </a:solidFill>
              </a:rPr>
              <a:t>Pisanie woskiem polegało na kładzeniu rozpuszczonego wosku cienkim, metalowym pisakiem na powierzchnię jajka wg własnego wzoru.  </a:t>
            </a:r>
          </a:p>
          <a:p>
            <a:pPr algn="ctr"/>
            <a:r>
              <a:rPr lang="pl-PL" dirty="0" smtClean="0">
                <a:solidFill>
                  <a:schemeClr val="tx1"/>
                </a:solidFill>
              </a:rPr>
              <a:t>Wprawna gospodyni nanosiła pisakiem roztopiony wosk, którym wypisywała wzór. Następnie jajko takie zanurzała                  w barwniku. Po jego wyschnięciu ścierała wosk i otrzymywała na jajku białe motywy na kolorowym tle -  składające się                    z pasków, wiatraczków, stylizowanych kwiatków, listków i wzorów geometrycznych.</a:t>
            </a:r>
            <a:endParaRPr lang="pl-PL" dirty="0">
              <a:solidFill>
                <a:schemeClr val="tx1"/>
              </a:solidFill>
            </a:endParaRPr>
          </a:p>
        </p:txBody>
      </p:sp>
      <p:pic>
        <p:nvPicPr>
          <p:cNvPr id="3074" name="Picture 2" descr="OZDOBY WIELKANOCNE KURPIOWSKA SZTUKA LUDOW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9481" y="1949824"/>
            <a:ext cx="4886941" cy="3551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5228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p:cNvSpPr>
            <a:spLocks noGrp="1"/>
          </p:cNvSpPr>
          <p:nvPr>
            <p:ph type="body" sz="quarter" idx="3"/>
          </p:nvPr>
        </p:nvSpPr>
        <p:spPr>
          <a:xfrm>
            <a:off x="6833309" y="1258339"/>
            <a:ext cx="4800600" cy="632529"/>
          </a:xfrm>
        </p:spPr>
        <p:txBody>
          <a:bodyPr/>
          <a:lstStyle/>
          <a:p>
            <a:pPr algn="ctr"/>
            <a:r>
              <a:rPr lang="pl-PL" sz="3000" dirty="0" smtClean="0">
                <a:solidFill>
                  <a:srgbClr val="00B050"/>
                </a:solidFill>
              </a:rPr>
              <a:t>skrobanki</a:t>
            </a:r>
            <a:endParaRPr lang="pl-PL" sz="3000" dirty="0">
              <a:solidFill>
                <a:srgbClr val="00B050"/>
              </a:solidFill>
            </a:endParaRPr>
          </a:p>
        </p:txBody>
      </p:sp>
      <p:sp>
        <p:nvSpPr>
          <p:cNvPr id="6" name="Symbol zastępczy zawartości 5"/>
          <p:cNvSpPr>
            <a:spLocks noGrp="1"/>
          </p:cNvSpPr>
          <p:nvPr>
            <p:ph sz="quarter" idx="4"/>
          </p:nvPr>
        </p:nvSpPr>
        <p:spPr>
          <a:xfrm>
            <a:off x="6768334" y="2119467"/>
            <a:ext cx="4800600" cy="3622427"/>
          </a:xfrm>
        </p:spPr>
        <p:txBody>
          <a:bodyPr/>
          <a:lstStyle/>
          <a:p>
            <a:pPr algn="ctr"/>
            <a:r>
              <a:rPr lang="pl-PL" dirty="0" smtClean="0">
                <a:solidFill>
                  <a:schemeClr val="tx1"/>
                </a:solidFill>
              </a:rPr>
              <a:t>Skrobanki to ufarbowane jajka, które skrobie się ostrym narzędziem. Używano do tego celu szpilek, końskiego hacela lub hufnala (gwóźdź kowalski), wyskrobując piękne motywy kwiatowe.</a:t>
            </a:r>
          </a:p>
          <a:p>
            <a:pPr algn="ctr"/>
            <a:r>
              <a:rPr lang="pl-PL" dirty="0" smtClean="0">
                <a:solidFill>
                  <a:schemeClr val="tx1"/>
                </a:solidFill>
              </a:rPr>
              <a:t>Pisanki, skrobanki robiono dla własnych dzieci, dla chrześniaków, wręczając im gdy przyszły z życzeniami świątecznymi. Dorosłe dziewczyny darowały pisanki swym narzeczonym.</a:t>
            </a:r>
          </a:p>
          <a:p>
            <a:pPr marL="0" indent="0">
              <a:buNone/>
            </a:pPr>
            <a:endParaRPr lang="pl-PL" dirty="0"/>
          </a:p>
        </p:txBody>
      </p:sp>
      <p:pic>
        <p:nvPicPr>
          <p:cNvPr id="1026" name="Picture 2" descr="Zdjęcie 3/31 w aranżacji pisanki -skrobanki i serwetki. - Deccoria.p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976" y="1574603"/>
            <a:ext cx="5070576" cy="3802932"/>
          </a:xfrm>
          <a:prstGeom prst="rect">
            <a:avLst/>
          </a:prstGeom>
          <a:noFill/>
          <a:extLst>
            <a:ext uri="{909E8E84-426E-40DD-AFC4-6F175D3DCCD1}">
              <a14:hiddenFill xmlns:a14="http://schemas.microsoft.com/office/drawing/2010/main">
                <a:solidFill>
                  <a:srgbClr val="FFFFFF"/>
                </a:solidFill>
              </a14:hiddenFill>
            </a:ext>
          </a:extLst>
        </p:spPr>
      </p:pic>
      <p:sp>
        <p:nvSpPr>
          <p:cNvPr id="7" name="Prostokąt 6"/>
          <p:cNvSpPr/>
          <p:nvPr/>
        </p:nvSpPr>
        <p:spPr>
          <a:xfrm>
            <a:off x="2970309" y="5557228"/>
            <a:ext cx="1915909" cy="369332"/>
          </a:xfrm>
          <a:prstGeom prst="rect">
            <a:avLst/>
          </a:prstGeom>
        </p:spPr>
        <p:txBody>
          <a:bodyPr wrap="none">
            <a:spAutoFit/>
          </a:bodyPr>
          <a:lstStyle/>
          <a:p>
            <a:r>
              <a:rPr lang="pl-PL" dirty="0">
                <a:hlinkClick r:id="rId3"/>
              </a:rPr>
              <a:t>https://deccoria.pl/</a:t>
            </a:r>
            <a:endParaRPr lang="pl-PL" dirty="0"/>
          </a:p>
        </p:txBody>
      </p:sp>
    </p:spTree>
    <p:extLst>
      <p:ext uri="{BB962C8B-B14F-4D97-AF65-F5344CB8AC3E}">
        <p14:creationId xmlns:p14="http://schemas.microsoft.com/office/powerpoint/2010/main" val="37607797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51678" y="147918"/>
            <a:ext cx="10178322" cy="900953"/>
          </a:xfrm>
        </p:spPr>
        <p:txBody>
          <a:bodyPr>
            <a:normAutofit/>
          </a:bodyPr>
          <a:lstStyle/>
          <a:p>
            <a:pPr algn="ctr"/>
            <a:r>
              <a:rPr lang="pl-PL" dirty="0">
                <a:solidFill>
                  <a:srgbClr val="00B050"/>
                </a:solidFill>
              </a:rPr>
              <a:t>Święconka</a:t>
            </a:r>
          </a:p>
        </p:txBody>
      </p:sp>
      <p:sp>
        <p:nvSpPr>
          <p:cNvPr id="3" name="Symbol zastępczy zawartości 2"/>
          <p:cNvSpPr>
            <a:spLocks noGrp="1"/>
          </p:cNvSpPr>
          <p:nvPr>
            <p:ph idx="1"/>
          </p:nvPr>
        </p:nvSpPr>
        <p:spPr>
          <a:xfrm>
            <a:off x="1036526" y="1062318"/>
            <a:ext cx="5740792" cy="5688106"/>
          </a:xfrm>
        </p:spPr>
        <p:txBody>
          <a:bodyPr>
            <a:normAutofit fontScale="92500" lnSpcReduction="20000"/>
          </a:bodyPr>
          <a:lstStyle/>
          <a:p>
            <a:pPr algn="just"/>
            <a:r>
              <a:rPr lang="pl-PL" dirty="0">
                <a:solidFill>
                  <a:schemeClr val="tx1"/>
                </a:solidFill>
              </a:rPr>
              <a:t>Podczas </a:t>
            </a:r>
            <a:r>
              <a:rPr lang="pl-PL" b="1" dirty="0">
                <a:solidFill>
                  <a:schemeClr val="tx1"/>
                </a:solidFill>
              </a:rPr>
              <a:t>Wielkiej Soboty </a:t>
            </a:r>
            <a:r>
              <a:rPr lang="pl-PL" dirty="0">
                <a:solidFill>
                  <a:schemeClr val="tx1"/>
                </a:solidFill>
              </a:rPr>
              <a:t>w kościołach święci się te potrawy, które spożywa się podczas śniadania </a:t>
            </a:r>
            <a:r>
              <a:rPr lang="pl-PL" dirty="0" smtClean="0">
                <a:solidFill>
                  <a:schemeClr val="tx1"/>
                </a:solidFill>
              </a:rPr>
              <a:t>wielkanocnego. Zwyczaj </a:t>
            </a:r>
            <a:r>
              <a:rPr lang="pl-PL" dirty="0">
                <a:solidFill>
                  <a:schemeClr val="tx1"/>
                </a:solidFill>
              </a:rPr>
              <a:t>ten nazywa się </a:t>
            </a:r>
            <a:r>
              <a:rPr lang="pl-PL" b="1" dirty="0">
                <a:solidFill>
                  <a:schemeClr val="tx1"/>
                </a:solidFill>
              </a:rPr>
              <a:t>święconką</a:t>
            </a:r>
            <a:r>
              <a:rPr lang="pl-PL" dirty="0">
                <a:solidFill>
                  <a:schemeClr val="tx1"/>
                </a:solidFill>
              </a:rPr>
              <a:t>.</a:t>
            </a:r>
          </a:p>
          <a:p>
            <a:pPr algn="just"/>
            <a:r>
              <a:rPr lang="pl-PL" dirty="0">
                <a:solidFill>
                  <a:schemeClr val="tx1"/>
                </a:solidFill>
              </a:rPr>
              <a:t>W pięknie ozdobionych, wiklinowych koszyczkach, przynoszonych do poświęcenia, znajduje się najczęściej </a:t>
            </a:r>
            <a:r>
              <a:rPr lang="pl-PL" b="1" dirty="0">
                <a:solidFill>
                  <a:schemeClr val="tx1"/>
                </a:solidFill>
              </a:rPr>
              <a:t>baranek </a:t>
            </a:r>
            <a:r>
              <a:rPr lang="pl-PL" dirty="0">
                <a:solidFill>
                  <a:schemeClr val="tx1"/>
                </a:solidFill>
              </a:rPr>
              <a:t>– symbol Zmartwychwstałego Chrystusa; </a:t>
            </a:r>
            <a:r>
              <a:rPr lang="pl-PL" b="1" dirty="0" smtClean="0">
                <a:solidFill>
                  <a:schemeClr val="tx1"/>
                </a:solidFill>
              </a:rPr>
              <a:t>mięso i </a:t>
            </a:r>
            <a:r>
              <a:rPr lang="pl-PL" b="1" dirty="0">
                <a:solidFill>
                  <a:schemeClr val="tx1"/>
                </a:solidFill>
              </a:rPr>
              <a:t>wędliny </a:t>
            </a:r>
            <a:r>
              <a:rPr lang="pl-PL" dirty="0">
                <a:solidFill>
                  <a:schemeClr val="tx1"/>
                </a:solidFill>
              </a:rPr>
              <a:t>– na znak, że kończy się post; </a:t>
            </a:r>
            <a:r>
              <a:rPr lang="pl-PL" b="1" dirty="0">
                <a:solidFill>
                  <a:schemeClr val="tx1"/>
                </a:solidFill>
              </a:rPr>
              <a:t>chrzan</a:t>
            </a:r>
            <a:r>
              <a:rPr lang="pl-PL" dirty="0">
                <a:solidFill>
                  <a:schemeClr val="tx1"/>
                </a:solidFill>
              </a:rPr>
              <a:t>, który symbolizuje koniec Męki Pańskiej uwieńczonej Zmartwychwstaniem; </a:t>
            </a:r>
            <a:r>
              <a:rPr lang="pl-PL" b="1" dirty="0">
                <a:solidFill>
                  <a:schemeClr val="tx1"/>
                </a:solidFill>
              </a:rPr>
              <a:t>masło</a:t>
            </a:r>
            <a:r>
              <a:rPr lang="pl-PL" dirty="0">
                <a:solidFill>
                  <a:schemeClr val="tx1"/>
                </a:solidFill>
              </a:rPr>
              <a:t> oznacza dobrobyt, </a:t>
            </a:r>
            <a:r>
              <a:rPr lang="pl-PL" b="1" dirty="0" smtClean="0">
                <a:solidFill>
                  <a:schemeClr val="tx1"/>
                </a:solidFill>
              </a:rPr>
              <a:t>sól</a:t>
            </a:r>
            <a:r>
              <a:rPr lang="pl-PL" dirty="0" smtClean="0">
                <a:solidFill>
                  <a:schemeClr val="tx1"/>
                </a:solidFill>
              </a:rPr>
              <a:t>, która chroni </a:t>
            </a:r>
            <a:r>
              <a:rPr lang="pl-PL" dirty="0">
                <a:solidFill>
                  <a:schemeClr val="tx1"/>
                </a:solidFill>
              </a:rPr>
              <a:t>przed zepsuciem oraz </a:t>
            </a:r>
            <a:r>
              <a:rPr lang="pl-PL" b="1" dirty="0">
                <a:solidFill>
                  <a:schemeClr val="tx1"/>
                </a:solidFill>
              </a:rPr>
              <a:t>jajka</a:t>
            </a:r>
            <a:r>
              <a:rPr lang="pl-PL" dirty="0">
                <a:solidFill>
                  <a:schemeClr val="tx1"/>
                </a:solidFill>
              </a:rPr>
              <a:t>, które symbolizują nowe życie</a:t>
            </a:r>
            <a:r>
              <a:rPr lang="pl-PL" dirty="0" smtClean="0">
                <a:solidFill>
                  <a:schemeClr val="tx1"/>
                </a:solidFill>
              </a:rPr>
              <a:t>.</a:t>
            </a:r>
          </a:p>
          <a:p>
            <a:pPr algn="just"/>
            <a:r>
              <a:rPr lang="pl-PL" dirty="0" smtClean="0">
                <a:solidFill>
                  <a:schemeClr val="tx1"/>
                </a:solidFill>
              </a:rPr>
              <a:t>Wszystkie te wspaniałości są starannie ułożone, otulone białą serwetą i przystrojone zielonym bukszpanem, barwnikiem, kwiatami, kokardkami…</a:t>
            </a:r>
          </a:p>
          <a:p>
            <a:pPr algn="just"/>
            <a:r>
              <a:rPr lang="pl-PL" dirty="0" smtClean="0">
                <a:solidFill>
                  <a:schemeClr val="tx1"/>
                </a:solidFill>
              </a:rPr>
              <a:t>Z potraw święconych nie można niczego wyrzucić.</a:t>
            </a:r>
            <a:endParaRPr lang="pl-PL" dirty="0">
              <a:solidFill>
                <a:schemeClr val="tx1"/>
              </a:solidFill>
            </a:endParaRPr>
          </a:p>
          <a:p>
            <a:pPr algn="just"/>
            <a:r>
              <a:rPr lang="pl-PL" dirty="0" smtClean="0">
                <a:solidFill>
                  <a:schemeClr val="tx1"/>
                </a:solidFill>
              </a:rPr>
              <a:t>Oprócz potraw święci się też wodę, której magiczna moc może przywracać chorym zdrowie, zapewnia szczęśliwe życie. A pokropienie ziemi przed wysiewem zbóż lub sadzeniem ziemniaków wróży urodzaj.</a:t>
            </a:r>
          </a:p>
        </p:txBody>
      </p:sp>
      <p:pic>
        <p:nvPicPr>
          <p:cNvPr id="5122" name="Picture 2" descr="Wielkanocny koszyczek Wydawnictwo Prom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598" y="1223682"/>
            <a:ext cx="4558553"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68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42929" y="295836"/>
            <a:ext cx="8187071" cy="6360458"/>
          </a:xfrm>
        </p:spPr>
        <p:txBody>
          <a:bodyPr>
            <a:normAutofit/>
          </a:bodyPr>
          <a:lstStyle/>
          <a:p>
            <a:pPr algn="ctr"/>
            <a:r>
              <a:rPr lang="pl-PL" sz="3200" dirty="0" smtClean="0"/>
              <a:t>Najpopularniejsza </a:t>
            </a:r>
            <a:r>
              <a:rPr lang="pl-PL" sz="3200" dirty="0"/>
              <a:t>wśród dzieci zabawa polegała na toczeniu naprzeciw siebie dwóch jajek a czyja pisanka przy zderzeniu nie stłukła </a:t>
            </a:r>
            <a:r>
              <a:rPr lang="pl-PL" sz="3200" dirty="0" smtClean="0"/>
              <a:t>się - </a:t>
            </a:r>
            <a:r>
              <a:rPr lang="pl-PL" sz="3200" dirty="0"/>
              <a:t>to dziecko wygrywało. </a:t>
            </a:r>
            <a:br>
              <a:rPr lang="pl-PL" sz="3200" dirty="0"/>
            </a:br>
            <a:endParaRPr lang="pl-PL" sz="3000" dirty="0"/>
          </a:p>
        </p:txBody>
      </p:sp>
      <p:sp>
        <p:nvSpPr>
          <p:cNvPr id="4" name="AutoShape 2" descr="NOWE życzenia wielkanocne SMSY NA WIELKANOC wierszyki na Wielkanoc ..."/>
          <p:cNvSpPr>
            <a:spLocks noChangeAspect="1" noChangeArrowheads="1"/>
          </p:cNvSpPr>
          <p:nvPr/>
        </p:nvSpPr>
        <p:spPr bwMode="auto">
          <a:xfrm>
            <a:off x="6381563" y="173812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5" name="AutoShape 4" descr="NOWE życzenia wielkanocne SMSY NA WIELKANOC wierszyki na Wielkanoc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2054" name="Picture 6" descr="Życzenia Wielkanocne » Fundacja Drog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0610" y="226546"/>
            <a:ext cx="2471504" cy="2689411"/>
          </a:xfrm>
          <a:prstGeom prst="rect">
            <a:avLst/>
          </a:prstGeom>
          <a:noFill/>
          <a:extLst>
            <a:ext uri="{909E8E84-426E-40DD-AFC4-6F175D3DCCD1}">
              <a14:hiddenFill xmlns:a14="http://schemas.microsoft.com/office/drawing/2010/main">
                <a:solidFill>
                  <a:srgbClr val="FFFFFF"/>
                </a:solidFill>
              </a14:hiddenFill>
            </a:ext>
          </a:extLst>
        </p:spPr>
      </p:pic>
      <p:sp>
        <p:nvSpPr>
          <p:cNvPr id="6" name="Prostokąt 5"/>
          <p:cNvSpPr/>
          <p:nvPr/>
        </p:nvSpPr>
        <p:spPr>
          <a:xfrm>
            <a:off x="3866199" y="2985247"/>
            <a:ext cx="5640327" cy="369332"/>
          </a:xfrm>
          <a:prstGeom prst="rect">
            <a:avLst/>
          </a:prstGeom>
        </p:spPr>
        <p:txBody>
          <a:bodyPr wrap="none">
            <a:spAutoFit/>
          </a:bodyPr>
          <a:lstStyle/>
          <a:p>
            <a:r>
              <a:rPr lang="pl-PL" dirty="0">
                <a:hlinkClick r:id="rId3"/>
              </a:rPr>
              <a:t>http://fundacjadroga.org/2013/03/25/zyczenia-wielkanocne/</a:t>
            </a:r>
            <a:endParaRPr lang="pl-PL" dirty="0"/>
          </a:p>
        </p:txBody>
      </p:sp>
    </p:spTree>
    <p:extLst>
      <p:ext uri="{BB962C8B-B14F-4D97-AF65-F5344CB8AC3E}">
        <p14:creationId xmlns:p14="http://schemas.microsoft.com/office/powerpoint/2010/main" val="6885159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954216" y="286097"/>
            <a:ext cx="9052560" cy="4064627"/>
          </a:xfrm>
        </p:spPr>
        <p:txBody>
          <a:bodyPr>
            <a:normAutofit/>
          </a:bodyPr>
          <a:lstStyle/>
          <a:p>
            <a:pPr algn="ctr"/>
            <a:r>
              <a:rPr lang="pl-PL" sz="3200" b="1" dirty="0">
                <a:solidFill>
                  <a:schemeClr val="tx1"/>
                </a:solidFill>
              </a:rPr>
              <a:t>Skorupki święconych pisanek </a:t>
            </a:r>
            <a:r>
              <a:rPr lang="pl-PL" sz="3200" b="1" dirty="0" smtClean="0">
                <a:solidFill>
                  <a:schemeClr val="tx1"/>
                </a:solidFill>
              </a:rPr>
              <a:t>tłuczono i </a:t>
            </a:r>
            <a:r>
              <a:rPr lang="pl-PL" sz="3200" b="1" dirty="0">
                <a:solidFill>
                  <a:schemeClr val="tx1"/>
                </a:solidFill>
              </a:rPr>
              <a:t>rozsypywano                           w obejściu zabezpieczając </a:t>
            </a:r>
            <a:r>
              <a:rPr lang="pl-PL" sz="3200" b="1" dirty="0" smtClean="0">
                <a:solidFill>
                  <a:schemeClr val="tx1"/>
                </a:solidFill>
              </a:rPr>
              <a:t>                 w </a:t>
            </a:r>
            <a:r>
              <a:rPr lang="pl-PL" sz="3200" b="1" dirty="0">
                <a:solidFill>
                  <a:schemeClr val="tx1"/>
                </a:solidFill>
              </a:rPr>
              <a:t>ten sposób zagrodę przed szkodnikami – myszami, szczurami. </a:t>
            </a:r>
            <a:r>
              <a:rPr lang="pl-PL" sz="3200" b="1" dirty="0" smtClean="0">
                <a:solidFill>
                  <a:schemeClr val="tx1"/>
                </a:solidFill>
              </a:rPr>
              <a:t/>
            </a:r>
            <a:br>
              <a:rPr lang="pl-PL" sz="3200" b="1" dirty="0" smtClean="0">
                <a:solidFill>
                  <a:schemeClr val="tx1"/>
                </a:solidFill>
              </a:rPr>
            </a:br>
            <a:r>
              <a:rPr lang="pl-PL" sz="3200" b="1" dirty="0" smtClean="0">
                <a:solidFill>
                  <a:schemeClr val="tx1"/>
                </a:solidFill>
              </a:rPr>
              <a:t>Skorupki </a:t>
            </a:r>
            <a:r>
              <a:rPr lang="pl-PL" sz="3200" b="1" dirty="0">
                <a:solidFill>
                  <a:schemeClr val="tx1"/>
                </a:solidFill>
              </a:rPr>
              <a:t>jaj rozsypywano na polu, by mieć lepsze plony.</a:t>
            </a:r>
            <a:br>
              <a:rPr lang="pl-PL" sz="3200" b="1" dirty="0">
                <a:solidFill>
                  <a:schemeClr val="tx1"/>
                </a:solidFill>
              </a:rPr>
            </a:br>
            <a:endParaRPr lang="pl-PL" sz="3200" dirty="0"/>
          </a:p>
        </p:txBody>
      </p:sp>
      <p:pic>
        <p:nvPicPr>
          <p:cNvPr id="3076" name="Picture 4" descr="Fajne zdjęcia - Gify Wielkanocne - Wattpad"/>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24025" y="4034378"/>
            <a:ext cx="2783970" cy="2388695"/>
          </a:xfrm>
          <a:prstGeom prst="rect">
            <a:avLst/>
          </a:prstGeom>
          <a:noFill/>
          <a:extLst>
            <a:ext uri="{909E8E84-426E-40DD-AFC4-6F175D3DCCD1}">
              <a14:hiddenFill xmlns:a14="http://schemas.microsoft.com/office/drawing/2010/main">
                <a:solidFill>
                  <a:srgbClr val="FFFFFF"/>
                </a:solidFill>
              </a14:hiddenFill>
            </a:ext>
          </a:extLst>
        </p:spPr>
      </p:pic>
      <p:sp>
        <p:nvSpPr>
          <p:cNvPr id="5" name="Prostokąt 4"/>
          <p:cNvSpPr/>
          <p:nvPr/>
        </p:nvSpPr>
        <p:spPr>
          <a:xfrm>
            <a:off x="5824025" y="6423073"/>
            <a:ext cx="2644250" cy="369332"/>
          </a:xfrm>
          <a:prstGeom prst="rect">
            <a:avLst/>
          </a:prstGeom>
        </p:spPr>
        <p:txBody>
          <a:bodyPr wrap="none">
            <a:spAutoFit/>
          </a:bodyPr>
          <a:lstStyle/>
          <a:p>
            <a:r>
              <a:rPr lang="pl-PL" dirty="0">
                <a:hlinkClick r:id="rId3"/>
              </a:rPr>
              <a:t>https://www.wattpad.com/</a:t>
            </a:r>
            <a:endParaRPr lang="pl-PL" dirty="0"/>
          </a:p>
        </p:txBody>
      </p:sp>
    </p:spTree>
    <p:extLst>
      <p:ext uri="{BB962C8B-B14F-4D97-AF65-F5344CB8AC3E}">
        <p14:creationId xmlns:p14="http://schemas.microsoft.com/office/powerpoint/2010/main" val="18213207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51678" y="382385"/>
            <a:ext cx="10178322" cy="841297"/>
          </a:xfrm>
        </p:spPr>
        <p:txBody>
          <a:bodyPr/>
          <a:lstStyle/>
          <a:p>
            <a:pPr algn="ctr"/>
            <a:r>
              <a:rPr lang="pl-PL" dirty="0" smtClean="0">
                <a:solidFill>
                  <a:srgbClr val="00B050"/>
                </a:solidFill>
              </a:rPr>
              <a:t>Święcenie pokarmów</a:t>
            </a:r>
            <a:endParaRPr lang="pl-PL" dirty="0">
              <a:solidFill>
                <a:srgbClr val="00B050"/>
              </a:solidFill>
            </a:endParaRPr>
          </a:p>
        </p:txBody>
      </p:sp>
      <p:sp>
        <p:nvSpPr>
          <p:cNvPr id="3" name="Symbol zastępczy zawartości 2"/>
          <p:cNvSpPr>
            <a:spLocks noGrp="1"/>
          </p:cNvSpPr>
          <p:nvPr>
            <p:ph idx="1"/>
          </p:nvPr>
        </p:nvSpPr>
        <p:spPr>
          <a:xfrm>
            <a:off x="1251678" y="1223682"/>
            <a:ext cx="10178322" cy="5472953"/>
          </a:xfrm>
        </p:spPr>
        <p:txBody>
          <a:bodyPr/>
          <a:lstStyle/>
          <a:p>
            <a:pPr algn="just"/>
            <a:r>
              <a:rPr lang="pl-PL" dirty="0" smtClean="0">
                <a:solidFill>
                  <a:schemeClr val="tx1"/>
                </a:solidFill>
              </a:rPr>
              <a:t>Dawniej zawartość święconki nie zmieściłaby się w wielu koszach. </a:t>
            </a:r>
            <a:r>
              <a:rPr lang="pl-PL" dirty="0">
                <a:solidFill>
                  <a:schemeClr val="tx1"/>
                </a:solidFill>
              </a:rPr>
              <a:t>Święconka to dziś symboliczna zawartość koszyczka przygotowywana w </a:t>
            </a:r>
            <a:r>
              <a:rPr lang="pl-PL" b="1" dirty="0">
                <a:solidFill>
                  <a:schemeClr val="tx1"/>
                </a:solidFill>
              </a:rPr>
              <a:t>Wielką Sobotę</a:t>
            </a:r>
            <a:r>
              <a:rPr lang="pl-PL" dirty="0">
                <a:solidFill>
                  <a:schemeClr val="tx1"/>
                </a:solidFill>
              </a:rPr>
              <a:t>. </a:t>
            </a:r>
            <a:endParaRPr lang="pl-PL" dirty="0" smtClean="0">
              <a:solidFill>
                <a:schemeClr val="tx1"/>
              </a:solidFill>
            </a:endParaRPr>
          </a:p>
          <a:p>
            <a:pPr algn="just"/>
            <a:r>
              <a:rPr lang="pl-PL" dirty="0">
                <a:solidFill>
                  <a:schemeClr val="tx1"/>
                </a:solidFill>
              </a:rPr>
              <a:t>Pokarmy były święcone w pięknie przystrojonych domach, w których mieszkańcy oczekiwali na wizytę księdza.</a:t>
            </a:r>
          </a:p>
          <a:p>
            <a:pPr algn="just"/>
            <a:r>
              <a:rPr lang="pl-PL" dirty="0" smtClean="0">
                <a:solidFill>
                  <a:schemeClr val="tx1"/>
                </a:solidFill>
              </a:rPr>
              <a:t>Dla wygody, trochę później, na terenie Puszczy „święcone” od kilku rodzin niesiono do jednej chałupy. </a:t>
            </a:r>
            <a:r>
              <a:rPr lang="pl-PL" dirty="0">
                <a:solidFill>
                  <a:schemeClr val="tx1"/>
                </a:solidFill>
              </a:rPr>
              <a:t>U</a:t>
            </a:r>
            <a:r>
              <a:rPr lang="pl-PL" dirty="0" smtClean="0">
                <a:solidFill>
                  <a:schemeClr val="tx1"/>
                </a:solidFill>
              </a:rPr>
              <a:t>stawiano stoły na podwórku a ksiądz objeżdżając parafię święcił pokarmy                           w koszykach w umówionym miejscu. </a:t>
            </a:r>
          </a:p>
          <a:p>
            <a:pPr algn="just"/>
            <a:r>
              <a:rPr lang="pl-PL" dirty="0" smtClean="0">
                <a:solidFill>
                  <a:schemeClr val="tx1"/>
                </a:solidFill>
              </a:rPr>
              <a:t>Później, podobnie jak dzisiaj, święcenie pokarmów odbywało się na stołach ustawionych na kościelnych placach.</a:t>
            </a:r>
          </a:p>
          <a:p>
            <a:pPr algn="just"/>
            <a:endParaRPr lang="pl-PL" dirty="0">
              <a:solidFill>
                <a:schemeClr val="tx1"/>
              </a:solidFill>
            </a:endParaRPr>
          </a:p>
        </p:txBody>
      </p:sp>
      <p:pic>
        <p:nvPicPr>
          <p:cNvPr id="6146" name="Picture 2" descr="Spotkanie Wielkanocne - WTUTW"/>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821704" y="4583862"/>
            <a:ext cx="2533837" cy="2112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7043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537882" y="94129"/>
            <a:ext cx="11066930" cy="739591"/>
          </a:xfrm>
        </p:spPr>
        <p:txBody>
          <a:bodyPr>
            <a:noAutofit/>
          </a:bodyPr>
          <a:lstStyle/>
          <a:p>
            <a:r>
              <a:rPr lang="pl-PL" sz="3000" dirty="0" smtClean="0"/>
              <a:t>Wielkanoc – Święto Zmartwychwstania</a:t>
            </a:r>
            <a:endParaRPr lang="pl-PL" sz="3000" dirty="0"/>
          </a:p>
        </p:txBody>
      </p:sp>
      <p:pic>
        <p:nvPicPr>
          <p:cNvPr id="7172" name="Picture 4" descr="Menu na tradycyjną Wielkanoc - co podać na wielkanocne śniadani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3806" y="1590430"/>
            <a:ext cx="4040328" cy="3030245"/>
          </a:xfrm>
          <a:prstGeom prst="rect">
            <a:avLst/>
          </a:prstGeom>
          <a:noFill/>
          <a:extLst>
            <a:ext uri="{909E8E84-426E-40DD-AFC4-6F175D3DCCD1}">
              <a14:hiddenFill xmlns:a14="http://schemas.microsoft.com/office/drawing/2010/main">
                <a:solidFill>
                  <a:srgbClr val="FFFFFF"/>
                </a:solidFill>
              </a14:hiddenFill>
            </a:ext>
          </a:extLst>
        </p:spPr>
      </p:pic>
      <p:sp>
        <p:nvSpPr>
          <p:cNvPr id="6" name="Prostokąt 5"/>
          <p:cNvSpPr/>
          <p:nvPr/>
        </p:nvSpPr>
        <p:spPr>
          <a:xfrm>
            <a:off x="8763025" y="4768592"/>
            <a:ext cx="2221890" cy="369332"/>
          </a:xfrm>
          <a:prstGeom prst="rect">
            <a:avLst/>
          </a:prstGeom>
        </p:spPr>
        <p:txBody>
          <a:bodyPr wrap="none">
            <a:spAutoFit/>
          </a:bodyPr>
          <a:lstStyle/>
          <a:p>
            <a:r>
              <a:rPr lang="pl-PL" dirty="0">
                <a:hlinkClick r:id="rId3"/>
              </a:rPr>
              <a:t>https://beszamel.se.pl/</a:t>
            </a:r>
            <a:endParaRPr lang="pl-PL" dirty="0"/>
          </a:p>
        </p:txBody>
      </p:sp>
      <p:sp>
        <p:nvSpPr>
          <p:cNvPr id="7" name="Symbol zastępczy tekstu 6"/>
          <p:cNvSpPr>
            <a:spLocks noGrp="1"/>
          </p:cNvSpPr>
          <p:nvPr>
            <p:ph type="body" sz="half" idx="2"/>
          </p:nvPr>
        </p:nvSpPr>
        <p:spPr>
          <a:xfrm>
            <a:off x="537882" y="1008532"/>
            <a:ext cx="6642847" cy="5849468"/>
          </a:xfrm>
        </p:spPr>
        <p:txBody>
          <a:bodyPr>
            <a:normAutofit fontScale="77500" lnSpcReduction="20000"/>
          </a:bodyPr>
          <a:lstStyle/>
          <a:p>
            <a:pPr marL="342900" indent="-342900" algn="just">
              <a:buFont typeface="Arial" panose="020B0604020202020204" pitchFamily="34" charset="0"/>
              <a:buChar char="•"/>
            </a:pPr>
            <a:r>
              <a:rPr lang="pl-PL" sz="2700" dirty="0" smtClean="0">
                <a:solidFill>
                  <a:schemeClr val="tx1"/>
                </a:solidFill>
              </a:rPr>
              <a:t>W </a:t>
            </a:r>
            <a:r>
              <a:rPr lang="pl-PL" sz="2700" b="1" dirty="0">
                <a:solidFill>
                  <a:schemeClr val="tx1"/>
                </a:solidFill>
              </a:rPr>
              <a:t>W</a:t>
            </a:r>
            <a:r>
              <a:rPr lang="pl-PL" sz="2700" b="1" dirty="0" smtClean="0">
                <a:solidFill>
                  <a:schemeClr val="tx1"/>
                </a:solidFill>
              </a:rPr>
              <a:t>ielką Niedzielę </a:t>
            </a:r>
            <a:r>
              <a:rPr lang="pl-PL" sz="2700" dirty="0" smtClean="0">
                <a:solidFill>
                  <a:schemeClr val="tx1"/>
                </a:solidFill>
              </a:rPr>
              <a:t>dzwony kościelne zapraszają do uczestnictwa w mszy świętej, zwanej </a:t>
            </a:r>
            <a:r>
              <a:rPr lang="pl-PL" sz="2700" b="1" dirty="0" smtClean="0">
                <a:solidFill>
                  <a:schemeClr val="tx1"/>
                </a:solidFill>
              </a:rPr>
              <a:t>rezurekcją</a:t>
            </a:r>
            <a:r>
              <a:rPr lang="pl-PL" sz="2700" dirty="0" smtClean="0">
                <a:solidFill>
                  <a:schemeClr val="tx1"/>
                </a:solidFill>
              </a:rPr>
              <a:t>.  Po niej zasiada się do wielkanocnego śniadania. Wielkanocne, niedzielne śniadanie tradycyjnie rozpoczyna się od dzielenia się jajkiem i składania sobie życzeń.</a:t>
            </a:r>
          </a:p>
          <a:p>
            <a:pPr marL="342900" indent="-342900" algn="just">
              <a:buFont typeface="Arial" panose="020B0604020202020204" pitchFamily="34" charset="0"/>
              <a:buChar char="•"/>
            </a:pPr>
            <a:r>
              <a:rPr lang="pl-PL" sz="2700" b="1" dirty="0" smtClean="0">
                <a:solidFill>
                  <a:schemeClr val="tx1"/>
                </a:solidFill>
              </a:rPr>
              <a:t>Jajko</a:t>
            </a:r>
            <a:r>
              <a:rPr lang="pl-PL" sz="2700" dirty="0" smtClean="0">
                <a:solidFill>
                  <a:schemeClr val="tx1"/>
                </a:solidFill>
              </a:rPr>
              <a:t> jest symbolem odradzającego się życia.  Według ludowych wierzeń – poświęcone – umacnia więzi rodzinne i chroni przed złymi wpływami, a jednocześnie zapewnia obfitość, zdrowie i bezpieczeństwo.</a:t>
            </a:r>
          </a:p>
          <a:p>
            <a:pPr marL="342900" indent="-342900" algn="just">
              <a:buFont typeface="Arial" panose="020B0604020202020204" pitchFamily="34" charset="0"/>
              <a:buChar char="•"/>
            </a:pPr>
            <a:r>
              <a:rPr lang="pl-PL" sz="2700" dirty="0" smtClean="0">
                <a:solidFill>
                  <a:schemeClr val="tx1"/>
                </a:solidFill>
              </a:rPr>
              <a:t>Dzień ten upływał głównie na świętowaniu w domu,                       w gronie rodziny.</a:t>
            </a:r>
          </a:p>
          <a:p>
            <a:pPr marL="342900" indent="-342900" algn="just">
              <a:buFont typeface="Arial" panose="020B0604020202020204" pitchFamily="34" charset="0"/>
              <a:buChar char="•"/>
            </a:pPr>
            <a:r>
              <a:rPr lang="pl-PL" sz="2700" dirty="0">
                <a:solidFill>
                  <a:schemeClr val="tx1"/>
                </a:solidFill>
              </a:rPr>
              <a:t>K</a:t>
            </a:r>
            <a:r>
              <a:rPr lang="pl-PL" sz="2700" dirty="0" smtClean="0">
                <a:solidFill>
                  <a:schemeClr val="tx1"/>
                </a:solidFill>
              </a:rPr>
              <a:t>iedyś liczono jajka na stole wielkanocnym. Jeżeli była liczba parzysta, to oznaczało szybkie zamążpójście panien.</a:t>
            </a:r>
          </a:p>
          <a:p>
            <a:pPr algn="just"/>
            <a:r>
              <a:rPr lang="pl-PL" dirty="0" smtClean="0"/>
              <a:t>rozpoczyna </a:t>
            </a:r>
            <a:r>
              <a:rPr lang="pl-PL" dirty="0"/>
              <a:t>się od  dzielenia się jajkiem i składania sobie życzeń. </a:t>
            </a:r>
            <a:r>
              <a:rPr lang="pl-PL" dirty="0" smtClean="0"/>
              <a:t>Wps</a:t>
            </a:r>
            <a:r>
              <a:rPr lang="pl-PL" dirty="0"/>
              <a:t>://beszamel.se.pl/</a:t>
            </a:r>
            <a:endParaRPr lang="pl-PL" dirty="0">
              <a:solidFill>
                <a:schemeClr val="tx1"/>
              </a:solidFill>
            </a:endParaRPr>
          </a:p>
        </p:txBody>
      </p:sp>
    </p:spTree>
    <p:extLst>
      <p:ext uri="{BB962C8B-B14F-4D97-AF65-F5344CB8AC3E}">
        <p14:creationId xmlns:p14="http://schemas.microsoft.com/office/powerpoint/2010/main" val="849229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726141" y="161365"/>
            <a:ext cx="6225987" cy="685682"/>
          </a:xfrm>
        </p:spPr>
        <p:txBody>
          <a:bodyPr>
            <a:noAutofit/>
          </a:bodyPr>
          <a:lstStyle/>
          <a:p>
            <a:pPr algn="ctr"/>
            <a:r>
              <a:rPr lang="pl-PL" sz="4000" dirty="0" smtClean="0"/>
              <a:t>Śmigus - dyngus</a:t>
            </a:r>
            <a:endParaRPr lang="pl-PL" sz="4000" dirty="0"/>
          </a:p>
        </p:txBody>
      </p:sp>
      <p:sp>
        <p:nvSpPr>
          <p:cNvPr id="4" name="Symbol zastępczy tekstu 3"/>
          <p:cNvSpPr>
            <a:spLocks noGrp="1"/>
          </p:cNvSpPr>
          <p:nvPr>
            <p:ph type="body" sz="half" idx="2"/>
          </p:nvPr>
        </p:nvSpPr>
        <p:spPr>
          <a:xfrm>
            <a:off x="7758953" y="497541"/>
            <a:ext cx="4195482" cy="6252883"/>
          </a:xfrm>
        </p:spPr>
        <p:txBody>
          <a:bodyPr/>
          <a:lstStyle/>
          <a:p>
            <a:pPr algn="ctr"/>
            <a:r>
              <a:rPr lang="pl-PL" sz="1800" b="1" dirty="0">
                <a:latin typeface="Times New Roman" panose="02020603050405020304" pitchFamily="18" charset="0"/>
                <a:ea typeface="Calibri" panose="020F0502020204030204" pitchFamily="34" charset="0"/>
              </a:rPr>
              <a:t>Wśród wierzeń </a:t>
            </a:r>
            <a:r>
              <a:rPr lang="pl-PL" sz="1800" b="1" dirty="0" smtClean="0">
                <a:latin typeface="Times New Roman" panose="02020603050405020304" pitchFamily="18" charset="0"/>
                <a:ea typeface="Calibri" panose="020F0502020204030204" pitchFamily="34" charset="0"/>
              </a:rPr>
              <a:t>                                               lano poniedziałkowych </a:t>
            </a:r>
            <a:r>
              <a:rPr lang="pl-PL" sz="1800" b="1" dirty="0">
                <a:latin typeface="Times New Roman" panose="02020603050405020304" pitchFamily="18" charset="0"/>
                <a:ea typeface="Calibri" panose="020F0502020204030204" pitchFamily="34" charset="0"/>
              </a:rPr>
              <a:t>na uwagę zasługuje przekonanie, że w chałupie gdzie polewano się wodą nie będzie pcheł przez cały rok. </a:t>
            </a:r>
            <a:endParaRPr lang="pl-PL" sz="1800" b="1" dirty="0" smtClean="0">
              <a:latin typeface="Times New Roman" panose="02020603050405020304" pitchFamily="18" charset="0"/>
              <a:ea typeface="Calibri" panose="020F0502020204030204" pitchFamily="34" charset="0"/>
            </a:endParaRPr>
          </a:p>
          <a:p>
            <a:pPr algn="ctr"/>
            <a:r>
              <a:rPr lang="pl-PL" sz="1800" b="1" dirty="0" smtClean="0">
                <a:latin typeface="Times New Roman" panose="02020603050405020304" pitchFamily="18" charset="0"/>
                <a:ea typeface="Calibri" panose="020F0502020204030204" pitchFamily="34" charset="0"/>
              </a:rPr>
              <a:t>Drugie </a:t>
            </a:r>
            <a:r>
              <a:rPr lang="pl-PL" sz="1800" b="1" dirty="0">
                <a:latin typeface="Times New Roman" panose="02020603050405020304" pitchFamily="18" charset="0"/>
                <a:ea typeface="Calibri" panose="020F0502020204030204" pitchFamily="34" charset="0"/>
              </a:rPr>
              <a:t>wierzenie wiąże się </a:t>
            </a:r>
            <a:r>
              <a:rPr lang="pl-PL" sz="1800" b="1" dirty="0" smtClean="0">
                <a:latin typeface="Times New Roman" panose="02020603050405020304" pitchFamily="18" charset="0"/>
                <a:ea typeface="Calibri" panose="020F0502020204030204" pitchFamily="34" charset="0"/>
              </a:rPr>
              <a:t>                                 z </a:t>
            </a:r>
            <a:r>
              <a:rPr lang="pl-PL" sz="1800" b="1" dirty="0">
                <a:latin typeface="Times New Roman" panose="02020603050405020304" pitchFamily="18" charset="0"/>
                <a:ea typeface="Calibri" panose="020F0502020204030204" pitchFamily="34" charset="0"/>
              </a:rPr>
              <a:t>pozostaniem w stanie wolnym przez najbliższy rok panny, która nie została oblana w drugi dzień świąt.</a:t>
            </a:r>
            <a:endParaRPr lang="pl-PL" sz="1800" b="1" dirty="0"/>
          </a:p>
          <a:p>
            <a:endParaRPr lang="pl-PL" dirty="0"/>
          </a:p>
        </p:txBody>
      </p:sp>
      <p:sp>
        <p:nvSpPr>
          <p:cNvPr id="5" name="Prostokąt 4"/>
          <p:cNvSpPr/>
          <p:nvPr/>
        </p:nvSpPr>
        <p:spPr>
          <a:xfrm>
            <a:off x="581743" y="961714"/>
            <a:ext cx="6351494" cy="5324535"/>
          </a:xfrm>
          <a:prstGeom prst="rect">
            <a:avLst/>
          </a:prstGeom>
        </p:spPr>
        <p:txBody>
          <a:bodyPr wrap="square">
            <a:spAutoFit/>
          </a:bodyPr>
          <a:lstStyle/>
          <a:p>
            <a:pPr algn="just"/>
            <a:r>
              <a:rPr lang="pl-PL" sz="2000" dirty="0" smtClean="0">
                <a:latin typeface="Times New Roman" panose="02020603050405020304" pitchFamily="18" charset="0"/>
                <a:ea typeface="Calibri" panose="020F0502020204030204" pitchFamily="34" charset="0"/>
              </a:rPr>
              <a:t>	Bardzo </a:t>
            </a:r>
            <a:r>
              <a:rPr lang="pl-PL" sz="2000" dirty="0">
                <a:latin typeface="Times New Roman" panose="02020603050405020304" pitchFamily="18" charset="0"/>
                <a:ea typeface="Calibri" panose="020F0502020204030204" pitchFamily="34" charset="0"/>
              </a:rPr>
              <a:t>ciekawym zwyczajem wiosennym związanym </a:t>
            </a:r>
            <a:r>
              <a:rPr lang="pl-PL" sz="2000" dirty="0" smtClean="0">
                <a:latin typeface="Times New Roman" panose="02020603050405020304" pitchFamily="18" charset="0"/>
                <a:ea typeface="Calibri" panose="020F0502020204030204" pitchFamily="34" charset="0"/>
              </a:rPr>
              <a:t>                  z </a:t>
            </a:r>
            <a:r>
              <a:rPr lang="pl-PL" sz="2000" dirty="0">
                <a:latin typeface="Times New Roman" panose="02020603050405020304" pitchFamily="18" charset="0"/>
                <a:ea typeface="Calibri" panose="020F0502020204030204" pitchFamily="34" charset="0"/>
              </a:rPr>
              <a:t>drugim dniem </a:t>
            </a:r>
            <a:r>
              <a:rPr lang="pl-PL" sz="2000" dirty="0" smtClean="0">
                <a:latin typeface="Times New Roman" panose="02020603050405020304" pitchFamily="18" charset="0"/>
                <a:ea typeface="Calibri" panose="020F0502020204030204" pitchFamily="34" charset="0"/>
              </a:rPr>
              <a:t>świąt </a:t>
            </a:r>
            <a:r>
              <a:rPr lang="pl-PL" sz="2000" dirty="0">
                <a:latin typeface="Times New Roman" panose="02020603050405020304" pitchFamily="18" charset="0"/>
                <a:ea typeface="Calibri" panose="020F0502020204030204" pitchFamily="34" charset="0"/>
              </a:rPr>
              <a:t>Wielkanocnych jest popularny Śmigus występujący powszechnie na wsi kurpiowskiej. </a:t>
            </a:r>
            <a:r>
              <a:rPr lang="pl-PL" sz="2000" b="1" dirty="0">
                <a:latin typeface="Times New Roman" panose="02020603050405020304" pitchFamily="18" charset="0"/>
                <a:ea typeface="Calibri" panose="020F0502020204030204" pitchFamily="34" charset="0"/>
              </a:rPr>
              <a:t>Śmigus-dyngus </a:t>
            </a:r>
            <a:r>
              <a:rPr lang="pl-PL" sz="2000" dirty="0">
                <a:latin typeface="Times New Roman" panose="02020603050405020304" pitchFamily="18" charset="0"/>
                <a:ea typeface="Calibri" panose="020F0502020204030204" pitchFamily="34" charset="0"/>
              </a:rPr>
              <a:t>zwany obecnie lanym poniedziałkiem był pierwotnie zwyczajem magicznym mającym na celu spowodowanie deszczu na zasiane pola. Oblewanie wodą rozpoczynało się we wczesnych godzinach porannych. Używano do tego celu butelek, kwart, wiader a także przemyślnie skonstruowanych sikawek drewnianych. Wypełniano je wodą, którą wypychano za pomocą tłoka długim, wąskim strumieniem. Wodą oblewano się wzajemnie, choć w niektórych wsiach puszczańskich panował zwyczaj, iż w drugi dzień świąt mężczyźni oblewali kobiety a następnego dnia odwrotnie: kobiety oblewały mężczyzn. Z dyngusem łączy się zwyczaj, iż oblana przez chłopca dziewczyna, jeżeli jej się podobał, obdarowywała go pisankami. </a:t>
            </a:r>
            <a:endParaRPr lang="pl-PL" sz="2000" dirty="0"/>
          </a:p>
        </p:txBody>
      </p:sp>
      <p:pic>
        <p:nvPicPr>
          <p:cNvPr id="4100" name="Picture 4" descr="Lany poniedziałek - śmigus-dyngus | Lany, Życzenia świąteczne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91047" y="3913094"/>
            <a:ext cx="2837672" cy="2366183"/>
          </a:xfrm>
          <a:prstGeom prst="rect">
            <a:avLst/>
          </a:prstGeom>
          <a:noFill/>
          <a:extLst>
            <a:ext uri="{909E8E84-426E-40DD-AFC4-6F175D3DCCD1}">
              <a14:hiddenFill xmlns:a14="http://schemas.microsoft.com/office/drawing/2010/main">
                <a:solidFill>
                  <a:srgbClr val="FFFFFF"/>
                </a:solidFill>
              </a14:hiddenFill>
            </a:ext>
          </a:extLst>
        </p:spPr>
      </p:pic>
      <p:sp>
        <p:nvSpPr>
          <p:cNvPr id="6" name="Prostokąt 5"/>
          <p:cNvSpPr/>
          <p:nvPr/>
        </p:nvSpPr>
        <p:spPr>
          <a:xfrm>
            <a:off x="8505771" y="6330184"/>
            <a:ext cx="2408223" cy="369332"/>
          </a:xfrm>
          <a:prstGeom prst="rect">
            <a:avLst/>
          </a:prstGeom>
        </p:spPr>
        <p:txBody>
          <a:bodyPr wrap="none">
            <a:spAutoFit/>
          </a:bodyPr>
          <a:lstStyle/>
          <a:p>
            <a:r>
              <a:rPr lang="pl-PL" dirty="0">
                <a:hlinkClick r:id="rId3"/>
              </a:rPr>
              <a:t>https://pl.pinterest.com/</a:t>
            </a:r>
            <a:endParaRPr lang="pl-PL" dirty="0"/>
          </a:p>
        </p:txBody>
      </p:sp>
    </p:spTree>
    <p:extLst>
      <p:ext uri="{BB962C8B-B14F-4D97-AF65-F5344CB8AC3E}">
        <p14:creationId xmlns:p14="http://schemas.microsoft.com/office/powerpoint/2010/main" val="37203175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251678" y="645459"/>
            <a:ext cx="10178322" cy="5234133"/>
          </a:xfrm>
        </p:spPr>
        <p:txBody>
          <a:bodyPr>
            <a:normAutofit/>
          </a:bodyPr>
          <a:lstStyle/>
          <a:p>
            <a:pPr marL="0" indent="0" algn="ctr">
              <a:buNone/>
            </a:pPr>
            <a:endParaRPr lang="pl-PL" b="1" dirty="0" smtClean="0">
              <a:solidFill>
                <a:schemeClr val="tx1"/>
              </a:solidFill>
            </a:endParaRPr>
          </a:p>
          <a:p>
            <a:pPr marL="0" indent="0" algn="ctr">
              <a:buNone/>
            </a:pPr>
            <a:endParaRPr lang="pl-PL" b="1" dirty="0">
              <a:solidFill>
                <a:schemeClr val="tx1"/>
              </a:solidFill>
            </a:endParaRPr>
          </a:p>
          <a:p>
            <a:pPr marL="0" indent="0" algn="ctr">
              <a:buNone/>
            </a:pPr>
            <a:r>
              <a:rPr lang="pl-PL" sz="5000" b="1" dirty="0" smtClean="0">
                <a:solidFill>
                  <a:srgbClr val="00B050"/>
                </a:solidFill>
              </a:rPr>
              <a:t>DZIĘKUJĘ ZA UWAGĘ</a:t>
            </a:r>
          </a:p>
          <a:p>
            <a:pPr marL="0" indent="0" algn="ctr">
              <a:buNone/>
            </a:pPr>
            <a:endParaRPr lang="pl-PL" b="1" dirty="0" smtClean="0">
              <a:solidFill>
                <a:schemeClr val="tx1"/>
              </a:solidFill>
            </a:endParaRPr>
          </a:p>
          <a:p>
            <a:pPr marL="0" indent="0" algn="ctr">
              <a:buNone/>
            </a:pPr>
            <a:endParaRPr lang="pl-PL" b="1" dirty="0">
              <a:solidFill>
                <a:schemeClr val="tx1"/>
              </a:solidFill>
            </a:endParaRPr>
          </a:p>
          <a:p>
            <a:pPr marL="0" indent="0" algn="ctr">
              <a:buNone/>
            </a:pPr>
            <a:r>
              <a:rPr lang="pl-PL" b="1" dirty="0" smtClean="0">
                <a:solidFill>
                  <a:schemeClr val="tx1"/>
                </a:solidFill>
              </a:rPr>
              <a:t>Literatura</a:t>
            </a:r>
            <a:r>
              <a:rPr lang="pl-PL" dirty="0" smtClean="0">
                <a:solidFill>
                  <a:schemeClr val="tx1"/>
                </a:solidFill>
              </a:rPr>
              <a:t> </a:t>
            </a:r>
          </a:p>
          <a:p>
            <a:pPr marL="0" indent="0" algn="ctr">
              <a:buNone/>
            </a:pPr>
            <a:r>
              <a:rPr lang="pl-PL" dirty="0" smtClean="0">
                <a:solidFill>
                  <a:schemeClr val="tx1"/>
                </a:solidFill>
              </a:rPr>
              <a:t>Kuźmińska M., </a:t>
            </a:r>
            <a:r>
              <a:rPr lang="pl-PL" i="1" dirty="0" smtClean="0">
                <a:solidFill>
                  <a:schemeClr val="tx1"/>
                </a:solidFill>
              </a:rPr>
              <a:t>Święta z Tradycją</a:t>
            </a:r>
          </a:p>
          <a:p>
            <a:pPr marL="0" indent="0" algn="ctr">
              <a:buNone/>
            </a:pPr>
            <a:r>
              <a:rPr lang="pl-PL" b="1" dirty="0" smtClean="0">
                <a:solidFill>
                  <a:schemeClr val="tx1"/>
                </a:solidFill>
              </a:rPr>
              <a:t>Źródła multimedialne: </a:t>
            </a:r>
          </a:p>
          <a:p>
            <a:pPr marL="0" indent="0" algn="ctr">
              <a:buNone/>
            </a:pPr>
            <a:r>
              <a:rPr lang="pl-PL" dirty="0" smtClean="0">
                <a:solidFill>
                  <a:schemeClr val="tx1"/>
                </a:solidFill>
              </a:rPr>
              <a:t>pokochajkurpie.eu</a:t>
            </a:r>
            <a:endParaRPr lang="pl-PL" dirty="0">
              <a:solidFill>
                <a:schemeClr val="tx1"/>
              </a:solidFill>
            </a:endParaRPr>
          </a:p>
        </p:txBody>
      </p:sp>
    </p:spTree>
    <p:extLst>
      <p:ext uri="{BB962C8B-B14F-4D97-AF65-F5344CB8AC3E}">
        <p14:creationId xmlns:p14="http://schemas.microsoft.com/office/powerpoint/2010/main" val="1765990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51678" y="382385"/>
            <a:ext cx="10178322" cy="843080"/>
          </a:xfrm>
        </p:spPr>
        <p:txBody>
          <a:bodyPr>
            <a:normAutofit/>
          </a:bodyPr>
          <a:lstStyle/>
          <a:p>
            <a:pPr algn="ctr"/>
            <a:r>
              <a:rPr lang="pl-PL" dirty="0" smtClean="0">
                <a:solidFill>
                  <a:srgbClr val="00B050"/>
                </a:solidFill>
              </a:rPr>
              <a:t>Palma wielkanocna</a:t>
            </a:r>
            <a:endParaRPr lang="pl-PL" dirty="0">
              <a:solidFill>
                <a:srgbClr val="00B050"/>
              </a:solidFill>
            </a:endParaRPr>
          </a:p>
        </p:txBody>
      </p:sp>
      <p:sp>
        <p:nvSpPr>
          <p:cNvPr id="10" name="Symbol zastępczy zawartości 9"/>
          <p:cNvSpPr>
            <a:spLocks noGrp="1"/>
          </p:cNvSpPr>
          <p:nvPr>
            <p:ph sz="half" idx="1"/>
          </p:nvPr>
        </p:nvSpPr>
        <p:spPr>
          <a:xfrm>
            <a:off x="1062318" y="1452282"/>
            <a:ext cx="5432611" cy="5204012"/>
          </a:xfrm>
        </p:spPr>
        <p:txBody>
          <a:bodyPr>
            <a:noAutofit/>
          </a:bodyPr>
          <a:lstStyle/>
          <a:p>
            <a:pPr marL="0" indent="0" algn="ctr">
              <a:buNone/>
            </a:pPr>
            <a:r>
              <a:rPr lang="pl-PL" sz="2500" dirty="0" smtClean="0"/>
              <a:t>Obrzędy wielkanocne rozpoczyna Niedziela Palmowa, zwana Kwietną                     lub Wierzbową. Najważniejszym symbolem tego dnia jest palma.</a:t>
            </a:r>
          </a:p>
          <a:p>
            <a:pPr marL="0" indent="0" algn="ctr">
              <a:buNone/>
            </a:pPr>
            <a:r>
              <a:rPr lang="pl-PL" sz="25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 kwietną Niedzielę, kto </a:t>
            </a:r>
            <a:r>
              <a:rPr lang="pl-PL" sz="25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bagniątka</a:t>
            </a:r>
            <a:r>
              <a:rPr lang="pl-PL" sz="25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nie połknął, a Dębowego </a:t>
            </a:r>
            <a:r>
              <a:rPr lang="pl-PL" sz="25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Kristusa</a:t>
            </a:r>
            <a:r>
              <a:rPr lang="pl-PL" sz="25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do miasta nie doprowadził, to już dusznego zbawienia nie otrzymał.”</a:t>
            </a:r>
          </a:p>
          <a:p>
            <a:pPr marL="0" indent="0" algn="ctr">
              <a:buNone/>
            </a:pPr>
            <a:r>
              <a:rPr lang="pl-PL" sz="25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Mikołaj Rej </a:t>
            </a:r>
            <a:endParaRPr lang="pl-PL" sz="2500" dirty="0"/>
          </a:p>
        </p:txBody>
      </p:sp>
      <p:pic>
        <p:nvPicPr>
          <p:cNvPr id="1026" name="Picture 2" descr="Kadzidło: Przyjdź na Wielkanocny Kiermasz - full image | Papierowe ..."/>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04001" y="2101334"/>
            <a:ext cx="4825999" cy="3619500"/>
          </a:xfrm>
          <a:prstGeom prst="rect">
            <a:avLst/>
          </a:prstGeom>
          <a:noFill/>
          <a:extLst>
            <a:ext uri="{909E8E84-426E-40DD-AFC4-6F175D3DCCD1}">
              <a14:hiddenFill xmlns:a14="http://schemas.microsoft.com/office/drawing/2010/main">
                <a:solidFill>
                  <a:srgbClr val="FFFFFF"/>
                </a:solidFill>
              </a14:hiddenFill>
            </a:ext>
          </a:extLst>
        </p:spPr>
      </p:pic>
      <p:sp>
        <p:nvSpPr>
          <p:cNvPr id="12" name="Prostokąt 11"/>
          <p:cNvSpPr/>
          <p:nvPr/>
        </p:nvSpPr>
        <p:spPr>
          <a:xfrm>
            <a:off x="8131574" y="5947651"/>
            <a:ext cx="1980029" cy="369332"/>
          </a:xfrm>
          <a:prstGeom prst="rect">
            <a:avLst/>
          </a:prstGeom>
        </p:spPr>
        <p:txBody>
          <a:bodyPr wrap="none">
            <a:spAutoFit/>
          </a:bodyPr>
          <a:lstStyle/>
          <a:p>
            <a:r>
              <a:rPr lang="pl-PL" u="sng" dirty="0">
                <a:solidFill>
                  <a:srgbClr val="111111"/>
                </a:solidFill>
                <a:latin typeface="-apple-system"/>
                <a:hlinkClick r:id="rId3"/>
              </a:rPr>
              <a:t>kurierostrolecki.pl</a:t>
            </a:r>
            <a:endParaRPr lang="pl-PL" b="0" i="0" u="sng" strike="noStrike" dirty="0">
              <a:solidFill>
                <a:srgbClr val="111111"/>
              </a:solidFill>
              <a:effectLst/>
              <a:latin typeface="-apple-system"/>
              <a:hlinkClick r:id="rId3"/>
            </a:endParaRPr>
          </a:p>
        </p:txBody>
      </p:sp>
    </p:spTree>
    <p:extLst>
      <p:ext uri="{BB962C8B-B14F-4D97-AF65-F5344CB8AC3E}">
        <p14:creationId xmlns:p14="http://schemas.microsoft.com/office/powerpoint/2010/main" val="2696737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954741" y="134470"/>
            <a:ext cx="10838329" cy="6589059"/>
          </a:xfrm>
        </p:spPr>
        <p:txBody>
          <a:bodyPr>
            <a:noAutofit/>
          </a:bodyPr>
          <a:lstStyle/>
          <a:p>
            <a:pPr algn="just"/>
            <a:r>
              <a:rPr lang="pl-PL" sz="2200" dirty="0" smtClean="0">
                <a:solidFill>
                  <a:schemeClr val="tx1"/>
                </a:solidFill>
              </a:rPr>
              <a:t>Pierwszym z obrzędów wiosennych na Kurpiach było święcenie palm. Mogła to być rózga noszona przez uczestników uroczystości wiosennych lub drzewko noszone przez całą grupę czy też wielki słup, dookoła którego odbywały się obrzędy.</a:t>
            </a:r>
          </a:p>
          <a:p>
            <a:pPr algn="just"/>
            <a:r>
              <a:rPr lang="pl-PL" sz="2200" dirty="0" smtClean="0">
                <a:solidFill>
                  <a:schemeClr val="tx1"/>
                </a:solidFill>
              </a:rPr>
              <a:t>W środę poprzedzającą ostatnią niedzielę przed Wielkanocą ścinano gałązki wierzby, topoli, malin, porzeczek. Gałązki wkładano do wody by zakwitły i z nich właśnie wykonywano palemki.</a:t>
            </a:r>
          </a:p>
          <a:p>
            <a:pPr algn="just"/>
            <a:r>
              <a:rPr lang="pl-PL" sz="2200" dirty="0" smtClean="0">
                <a:solidFill>
                  <a:schemeClr val="tx1"/>
                </a:solidFill>
              </a:rPr>
              <a:t>W Puszczy Zielonej zachował się zwyczaj wykonywania bardzo wysokich, barwnych palm wielkanocnych. Palmy te osiągają wysokość kilku metrów. Wykonuje się je z </a:t>
            </a:r>
            <a:r>
              <a:rPr lang="pl-PL" sz="2200" dirty="0" err="1" smtClean="0">
                <a:solidFill>
                  <a:schemeClr val="tx1"/>
                </a:solidFill>
              </a:rPr>
              <a:t>prętu</a:t>
            </a:r>
            <a:r>
              <a:rPr lang="pl-PL" sz="2200" dirty="0" smtClean="0">
                <a:solidFill>
                  <a:schemeClr val="tx1"/>
                </a:solidFill>
              </a:rPr>
              <a:t> wyciętego              z leszczyny lub choiny oplatając pręt roślinnością leśną taką jak: borowina, jałowiec, widłak, bukszpan, cis (na pamiątkę św. Krzyża, z którego był wykonany). Obecnie nie używa się roślin będących pod ochroną. Obok roślinności palmę zdobią różnokolorowe sztuczne kwiaty z bibuły i bibułkowe wstążki.</a:t>
            </a:r>
          </a:p>
          <a:p>
            <a:pPr algn="just"/>
            <a:r>
              <a:rPr lang="pl-PL" sz="2200" dirty="0" smtClean="0">
                <a:solidFill>
                  <a:schemeClr val="tx1"/>
                </a:solidFill>
              </a:rPr>
              <a:t>Palmy przechowywano do następnej </a:t>
            </a:r>
            <a:r>
              <a:rPr lang="pl-PL" sz="2200" dirty="0">
                <a:solidFill>
                  <a:schemeClr val="tx1"/>
                </a:solidFill>
              </a:rPr>
              <a:t>Ś</a:t>
            </a:r>
            <a:r>
              <a:rPr lang="pl-PL" sz="2200" dirty="0" smtClean="0">
                <a:solidFill>
                  <a:schemeClr val="tx1"/>
                </a:solidFill>
              </a:rPr>
              <a:t>rody Popielcowej. Wieszano je obok obrazów świętych, czasem używano jako kropideł. Przesuszone kruszono do kadzideł. Z upływem lat stawały się coraz bardziej strojne w kolorowe wstążki, kwiaty z bibuły, koronki. Wykonywane własnoręcznie palmy były dumą i przedmiotem rywalizacji między gospodarzami.</a:t>
            </a:r>
          </a:p>
        </p:txBody>
      </p:sp>
    </p:spTree>
    <p:extLst>
      <p:ext uri="{BB962C8B-B14F-4D97-AF65-F5344CB8AC3E}">
        <p14:creationId xmlns:p14="http://schemas.microsoft.com/office/powerpoint/2010/main" val="12988538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51678" y="174813"/>
            <a:ext cx="10178322" cy="1452282"/>
          </a:xfrm>
        </p:spPr>
        <p:txBody>
          <a:bodyPr>
            <a:normAutofit fontScale="90000"/>
          </a:bodyPr>
          <a:lstStyle/>
          <a:p>
            <a:pPr algn="ctr"/>
            <a:r>
              <a:rPr lang="pl-PL" dirty="0" smtClean="0">
                <a:solidFill>
                  <a:srgbClr val="00B050"/>
                </a:solidFill>
              </a:rPr>
              <a:t>Wierzenia związane z palmą wielkanocną</a:t>
            </a:r>
            <a:endParaRPr lang="pl-PL" dirty="0">
              <a:solidFill>
                <a:srgbClr val="00B050"/>
              </a:solidFill>
            </a:endParaRPr>
          </a:p>
        </p:txBody>
      </p:sp>
      <p:sp>
        <p:nvSpPr>
          <p:cNvPr id="3" name="Symbol zastępczy zawartości 2"/>
          <p:cNvSpPr>
            <a:spLocks noGrp="1"/>
          </p:cNvSpPr>
          <p:nvPr>
            <p:ph idx="1"/>
          </p:nvPr>
        </p:nvSpPr>
        <p:spPr>
          <a:xfrm>
            <a:off x="968188" y="1492624"/>
            <a:ext cx="10838330" cy="5244351"/>
          </a:xfrm>
        </p:spPr>
        <p:txBody>
          <a:bodyPr>
            <a:normAutofit lnSpcReduction="10000"/>
          </a:bodyPr>
          <a:lstStyle/>
          <a:p>
            <a:pPr algn="just"/>
            <a:r>
              <a:rPr lang="pl-PL" dirty="0" smtClean="0">
                <a:solidFill>
                  <a:schemeClr val="tx1"/>
                </a:solidFill>
              </a:rPr>
              <a:t>W tradycji kurpiowskiej wysokie palmy mają zapewnić właścicielowi długie życie a dzieciom pozwolić na osiągnięcie wysokiego wzrostu.</a:t>
            </a:r>
          </a:p>
          <a:p>
            <a:pPr algn="just"/>
            <a:r>
              <a:rPr lang="pl-PL" dirty="0" smtClean="0">
                <a:solidFill>
                  <a:schemeClr val="tx1"/>
                </a:solidFill>
              </a:rPr>
              <a:t>Bardzo starym zwyczajem jest zjadanie baziek wierzbowych. Wierzono, że bazie z wielkanocnej palmy, zwane </a:t>
            </a:r>
            <a:r>
              <a:rPr lang="pl-PL" b="1" dirty="0" err="1" smtClean="0">
                <a:solidFill>
                  <a:schemeClr val="tx1"/>
                </a:solidFill>
              </a:rPr>
              <a:t>bagniątkami</a:t>
            </a:r>
            <a:r>
              <a:rPr lang="pl-PL" b="1" dirty="0" smtClean="0">
                <a:solidFill>
                  <a:schemeClr val="tx1"/>
                </a:solidFill>
              </a:rPr>
              <a:t>, </a:t>
            </a:r>
            <a:r>
              <a:rPr lang="pl-PL" dirty="0" smtClean="0">
                <a:solidFill>
                  <a:schemeClr val="tx1"/>
                </a:solidFill>
              </a:rPr>
              <a:t>mają cudowne właściwości. Łykano je dla poprawy lub zachowania zdrowia, wkładano na szczęście do ptasich gniazd i wkopywano w zagony na urodzaj.</a:t>
            </a:r>
          </a:p>
          <a:p>
            <a:pPr algn="just"/>
            <a:r>
              <a:rPr lang="pl-PL" dirty="0" smtClean="0">
                <a:solidFill>
                  <a:schemeClr val="tx1"/>
                </a:solidFill>
              </a:rPr>
              <a:t>Palmy miały moc odpędzania złych duchów,  umieszczano je także w domach jako ochronę przed uderzeniem pioruna. </a:t>
            </a:r>
          </a:p>
          <a:p>
            <a:pPr algn="just"/>
            <a:r>
              <a:rPr lang="pl-PL" dirty="0" smtClean="0">
                <a:solidFill>
                  <a:schemeClr val="tx1"/>
                </a:solidFill>
              </a:rPr>
              <a:t>Palmą także wypędzano po raz pierwszy bydło na pastwisko, dotykając trzykrotnie krowy. Działanie to miało na celu odwrócenie od nich nieszczęścia i spowodowanie większej mleczności.</a:t>
            </a:r>
          </a:p>
          <a:p>
            <a:pPr algn="just"/>
            <a:r>
              <a:rPr lang="pl-PL" dirty="0" smtClean="0">
                <a:solidFill>
                  <a:schemeClr val="tx1"/>
                </a:solidFill>
              </a:rPr>
              <a:t>Gospodarz, który wcześniej wstał w Niedzielę Palmową, biegł z palmą budzić innych a budząc                         i chłoszcząc nią wołał: </a:t>
            </a:r>
          </a:p>
          <a:p>
            <a:pPr marL="0" indent="0" algn="ctr">
              <a:buNone/>
            </a:pPr>
            <a:r>
              <a:rPr lang="pl-PL"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„Wierzba (palma) bije – nie zabije,</a:t>
            </a:r>
          </a:p>
          <a:p>
            <a:pPr marL="0" indent="0" algn="ctr">
              <a:buNone/>
            </a:pPr>
            <a:r>
              <a:rPr lang="pl-PL"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z</a:t>
            </a:r>
            <a:r>
              <a:rPr lang="pl-PL"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 tydzień  - wielki dzień,</a:t>
            </a:r>
          </a:p>
          <a:p>
            <a:pPr marL="0" indent="0" algn="ctr">
              <a:buNone/>
            </a:pPr>
            <a:r>
              <a:rPr lang="pl-PL"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z</a:t>
            </a:r>
            <a:r>
              <a:rPr lang="pl-PL"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 sześć nocy – Wielkanoc”</a:t>
            </a:r>
            <a:endParaRPr lang="pl-PL" dirty="0" smtClean="0">
              <a:solidFill>
                <a:schemeClr val="tx1"/>
              </a:solidFill>
            </a:endParaRPr>
          </a:p>
          <a:p>
            <a:pPr marL="0" indent="0" algn="just">
              <a:buNone/>
            </a:pPr>
            <a:endParaRPr lang="pl-PL" dirty="0" smtClean="0">
              <a:solidFill>
                <a:schemeClr val="tx1"/>
              </a:solidFill>
            </a:endParaRPr>
          </a:p>
          <a:p>
            <a:pPr algn="just"/>
            <a:endParaRPr lang="pl-PL" dirty="0" smtClean="0">
              <a:solidFill>
                <a:schemeClr val="tx1"/>
              </a:solidFill>
            </a:endParaRPr>
          </a:p>
          <a:p>
            <a:pPr algn="just"/>
            <a:endParaRPr lang="pl-PL" sz="2200" dirty="0" smtClean="0">
              <a:solidFill>
                <a:schemeClr val="tx1"/>
              </a:solidFill>
            </a:endParaRPr>
          </a:p>
          <a:p>
            <a:pPr algn="just"/>
            <a:endParaRPr lang="pl-PL" sz="2200" dirty="0" smtClean="0">
              <a:solidFill>
                <a:schemeClr val="tx1"/>
              </a:solidFill>
            </a:endParaRPr>
          </a:p>
          <a:p>
            <a:pPr algn="just"/>
            <a:endParaRPr lang="pl-PL" sz="2200" dirty="0"/>
          </a:p>
        </p:txBody>
      </p:sp>
      <p:sp>
        <p:nvSpPr>
          <p:cNvPr id="4" name="Prostokąt 3"/>
          <p:cNvSpPr/>
          <p:nvPr/>
        </p:nvSpPr>
        <p:spPr>
          <a:xfrm>
            <a:off x="6041960" y="5091970"/>
            <a:ext cx="377026" cy="923330"/>
          </a:xfrm>
          <a:prstGeom prst="rect">
            <a:avLst/>
          </a:prstGeom>
          <a:noFill/>
        </p:spPr>
        <p:txBody>
          <a:bodyPr wrap="none" lIns="91440" tIns="45720" rIns="91440" bIns="45720">
            <a:spAutoFit/>
          </a:bodyPr>
          <a:lstStyle/>
          <a:p>
            <a:pPr algn="ctr"/>
            <a:r>
              <a:rPr lang="pl-PL"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endParaRPr lang="pl-PL"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4683408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08530" y="268941"/>
            <a:ext cx="4464424" cy="766483"/>
          </a:xfrm>
        </p:spPr>
        <p:txBody>
          <a:bodyPr>
            <a:normAutofit fontScale="90000"/>
          </a:bodyPr>
          <a:lstStyle/>
          <a:p>
            <a:r>
              <a:rPr lang="pl-PL" dirty="0" smtClean="0"/>
              <a:t>  </a:t>
            </a:r>
            <a:r>
              <a:rPr lang="pl-PL" dirty="0" smtClean="0">
                <a:solidFill>
                  <a:srgbClr val="00B050"/>
                </a:solidFill>
              </a:rPr>
              <a:t>Wielki tydzień</a:t>
            </a:r>
            <a:endParaRPr lang="pl-PL" dirty="0">
              <a:solidFill>
                <a:srgbClr val="00B050"/>
              </a:solidFill>
            </a:endParaRPr>
          </a:p>
        </p:txBody>
      </p:sp>
      <p:sp>
        <p:nvSpPr>
          <p:cNvPr id="3" name="Symbol zastępczy zawartości 2"/>
          <p:cNvSpPr>
            <a:spLocks noGrp="1"/>
          </p:cNvSpPr>
          <p:nvPr>
            <p:ph sz="half" idx="1"/>
          </p:nvPr>
        </p:nvSpPr>
        <p:spPr>
          <a:xfrm>
            <a:off x="1008529" y="1183341"/>
            <a:ext cx="4814047" cy="5580530"/>
          </a:xfrm>
        </p:spPr>
        <p:txBody>
          <a:bodyPr>
            <a:noAutofit/>
          </a:bodyPr>
          <a:lstStyle/>
          <a:p>
            <a:pPr marL="0" indent="0" algn="ctr">
              <a:buNone/>
            </a:pPr>
            <a:r>
              <a:rPr lang="pl-PL" sz="2500" dirty="0" smtClean="0">
                <a:solidFill>
                  <a:schemeClr val="tx1"/>
                </a:solidFill>
              </a:rPr>
              <a:t>Wielki tydzień poprzedzający święta wielkanocne był okresem,                w którym dokonywano generalnych porządków, bielono chałupy                        ( malowano ściany w domach). </a:t>
            </a:r>
            <a:r>
              <a:rPr lang="pl-PL" sz="2500" dirty="0">
                <a:solidFill>
                  <a:schemeClr val="tx1"/>
                </a:solidFill>
              </a:rPr>
              <a:t>D</a:t>
            </a:r>
            <a:r>
              <a:rPr lang="pl-PL" sz="2500" dirty="0" smtClean="0">
                <a:solidFill>
                  <a:schemeClr val="tx1"/>
                </a:solidFill>
              </a:rPr>
              <a:t>ziewczęta stroiły chaty słomianymi pająkami i </a:t>
            </a:r>
            <a:r>
              <a:rPr lang="pl-PL" sz="2500" dirty="0" err="1" smtClean="0">
                <a:solidFill>
                  <a:schemeClr val="tx1"/>
                </a:solidFill>
              </a:rPr>
              <a:t>kiercami</a:t>
            </a:r>
            <a:r>
              <a:rPr lang="pl-PL" sz="2500" dirty="0" smtClean="0">
                <a:solidFill>
                  <a:schemeClr val="tx1"/>
                </a:solidFill>
              </a:rPr>
              <a:t>, wieszały nowe wycinanki na ściany, robiły bukiety z bibuły.                     W tym samym czasie chłopcy chodzili po wsi, uderzając kijami                w drzwi i płoty, robili hałas, podobno odstraszający złe moce.</a:t>
            </a:r>
          </a:p>
        </p:txBody>
      </p:sp>
      <p:sp>
        <p:nvSpPr>
          <p:cNvPr id="4" name="Symbol zastępczy zawartości 3"/>
          <p:cNvSpPr>
            <a:spLocks noGrp="1"/>
          </p:cNvSpPr>
          <p:nvPr>
            <p:ph sz="half" idx="2"/>
          </p:nvPr>
        </p:nvSpPr>
        <p:spPr>
          <a:xfrm>
            <a:off x="5822576" y="382385"/>
            <a:ext cx="5625820" cy="6381486"/>
          </a:xfrm>
        </p:spPr>
        <p:txBody>
          <a:bodyPr/>
          <a:lstStyle/>
          <a:p>
            <a:pPr marL="0" indent="0" algn="ctr">
              <a:buNone/>
            </a:pPr>
            <a:endParaRPr lang="pl-PL" sz="2500" b="1" dirty="0" smtClean="0">
              <a:solidFill>
                <a:schemeClr val="tx1"/>
              </a:solidFill>
            </a:endParaRPr>
          </a:p>
          <a:p>
            <a:pPr marL="0" indent="0" algn="ctr">
              <a:buNone/>
            </a:pPr>
            <a:r>
              <a:rPr lang="pl-PL" sz="2500" b="1" dirty="0" smtClean="0">
                <a:solidFill>
                  <a:schemeClr val="tx1"/>
                </a:solidFill>
              </a:rPr>
              <a:t>"</a:t>
            </a:r>
            <a:r>
              <a:rPr lang="pl-PL" sz="2500" b="1" dirty="0">
                <a:solidFill>
                  <a:schemeClr val="tx1"/>
                </a:solidFill>
              </a:rPr>
              <a:t>Pająk" </a:t>
            </a:r>
            <a:r>
              <a:rPr lang="pl-PL" sz="2500" dirty="0">
                <a:solidFill>
                  <a:schemeClr val="tx1"/>
                </a:solidFill>
              </a:rPr>
              <a:t>to kompozycja składająca się </a:t>
            </a:r>
            <a:r>
              <a:rPr lang="pl-PL" sz="2500" dirty="0" smtClean="0">
                <a:solidFill>
                  <a:schemeClr val="tx1"/>
                </a:solidFill>
              </a:rPr>
              <a:t>                 z </a:t>
            </a:r>
            <a:r>
              <a:rPr lang="pl-PL" sz="2500" dirty="0">
                <a:solidFill>
                  <a:schemeClr val="tx1"/>
                </a:solidFill>
              </a:rPr>
              <a:t>dużej ilości papierowych wstążek podwieszonych u pułapu, rozchodzących się od środka pomieszczenia w kierunku ścian. Duża powierzchnia falującej bibuły sprawiała wrażenie </a:t>
            </a:r>
            <a:r>
              <a:rPr lang="pl-PL" sz="2500" dirty="0" smtClean="0">
                <a:solidFill>
                  <a:schemeClr val="tx1"/>
                </a:solidFill>
              </a:rPr>
              <a:t>podwieszenia </a:t>
            </a:r>
            <a:r>
              <a:rPr lang="pl-PL" sz="2500" dirty="0">
                <a:solidFill>
                  <a:schemeClr val="tx1"/>
                </a:solidFill>
              </a:rPr>
              <a:t>sufitu</a:t>
            </a:r>
            <a:r>
              <a:rPr lang="pl-PL" sz="2500" dirty="0" smtClean="0">
                <a:solidFill>
                  <a:schemeClr val="tx1"/>
                </a:solidFill>
              </a:rPr>
              <a:t>.</a:t>
            </a:r>
          </a:p>
          <a:p>
            <a:pPr marL="0" indent="0">
              <a:buNone/>
            </a:pPr>
            <a:endParaRPr lang="pl-PL" dirty="0" smtClean="0"/>
          </a:p>
          <a:p>
            <a:pPr marL="0" indent="0">
              <a:buNone/>
            </a:pPr>
            <a:endParaRPr lang="pl-PL" dirty="0"/>
          </a:p>
        </p:txBody>
      </p:sp>
      <p:pic>
        <p:nvPicPr>
          <p:cNvPr id="7" name="Picture 2" descr="Pająk - Kurpiowsk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9395" y="3714158"/>
            <a:ext cx="4292181" cy="2861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9058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3"/>
          <p:cNvSpPr>
            <a:spLocks noGrp="1"/>
          </p:cNvSpPr>
          <p:nvPr>
            <p:ph sz="half" idx="2"/>
          </p:nvPr>
        </p:nvSpPr>
        <p:spPr>
          <a:xfrm>
            <a:off x="1257299" y="443753"/>
            <a:ext cx="5049371" cy="6225988"/>
          </a:xfrm>
        </p:spPr>
        <p:txBody>
          <a:bodyPr>
            <a:normAutofit/>
          </a:bodyPr>
          <a:lstStyle/>
          <a:p>
            <a:pPr marL="0" indent="0" algn="ctr">
              <a:buNone/>
            </a:pPr>
            <a:r>
              <a:rPr lang="pl-PL" sz="2500" b="1" dirty="0">
                <a:solidFill>
                  <a:schemeClr val="tx1"/>
                </a:solidFill>
              </a:rPr>
              <a:t>"</a:t>
            </a:r>
            <a:r>
              <a:rPr lang="pl-PL" sz="2500" b="1" dirty="0" err="1" smtClean="0">
                <a:solidFill>
                  <a:schemeClr val="tx1"/>
                </a:solidFill>
              </a:rPr>
              <a:t>Kierce</a:t>
            </a:r>
            <a:r>
              <a:rPr lang="pl-PL" sz="2500" b="1" dirty="0" smtClean="0">
                <a:solidFill>
                  <a:schemeClr val="tx1"/>
                </a:solidFill>
              </a:rPr>
              <a:t>"</a:t>
            </a:r>
            <a:r>
              <a:rPr lang="pl-PL" sz="2500" dirty="0">
                <a:solidFill>
                  <a:schemeClr val="tx1"/>
                </a:solidFill>
              </a:rPr>
              <a:t> </a:t>
            </a:r>
            <a:r>
              <a:rPr lang="pl-PL" sz="2500" dirty="0" smtClean="0">
                <a:solidFill>
                  <a:schemeClr val="tx1"/>
                </a:solidFill>
              </a:rPr>
              <a:t>                                             </a:t>
            </a:r>
            <a:r>
              <a:rPr lang="pl-PL" sz="2500" b="1" dirty="0" smtClean="0">
                <a:solidFill>
                  <a:schemeClr val="tx1"/>
                </a:solidFill>
              </a:rPr>
              <a:t>wykonywane </a:t>
            </a:r>
            <a:r>
              <a:rPr lang="pl-PL" sz="2500" b="1" dirty="0">
                <a:solidFill>
                  <a:schemeClr val="tx1"/>
                </a:solidFill>
              </a:rPr>
              <a:t>z grochu lub fasoli.  </a:t>
            </a:r>
            <a:r>
              <a:rPr lang="pl-PL" sz="2500" b="1" dirty="0" smtClean="0">
                <a:solidFill>
                  <a:schemeClr val="tx1"/>
                </a:solidFill>
              </a:rPr>
              <a:t>   </a:t>
            </a:r>
            <a:r>
              <a:rPr lang="pl-PL" sz="2500" dirty="0" smtClean="0">
                <a:solidFill>
                  <a:schemeClr val="tx1"/>
                </a:solidFill>
              </a:rPr>
              <a:t>Do </a:t>
            </a:r>
            <a:r>
              <a:rPr lang="pl-PL" sz="2500" dirty="0">
                <a:solidFill>
                  <a:schemeClr val="tx1"/>
                </a:solidFill>
              </a:rPr>
              <a:t>dwóch metalowych obręczy </a:t>
            </a:r>
            <a:r>
              <a:rPr lang="pl-PL" sz="2500" dirty="0" smtClean="0">
                <a:solidFill>
                  <a:schemeClr val="tx1"/>
                </a:solidFill>
              </a:rPr>
              <a:t>                   o </a:t>
            </a:r>
            <a:r>
              <a:rPr lang="pl-PL" sz="2500" dirty="0">
                <a:solidFill>
                  <a:schemeClr val="tx1"/>
                </a:solidFill>
              </a:rPr>
              <a:t>różnej średnicy przyczepia się bawełniane </a:t>
            </a:r>
            <a:r>
              <a:rPr lang="pl-PL" sz="2500" dirty="0" smtClean="0">
                <a:solidFill>
                  <a:schemeClr val="tx1"/>
                </a:solidFill>
              </a:rPr>
              <a:t>nici, </a:t>
            </a:r>
            <a:r>
              <a:rPr lang="pl-PL" sz="2500" dirty="0">
                <a:solidFill>
                  <a:schemeClr val="tx1"/>
                </a:solidFill>
              </a:rPr>
              <a:t>na które </a:t>
            </a:r>
            <a:r>
              <a:rPr lang="pl-PL" sz="2500" dirty="0" smtClean="0">
                <a:solidFill>
                  <a:schemeClr val="tx1"/>
                </a:solidFill>
              </a:rPr>
              <a:t>nawleka się </a:t>
            </a:r>
            <a:r>
              <a:rPr lang="pl-PL" sz="2500" dirty="0">
                <a:solidFill>
                  <a:schemeClr val="tx1"/>
                </a:solidFill>
              </a:rPr>
              <a:t>przygotowany wcześniej groch. Obręcze dekorowane są kwiatami wykonanymi z kolorowej bibuły. </a:t>
            </a:r>
            <a:endParaRPr lang="pl-PL" sz="2500" dirty="0" smtClean="0">
              <a:solidFill>
                <a:schemeClr val="tx1"/>
              </a:solidFill>
            </a:endParaRPr>
          </a:p>
          <a:p>
            <a:pPr marL="0" indent="0">
              <a:buNone/>
            </a:pPr>
            <a:endParaRPr lang="pl-PL" dirty="0"/>
          </a:p>
          <a:p>
            <a:endParaRPr lang="pl-PL" dirty="0"/>
          </a:p>
        </p:txBody>
      </p:sp>
      <p:sp>
        <p:nvSpPr>
          <p:cNvPr id="6" name="Symbol zastępczy zawartości 5"/>
          <p:cNvSpPr>
            <a:spLocks noGrp="1"/>
          </p:cNvSpPr>
          <p:nvPr>
            <p:ph sz="quarter" idx="4"/>
          </p:nvPr>
        </p:nvSpPr>
        <p:spPr>
          <a:xfrm>
            <a:off x="6633864" y="443753"/>
            <a:ext cx="4800600" cy="6131859"/>
          </a:xfrm>
        </p:spPr>
        <p:txBody>
          <a:bodyPr/>
          <a:lstStyle/>
          <a:p>
            <a:pPr marL="0" indent="0" algn="ctr">
              <a:buNone/>
            </a:pPr>
            <a:r>
              <a:rPr lang="pl-PL" sz="2500" b="1" dirty="0" smtClean="0">
                <a:solidFill>
                  <a:schemeClr val="tx1"/>
                </a:solidFill>
              </a:rPr>
              <a:t>"</a:t>
            </a:r>
            <a:r>
              <a:rPr lang="pl-PL" sz="2500" b="1" dirty="0" err="1" smtClean="0">
                <a:solidFill>
                  <a:schemeClr val="tx1"/>
                </a:solidFill>
              </a:rPr>
              <a:t>Kierce</a:t>
            </a:r>
            <a:r>
              <a:rPr lang="pl-PL" sz="2500" b="1" dirty="0" smtClean="0">
                <a:solidFill>
                  <a:schemeClr val="tx1"/>
                </a:solidFill>
              </a:rPr>
              <a:t>”</a:t>
            </a:r>
            <a:r>
              <a:rPr lang="pl-PL" sz="2500" dirty="0">
                <a:solidFill>
                  <a:schemeClr val="tx1"/>
                </a:solidFill>
              </a:rPr>
              <a:t> </a:t>
            </a:r>
            <a:r>
              <a:rPr lang="pl-PL" sz="2500" dirty="0" smtClean="0">
                <a:solidFill>
                  <a:schemeClr val="tx1"/>
                </a:solidFill>
              </a:rPr>
              <a:t>                                       </a:t>
            </a:r>
            <a:r>
              <a:rPr lang="pl-PL" sz="2500" b="1" dirty="0" smtClean="0">
                <a:solidFill>
                  <a:schemeClr val="tx1"/>
                </a:solidFill>
              </a:rPr>
              <a:t>wykonane </a:t>
            </a:r>
            <a:r>
              <a:rPr lang="pl-PL" sz="2500" b="1" dirty="0">
                <a:solidFill>
                  <a:schemeClr val="tx1"/>
                </a:solidFill>
              </a:rPr>
              <a:t>ze słomy </a:t>
            </a:r>
            <a:r>
              <a:rPr lang="pl-PL" sz="2500" dirty="0">
                <a:solidFill>
                  <a:schemeClr val="tx1"/>
                </a:solidFill>
              </a:rPr>
              <a:t>– </a:t>
            </a:r>
            <a:r>
              <a:rPr lang="pl-PL" sz="2500" dirty="0" smtClean="0">
                <a:solidFill>
                  <a:schemeClr val="tx1"/>
                </a:solidFill>
              </a:rPr>
              <a:t>wymagają </a:t>
            </a:r>
            <a:r>
              <a:rPr lang="pl-PL" sz="2500" dirty="0">
                <a:solidFill>
                  <a:schemeClr val="tx1"/>
                </a:solidFill>
              </a:rPr>
              <a:t>większego nakładu środków </a:t>
            </a:r>
            <a:r>
              <a:rPr lang="pl-PL" sz="2500" dirty="0" smtClean="0">
                <a:solidFill>
                  <a:schemeClr val="tx1"/>
                </a:solidFill>
              </a:rPr>
              <a:t>                       i </a:t>
            </a:r>
            <a:r>
              <a:rPr lang="pl-PL" sz="2500" dirty="0">
                <a:solidFill>
                  <a:schemeClr val="tx1"/>
                </a:solidFill>
              </a:rPr>
              <a:t>umiejętności. Choć materiału nań nie brakuje, to przygotowanie kryształowej struktury oraz obróbka słomy ma znacznie mniej zwolenników.</a:t>
            </a:r>
          </a:p>
          <a:p>
            <a:pPr marL="0" indent="0">
              <a:buNone/>
            </a:pPr>
            <a:r>
              <a:rPr lang="pl-PL" b="1" dirty="0"/>
              <a:t/>
            </a:r>
            <a:br>
              <a:rPr lang="pl-PL" b="1" dirty="0"/>
            </a:br>
            <a:endParaRPr lang="pl-PL" dirty="0"/>
          </a:p>
          <a:p>
            <a:endParaRPr lang="pl-PL" dirty="0"/>
          </a:p>
        </p:txBody>
      </p:sp>
      <p:pic>
        <p:nvPicPr>
          <p:cNvPr id="9" name="Picture 2" descr="Kierc - &#10;Kurpiowski"/>
          <p:cNvPicPr/>
          <p:nvPr/>
        </p:nvPicPr>
        <p:blipFill rotWithShape="1">
          <a:blip r:embed="rId2">
            <a:extLst>
              <a:ext uri="{28A0092B-C50C-407E-A947-70E740481C1C}">
                <a14:useLocalDpi xmlns:a14="http://schemas.microsoft.com/office/drawing/2010/main" val="0"/>
              </a:ext>
            </a:extLst>
          </a:blip>
          <a:srcRect l="10294" r="18382"/>
          <a:stretch/>
        </p:blipFill>
        <p:spPr bwMode="auto">
          <a:xfrm>
            <a:off x="2299448" y="3971328"/>
            <a:ext cx="2972640" cy="2604284"/>
          </a:xfrm>
          <a:prstGeom prst="rect">
            <a:avLst/>
          </a:prstGeom>
          <a:noFill/>
          <a:ln>
            <a:noFill/>
          </a:ln>
          <a:extLst>
            <a:ext uri="{53640926-AAD7-44D8-BBD7-CCE9431645EC}">
              <a14:shadowObscured xmlns:a14="http://schemas.microsoft.com/office/drawing/2010/main"/>
            </a:ext>
          </a:extLst>
        </p:spPr>
      </p:pic>
      <p:pic>
        <p:nvPicPr>
          <p:cNvPr id="10" name="Obraz 9" descr="Kierc - &#10;Kurpiowski"/>
          <p:cNvPicPr/>
          <p:nvPr/>
        </p:nvPicPr>
        <p:blipFill rotWithShape="1">
          <a:blip r:embed="rId3">
            <a:extLst>
              <a:ext uri="{28A0092B-C50C-407E-A947-70E740481C1C}">
                <a14:useLocalDpi xmlns:a14="http://schemas.microsoft.com/office/drawing/2010/main" val="0"/>
              </a:ext>
            </a:extLst>
          </a:blip>
          <a:srcRect l="11410" t="3477" r="25255" b="6374"/>
          <a:stretch/>
        </p:blipFill>
        <p:spPr bwMode="auto">
          <a:xfrm>
            <a:off x="7691719" y="3971328"/>
            <a:ext cx="2991914" cy="260428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021418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51678" y="107577"/>
            <a:ext cx="10178322" cy="1317812"/>
          </a:xfrm>
        </p:spPr>
        <p:txBody>
          <a:bodyPr>
            <a:normAutofit fontScale="90000"/>
          </a:bodyPr>
          <a:lstStyle/>
          <a:p>
            <a:pPr algn="ctr"/>
            <a:r>
              <a:rPr lang="pl-PL" dirty="0" smtClean="0">
                <a:solidFill>
                  <a:srgbClr val="00B050"/>
                </a:solidFill>
              </a:rPr>
              <a:t>Wierzenia związane z wielkim Tygodniem</a:t>
            </a:r>
            <a:endParaRPr lang="pl-PL" dirty="0">
              <a:solidFill>
                <a:srgbClr val="00B050"/>
              </a:solidFill>
            </a:endParaRPr>
          </a:p>
        </p:txBody>
      </p:sp>
      <p:sp>
        <p:nvSpPr>
          <p:cNvPr id="9" name="Symbol zastępczy zawartości 8"/>
          <p:cNvSpPr>
            <a:spLocks noGrp="1"/>
          </p:cNvSpPr>
          <p:nvPr>
            <p:ph idx="1"/>
          </p:nvPr>
        </p:nvSpPr>
        <p:spPr>
          <a:xfrm>
            <a:off x="1251678" y="1532965"/>
            <a:ext cx="10178322" cy="4975411"/>
          </a:xfrm>
        </p:spPr>
        <p:txBody>
          <a:bodyPr/>
          <a:lstStyle/>
          <a:p>
            <a:pPr algn="just"/>
            <a:r>
              <a:rPr lang="pl-PL" sz="2500" dirty="0">
                <a:solidFill>
                  <a:schemeClr val="tx1"/>
                </a:solidFill>
              </a:rPr>
              <a:t>Z </a:t>
            </a:r>
            <a:r>
              <a:rPr lang="pl-PL" sz="2500" b="1" dirty="0">
                <a:solidFill>
                  <a:schemeClr val="tx1"/>
                </a:solidFill>
              </a:rPr>
              <a:t>Wielkim Piątkiem </a:t>
            </a:r>
            <a:r>
              <a:rPr lang="pl-PL" sz="2500" dirty="0">
                <a:solidFill>
                  <a:schemeClr val="tx1"/>
                </a:solidFill>
              </a:rPr>
              <a:t>wiąże się szereg wierzeń np.  </a:t>
            </a:r>
            <a:r>
              <a:rPr lang="pl-PL" sz="2500" dirty="0" smtClean="0">
                <a:solidFill>
                  <a:schemeClr val="tx1"/>
                </a:solidFill>
              </a:rPr>
              <a:t>w </a:t>
            </a:r>
            <a:r>
              <a:rPr lang="pl-PL" sz="2500" dirty="0">
                <a:solidFill>
                  <a:schemeClr val="tx1"/>
                </a:solidFill>
              </a:rPr>
              <a:t>dzień ten </a:t>
            </a:r>
            <a:r>
              <a:rPr lang="pl-PL" sz="2500" dirty="0" smtClean="0">
                <a:solidFill>
                  <a:schemeClr val="tx1"/>
                </a:solidFill>
              </a:rPr>
              <a:t>żaden                    </a:t>
            </a:r>
            <a:r>
              <a:rPr lang="pl-PL" sz="2500" dirty="0">
                <a:solidFill>
                  <a:schemeClr val="tx1"/>
                </a:solidFill>
              </a:rPr>
              <a:t>z gospodarzy nie </a:t>
            </a:r>
            <a:r>
              <a:rPr lang="pl-PL" sz="2500" dirty="0" smtClean="0">
                <a:solidFill>
                  <a:schemeClr val="tx1"/>
                </a:solidFill>
              </a:rPr>
              <a:t>prowadził </a:t>
            </a:r>
            <a:r>
              <a:rPr lang="pl-PL" sz="2500" dirty="0">
                <a:solidFill>
                  <a:schemeClr val="tx1"/>
                </a:solidFill>
              </a:rPr>
              <a:t>prac polowych, zwłaszcza siewu, gdyż nie przyniosłoby to z pewnością urodzaju. Radość za to </a:t>
            </a:r>
            <a:r>
              <a:rPr lang="pl-PL" sz="2500" dirty="0" smtClean="0">
                <a:solidFill>
                  <a:schemeClr val="tx1"/>
                </a:solidFill>
              </a:rPr>
              <a:t>przynosiły </a:t>
            </a:r>
            <a:r>
              <a:rPr lang="pl-PL" sz="2500" dirty="0">
                <a:solidFill>
                  <a:schemeClr val="tx1"/>
                </a:solidFill>
              </a:rPr>
              <a:t>w ten dzień opady deszczu wróżące dobre zbiory</a:t>
            </a:r>
            <a:r>
              <a:rPr lang="pl-PL" sz="2500" dirty="0" smtClean="0">
                <a:solidFill>
                  <a:schemeClr val="tx1"/>
                </a:solidFill>
              </a:rPr>
              <a:t>.</a:t>
            </a:r>
          </a:p>
          <a:p>
            <a:pPr algn="just"/>
            <a:r>
              <a:rPr lang="pl-PL" sz="2500" dirty="0" smtClean="0">
                <a:solidFill>
                  <a:schemeClr val="tx1"/>
                </a:solidFill>
              </a:rPr>
              <a:t>Jednym z ciekawszych zwyczajów na terenie Kurpiowszczyzny, nawiązujących do kultu ognia, było palenie w </a:t>
            </a:r>
            <a:r>
              <a:rPr lang="pl-PL" sz="2500" b="1" dirty="0" smtClean="0">
                <a:solidFill>
                  <a:schemeClr val="tx1"/>
                </a:solidFill>
              </a:rPr>
              <a:t>sobotę przed Wielkanocą </a:t>
            </a:r>
            <a:r>
              <a:rPr lang="pl-PL" sz="2500" dirty="0" smtClean="0">
                <a:solidFill>
                  <a:schemeClr val="tx1"/>
                </a:solidFill>
              </a:rPr>
              <a:t>przy kościele dużego ogniska. W nim paliło się stare palmy, obrazy, uszkodzone rzeźby i resztki krzyży. Z ogniska zbierany był żar, niesiony do domów by rozniecić go w kuchni w </a:t>
            </a:r>
            <a:r>
              <a:rPr lang="pl-PL" sz="2500" b="1" dirty="0" smtClean="0">
                <a:solidFill>
                  <a:schemeClr val="tx1"/>
                </a:solidFill>
              </a:rPr>
              <a:t>Wielką Niedzielę.</a:t>
            </a:r>
            <a:endParaRPr lang="pl-PL" sz="2500" b="1" dirty="0">
              <a:solidFill>
                <a:schemeClr val="tx1"/>
              </a:solidFill>
            </a:endParaRPr>
          </a:p>
          <a:p>
            <a:pPr marL="0" indent="0">
              <a:buNone/>
            </a:pPr>
            <a:endParaRPr lang="pl-PL" dirty="0"/>
          </a:p>
        </p:txBody>
      </p:sp>
      <p:pic>
        <p:nvPicPr>
          <p:cNvPr id="4" name="Picture 2" descr="http://www.owwrzos.ta.pl/images/wielkano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3087" y="5069542"/>
            <a:ext cx="2702747" cy="1640540"/>
          </a:xfrm>
          <a:prstGeom prst="rect">
            <a:avLst/>
          </a:prstGeom>
          <a:noFill/>
          <a:extLst>
            <a:ext uri="{909E8E84-426E-40DD-AFC4-6F175D3DCCD1}">
              <a14:hiddenFill xmlns:a14="http://schemas.microsoft.com/office/drawing/2010/main">
                <a:solidFill>
                  <a:srgbClr val="FFFFFF"/>
                </a:solidFill>
              </a14:hiddenFill>
            </a:ext>
          </a:extLst>
        </p:spPr>
      </p:pic>
      <p:sp>
        <p:nvSpPr>
          <p:cNvPr id="5" name="Prostokąt 4"/>
          <p:cNvSpPr/>
          <p:nvPr/>
        </p:nvSpPr>
        <p:spPr>
          <a:xfrm>
            <a:off x="4972485" y="6424563"/>
            <a:ext cx="4050603" cy="369332"/>
          </a:xfrm>
          <a:prstGeom prst="rect">
            <a:avLst/>
          </a:prstGeom>
        </p:spPr>
        <p:txBody>
          <a:bodyPr wrap="square">
            <a:spAutoFit/>
          </a:bodyPr>
          <a:lstStyle/>
          <a:p>
            <a:r>
              <a:rPr lang="pl-PL" dirty="0">
                <a:hlinkClick r:id="rId3"/>
              </a:rPr>
              <a:t>http://www.owwrzos.ta.pl/wielkanoc.html</a:t>
            </a:r>
            <a:endParaRPr lang="pl-PL" dirty="0"/>
          </a:p>
        </p:txBody>
      </p:sp>
    </p:spTree>
    <p:extLst>
      <p:ext uri="{BB962C8B-B14F-4D97-AF65-F5344CB8AC3E}">
        <p14:creationId xmlns:p14="http://schemas.microsoft.com/office/powerpoint/2010/main" val="2843932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51678" y="382385"/>
            <a:ext cx="10178322" cy="868192"/>
          </a:xfrm>
        </p:spPr>
        <p:txBody>
          <a:bodyPr/>
          <a:lstStyle/>
          <a:p>
            <a:pPr algn="ctr"/>
            <a:r>
              <a:rPr lang="pl-PL" b="1" dirty="0">
                <a:solidFill>
                  <a:srgbClr val="00B050"/>
                </a:solidFill>
              </a:rPr>
              <a:t>Malowanki, kraszanki, byczki</a:t>
            </a:r>
            <a:endParaRPr lang="pl-PL" dirty="0"/>
          </a:p>
        </p:txBody>
      </p:sp>
      <p:sp>
        <p:nvSpPr>
          <p:cNvPr id="3" name="Symbol zastępczy zawartości 2"/>
          <p:cNvSpPr>
            <a:spLocks noGrp="1"/>
          </p:cNvSpPr>
          <p:nvPr>
            <p:ph idx="1"/>
          </p:nvPr>
        </p:nvSpPr>
        <p:spPr>
          <a:xfrm>
            <a:off x="968188" y="1250577"/>
            <a:ext cx="10892118" cy="5365376"/>
          </a:xfrm>
        </p:spPr>
        <p:txBody>
          <a:bodyPr>
            <a:normAutofit fontScale="92500" lnSpcReduction="10000"/>
          </a:bodyPr>
          <a:lstStyle/>
          <a:p>
            <a:pPr algn="just"/>
            <a:r>
              <a:rPr lang="pl-PL" sz="2500" dirty="0" smtClean="0">
                <a:solidFill>
                  <a:schemeClr val="tx1"/>
                </a:solidFill>
              </a:rPr>
              <a:t>Dawniej nie było sztucznych barwników, więc gospodynie do kolorowania wielkanocnych jajek używały barwników naturalnych.</a:t>
            </a:r>
          </a:p>
          <a:p>
            <a:pPr algn="just"/>
            <a:r>
              <a:rPr lang="pl-PL" sz="2500" dirty="0" smtClean="0">
                <a:solidFill>
                  <a:schemeClr val="tx1"/>
                </a:solidFill>
              </a:rPr>
              <a:t>Często </a:t>
            </a:r>
            <a:r>
              <a:rPr lang="pl-PL" sz="2500" dirty="0">
                <a:solidFill>
                  <a:schemeClr val="tx1"/>
                </a:solidFill>
              </a:rPr>
              <a:t>mylona z pisankami malowanka to jajko bez wzorków, jednobarwne, </a:t>
            </a:r>
            <a:r>
              <a:rPr lang="pl-PL" sz="2500" dirty="0" smtClean="0">
                <a:solidFill>
                  <a:schemeClr val="tx1"/>
                </a:solidFill>
              </a:rPr>
              <a:t>farbowane </a:t>
            </a:r>
            <a:r>
              <a:rPr lang="pl-PL" sz="2500" dirty="0" smtClean="0">
                <a:solidFill>
                  <a:schemeClr val="tx1"/>
                </a:solidFill>
              </a:rPr>
              <a:t>                    w </a:t>
            </a:r>
            <a:r>
              <a:rPr lang="pl-PL" sz="2500" dirty="0">
                <a:solidFill>
                  <a:schemeClr val="tx1"/>
                </a:solidFill>
              </a:rPr>
              <a:t>roślinnych barwnikach. Nazywa się je malowanką, kraszanką lub byczkiem</a:t>
            </a:r>
            <a:r>
              <a:rPr lang="pl-PL" sz="2500" dirty="0" smtClean="0">
                <a:solidFill>
                  <a:schemeClr val="tx1"/>
                </a:solidFill>
              </a:rPr>
              <a:t>.</a:t>
            </a:r>
          </a:p>
          <a:p>
            <a:pPr algn="just"/>
            <a:r>
              <a:rPr lang="pl-PL" sz="2500" dirty="0" smtClean="0">
                <a:solidFill>
                  <a:schemeClr val="tx1"/>
                </a:solidFill>
              </a:rPr>
              <a:t>Kolor </a:t>
            </a:r>
            <a:r>
              <a:rPr lang="pl-PL" sz="2500" b="1" dirty="0" smtClean="0">
                <a:solidFill>
                  <a:schemeClr val="bg2">
                    <a:lumMod val="50000"/>
                  </a:schemeClr>
                </a:solidFill>
              </a:rPr>
              <a:t>złotawobrązowy</a:t>
            </a:r>
            <a:r>
              <a:rPr lang="pl-PL" sz="2500" dirty="0" smtClean="0">
                <a:solidFill>
                  <a:schemeClr val="tx1"/>
                </a:solidFill>
              </a:rPr>
              <a:t> </a:t>
            </a:r>
            <a:r>
              <a:rPr lang="pl-PL" sz="2500" dirty="0">
                <a:solidFill>
                  <a:schemeClr val="tx1"/>
                </a:solidFill>
              </a:rPr>
              <a:t>uzyskiwano z łupin </a:t>
            </a:r>
            <a:r>
              <a:rPr lang="pl-PL" sz="2500" dirty="0" smtClean="0">
                <a:solidFill>
                  <a:schemeClr val="tx1"/>
                </a:solidFill>
              </a:rPr>
              <a:t>cebuli. Im więcej łupin, </a:t>
            </a:r>
            <a:r>
              <a:rPr lang="pl-PL" sz="2500" dirty="0" smtClean="0">
                <a:solidFill>
                  <a:schemeClr val="tx1"/>
                </a:solidFill>
              </a:rPr>
              <a:t>tym kolor był bardziej intensywny. </a:t>
            </a:r>
            <a:r>
              <a:rPr lang="pl-PL" sz="2500" dirty="0">
                <a:solidFill>
                  <a:schemeClr val="tx1"/>
                </a:solidFill>
              </a:rPr>
              <a:t>Gotując jajka w wodzie z pokrojonym burakiem z dodatkiem soli, uzyskiwano</a:t>
            </a:r>
            <a:r>
              <a:rPr lang="pl-PL" sz="2500" b="1" dirty="0">
                <a:solidFill>
                  <a:schemeClr val="tx1"/>
                </a:solidFill>
              </a:rPr>
              <a:t> </a:t>
            </a:r>
            <a:r>
              <a:rPr lang="pl-PL" sz="2500" b="1" dirty="0">
                <a:solidFill>
                  <a:srgbClr val="C00000"/>
                </a:solidFill>
              </a:rPr>
              <a:t>czerwony</a:t>
            </a:r>
            <a:r>
              <a:rPr lang="pl-PL" sz="2500" b="1" dirty="0">
                <a:solidFill>
                  <a:schemeClr val="tx1"/>
                </a:solidFill>
              </a:rPr>
              <a:t> </a:t>
            </a:r>
            <a:r>
              <a:rPr lang="pl-PL" sz="2500" dirty="0">
                <a:solidFill>
                  <a:schemeClr val="tx1"/>
                </a:solidFill>
              </a:rPr>
              <a:t>barwnik skorupki.</a:t>
            </a:r>
            <a:r>
              <a:rPr lang="pl-PL" sz="2500" dirty="0" smtClean="0">
                <a:solidFill>
                  <a:schemeClr val="tx1"/>
                </a:solidFill>
              </a:rPr>
              <a:t> Kolor </a:t>
            </a:r>
            <a:r>
              <a:rPr lang="pl-PL" sz="2500" b="1" dirty="0" smtClean="0">
                <a:solidFill>
                  <a:srgbClr val="00B050"/>
                </a:solidFill>
              </a:rPr>
              <a:t>zielony</a:t>
            </a:r>
            <a:r>
              <a:rPr lang="pl-PL" sz="2500" dirty="0" smtClean="0">
                <a:solidFill>
                  <a:srgbClr val="00B050"/>
                </a:solidFill>
              </a:rPr>
              <a:t> </a:t>
            </a:r>
            <a:r>
              <a:rPr lang="pl-PL" sz="2500" dirty="0" smtClean="0">
                <a:solidFill>
                  <a:schemeClr val="tx1"/>
                </a:solidFill>
              </a:rPr>
              <a:t>miały jajka ugotowane                           </a:t>
            </a:r>
            <a:r>
              <a:rPr lang="pl-PL" sz="2500" dirty="0" smtClean="0">
                <a:solidFill>
                  <a:schemeClr val="tx1"/>
                </a:solidFill>
              </a:rPr>
              <a:t>w</a:t>
            </a:r>
            <a:r>
              <a:rPr lang="pl-PL" sz="2500" dirty="0" smtClean="0">
                <a:solidFill>
                  <a:schemeClr val="tx1"/>
                </a:solidFill>
              </a:rPr>
              <a:t> liściach </a:t>
            </a:r>
            <a:r>
              <a:rPr lang="pl-PL" sz="2500" dirty="0">
                <a:solidFill>
                  <a:schemeClr val="tx1"/>
                </a:solidFill>
              </a:rPr>
              <a:t>pokrzywy lub </a:t>
            </a:r>
            <a:r>
              <a:rPr lang="pl-PL" sz="2500" dirty="0" smtClean="0">
                <a:solidFill>
                  <a:schemeClr val="tx1"/>
                </a:solidFill>
              </a:rPr>
              <a:t>pędach </a:t>
            </a:r>
            <a:r>
              <a:rPr lang="pl-PL" sz="2500" dirty="0">
                <a:solidFill>
                  <a:schemeClr val="tx1"/>
                </a:solidFill>
              </a:rPr>
              <a:t>żyta, </a:t>
            </a:r>
            <a:r>
              <a:rPr lang="pl-PL" sz="2500" b="1" dirty="0" smtClean="0">
                <a:solidFill>
                  <a:srgbClr val="7030A0"/>
                </a:solidFill>
              </a:rPr>
              <a:t>fioletowy</a:t>
            </a:r>
            <a:r>
              <a:rPr lang="pl-PL" sz="2500" dirty="0" smtClean="0">
                <a:solidFill>
                  <a:srgbClr val="7030A0"/>
                </a:solidFill>
              </a:rPr>
              <a:t> </a:t>
            </a:r>
            <a:r>
              <a:rPr lang="pl-PL" sz="2500" dirty="0" smtClean="0">
                <a:solidFill>
                  <a:schemeClr val="tx1"/>
                </a:solidFill>
              </a:rPr>
              <a:t>-  </a:t>
            </a:r>
            <a:r>
              <a:rPr lang="pl-PL" sz="2500" dirty="0">
                <a:solidFill>
                  <a:schemeClr val="tx1"/>
                </a:solidFill>
              </a:rPr>
              <a:t>w</a:t>
            </a:r>
            <a:r>
              <a:rPr lang="pl-PL" sz="2500" dirty="0" smtClean="0">
                <a:solidFill>
                  <a:schemeClr val="tx1"/>
                </a:solidFill>
              </a:rPr>
              <a:t> kwiatach maku. Barwę </a:t>
            </a:r>
            <a:r>
              <a:rPr lang="pl-PL" sz="2500" b="1" dirty="0" smtClean="0">
                <a:solidFill>
                  <a:srgbClr val="0070C0"/>
                </a:solidFill>
              </a:rPr>
              <a:t>niebieską</a:t>
            </a:r>
            <a:r>
              <a:rPr lang="pl-PL" sz="2500" dirty="0" smtClean="0">
                <a:solidFill>
                  <a:schemeClr val="tx1"/>
                </a:solidFill>
              </a:rPr>
              <a:t> nadawała gorąca kąpiel w nasionach malwy. Można też było uzyskać </a:t>
            </a:r>
            <a:r>
              <a:rPr lang="pl-PL" sz="2500" b="1" dirty="0" smtClean="0">
                <a:solidFill>
                  <a:schemeClr val="tx1"/>
                </a:solidFill>
              </a:rPr>
              <a:t>czarne </a:t>
            </a:r>
            <a:r>
              <a:rPr lang="pl-PL" sz="2500" dirty="0" smtClean="0">
                <a:solidFill>
                  <a:schemeClr val="tx1"/>
                </a:solidFill>
              </a:rPr>
              <a:t>jajka, gdy ugotowano je w wywarze kory dębowej lub łupinach orzecha czy wierzbowych baziach.                 </a:t>
            </a:r>
          </a:p>
          <a:p>
            <a:pPr algn="just"/>
            <a:r>
              <a:rPr lang="pl-PL" sz="2500" dirty="0" smtClean="0">
                <a:solidFill>
                  <a:schemeClr val="tx1"/>
                </a:solidFill>
              </a:rPr>
              <a:t> Każdy </a:t>
            </a:r>
            <a:r>
              <a:rPr lang="pl-PL" sz="2500" dirty="0">
                <a:solidFill>
                  <a:schemeClr val="tx1"/>
                </a:solidFill>
              </a:rPr>
              <a:t>z tych kolorów miał przypisane znaczenie. </a:t>
            </a:r>
            <a:r>
              <a:rPr lang="pl-PL" sz="2500" dirty="0">
                <a:solidFill>
                  <a:srgbClr val="0070C0"/>
                </a:solidFill>
              </a:rPr>
              <a:t>Niebieski</a:t>
            </a:r>
            <a:r>
              <a:rPr lang="pl-PL" sz="2500" dirty="0">
                <a:solidFill>
                  <a:schemeClr val="tx1"/>
                </a:solidFill>
              </a:rPr>
              <a:t> i </a:t>
            </a:r>
            <a:r>
              <a:rPr lang="pl-PL" sz="2500" dirty="0">
                <a:solidFill>
                  <a:srgbClr val="7030A0"/>
                </a:solidFill>
              </a:rPr>
              <a:t>fioletowy</a:t>
            </a:r>
            <a:r>
              <a:rPr lang="pl-PL" sz="2500" dirty="0">
                <a:solidFill>
                  <a:schemeClr val="tx1"/>
                </a:solidFill>
              </a:rPr>
              <a:t> symbolizowały koniec postu, </a:t>
            </a:r>
            <a:r>
              <a:rPr lang="pl-PL" sz="2500" dirty="0">
                <a:solidFill>
                  <a:srgbClr val="00B050"/>
                </a:solidFill>
              </a:rPr>
              <a:t>zielony</a:t>
            </a:r>
            <a:r>
              <a:rPr lang="pl-PL" sz="2500" dirty="0">
                <a:solidFill>
                  <a:schemeClr val="tx1"/>
                </a:solidFill>
              </a:rPr>
              <a:t>, </a:t>
            </a:r>
            <a:r>
              <a:rPr lang="pl-PL" sz="2500" dirty="0">
                <a:solidFill>
                  <a:srgbClr val="FFCC00"/>
                </a:solidFill>
              </a:rPr>
              <a:t>żółty</a:t>
            </a:r>
            <a:r>
              <a:rPr lang="pl-PL" sz="2500" dirty="0">
                <a:solidFill>
                  <a:schemeClr val="tx1"/>
                </a:solidFill>
              </a:rPr>
              <a:t> i </a:t>
            </a:r>
            <a:r>
              <a:rPr lang="pl-PL" sz="2500" dirty="0">
                <a:solidFill>
                  <a:srgbClr val="FF0066"/>
                </a:solidFill>
              </a:rPr>
              <a:t>różowy</a:t>
            </a:r>
            <a:r>
              <a:rPr lang="pl-PL" sz="2500" dirty="0">
                <a:solidFill>
                  <a:schemeClr val="tx1"/>
                </a:solidFill>
              </a:rPr>
              <a:t> radość ze zmartwychwstania, a </a:t>
            </a:r>
            <a:r>
              <a:rPr lang="pl-PL" sz="2500" dirty="0">
                <a:solidFill>
                  <a:srgbClr val="C00000"/>
                </a:solidFill>
              </a:rPr>
              <a:t>czerwony</a:t>
            </a:r>
            <a:r>
              <a:rPr lang="pl-PL" sz="2500" dirty="0">
                <a:solidFill>
                  <a:schemeClr val="tx1"/>
                </a:solidFill>
              </a:rPr>
              <a:t> krew Chrystusa przelaną na krzyżu.</a:t>
            </a:r>
          </a:p>
          <a:p>
            <a:pPr marL="0" indent="0">
              <a:buNone/>
            </a:pPr>
            <a:endParaRPr lang="pl-PL" dirty="0"/>
          </a:p>
        </p:txBody>
      </p:sp>
    </p:spTree>
    <p:extLst>
      <p:ext uri="{BB962C8B-B14F-4D97-AF65-F5344CB8AC3E}">
        <p14:creationId xmlns:p14="http://schemas.microsoft.com/office/powerpoint/2010/main" val="593888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4601" y="309282"/>
            <a:ext cx="9345706" cy="1559859"/>
          </a:xfrm>
        </p:spPr>
        <p:txBody>
          <a:bodyPr>
            <a:noAutofit/>
          </a:bodyPr>
          <a:lstStyle/>
          <a:p>
            <a:pPr algn="ctr"/>
            <a:r>
              <a:rPr lang="pl-PL" sz="7000" dirty="0" smtClean="0"/>
              <a:t>Pisanki, skrobanki</a:t>
            </a:r>
            <a:endParaRPr lang="pl-PL" sz="7000" dirty="0"/>
          </a:p>
        </p:txBody>
      </p:sp>
      <p:sp>
        <p:nvSpPr>
          <p:cNvPr id="3" name="Symbol zastępczy tekstu 2"/>
          <p:cNvSpPr>
            <a:spLocks noGrp="1"/>
          </p:cNvSpPr>
          <p:nvPr>
            <p:ph type="body" idx="1"/>
          </p:nvPr>
        </p:nvSpPr>
        <p:spPr>
          <a:xfrm>
            <a:off x="2729753" y="2070847"/>
            <a:ext cx="9332259" cy="4679577"/>
          </a:xfrm>
        </p:spPr>
        <p:txBody>
          <a:bodyPr>
            <a:normAutofit lnSpcReduction="10000"/>
          </a:bodyPr>
          <a:lstStyle/>
          <a:p>
            <a:pPr algn="ctr"/>
            <a:r>
              <a:rPr lang="pl-PL" dirty="0" smtClean="0"/>
              <a:t>bardzo </a:t>
            </a:r>
            <a:r>
              <a:rPr lang="pl-PL" dirty="0"/>
              <a:t>starym zwyczajem wiosennym jest zwyczaj wykonywania pisanek. </a:t>
            </a:r>
            <a:endParaRPr lang="pl-PL" dirty="0" smtClean="0"/>
          </a:p>
          <a:p>
            <a:pPr algn="ctr"/>
            <a:endParaRPr lang="pl-PL" dirty="0" smtClean="0"/>
          </a:p>
          <a:p>
            <a:pPr algn="ctr"/>
            <a:r>
              <a:rPr lang="pl-PL" dirty="0"/>
              <a:t>Kurpiowskie pisanki wielkanocne </a:t>
            </a:r>
            <a:r>
              <a:rPr lang="pl-PL" dirty="0" smtClean="0"/>
              <a:t>słyną </a:t>
            </a:r>
            <a:r>
              <a:rPr lang="pl-PL" dirty="0"/>
              <a:t>ze swojego piękna. Odznaczają się wielką elegancją, ponieważ cechuje je oszczędność kolorystyczna przy jednoczesnym bogactwie wzoru. </a:t>
            </a:r>
          </a:p>
          <a:p>
            <a:pPr algn="ctr"/>
            <a:endParaRPr lang="pl-PL" dirty="0" smtClean="0"/>
          </a:p>
          <a:p>
            <a:pPr algn="ctr"/>
            <a:r>
              <a:rPr lang="pl-PL" dirty="0" smtClean="0"/>
              <a:t>Na </a:t>
            </a:r>
            <a:r>
              <a:rPr lang="pl-PL" dirty="0"/>
              <a:t>terenie puszczy pisanki </a:t>
            </a:r>
            <a:r>
              <a:rPr lang="pl-PL" dirty="0" smtClean="0"/>
              <a:t>wykonywane </a:t>
            </a:r>
            <a:r>
              <a:rPr lang="pl-PL" dirty="0"/>
              <a:t>były </a:t>
            </a:r>
            <a:r>
              <a:rPr lang="pl-PL" dirty="0" smtClean="0"/>
              <a:t>w </a:t>
            </a:r>
            <a:r>
              <a:rPr lang="pl-PL" dirty="0"/>
              <a:t>dwojaki </a:t>
            </a:r>
            <a:r>
              <a:rPr lang="pl-PL" dirty="0" smtClean="0"/>
              <a:t>sposób.</a:t>
            </a:r>
          </a:p>
          <a:p>
            <a:pPr algn="ctr"/>
            <a:endParaRPr lang="pl-PL" dirty="0" smtClean="0"/>
          </a:p>
          <a:p>
            <a:pPr algn="ctr"/>
            <a:r>
              <a:rPr lang="pl-PL" dirty="0" smtClean="0"/>
              <a:t>Pierwszym z nich było tzw. </a:t>
            </a:r>
            <a:r>
              <a:rPr lang="pl-PL" u="sng" dirty="0" smtClean="0"/>
              <a:t>pisanie woskiem</a:t>
            </a:r>
            <a:r>
              <a:rPr lang="pl-PL" dirty="0" smtClean="0"/>
              <a:t>, drugim – </a:t>
            </a:r>
            <a:r>
              <a:rPr lang="pl-PL" u="sng" dirty="0" smtClean="0"/>
              <a:t>pisanki skrobane.</a:t>
            </a:r>
          </a:p>
          <a:p>
            <a:pPr algn="ctr"/>
            <a:endParaRPr lang="pl-PL" u="sng" dirty="0" smtClean="0"/>
          </a:p>
          <a:p>
            <a:pPr algn="ctr"/>
            <a:endParaRPr lang="pl-PL" u="sng" dirty="0"/>
          </a:p>
        </p:txBody>
      </p:sp>
    </p:spTree>
    <p:extLst>
      <p:ext uri="{BB962C8B-B14F-4D97-AF65-F5344CB8AC3E}">
        <p14:creationId xmlns:p14="http://schemas.microsoft.com/office/powerpoint/2010/main" val="3160507549"/>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docProps/app.xml><?xml version="1.0" encoding="utf-8"?>
<Properties xmlns="http://schemas.openxmlformats.org/officeDocument/2006/extended-properties" xmlns:vt="http://schemas.openxmlformats.org/officeDocument/2006/docPropsVTypes">
  <Template>TM10001106[[fn=Znaczek]]</Template>
  <TotalTime>752</TotalTime>
  <Words>1408</Words>
  <Application>Microsoft Office PowerPoint</Application>
  <PresentationFormat>Panoramiczny</PresentationFormat>
  <Paragraphs>94</Paragraphs>
  <Slides>18</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18</vt:i4>
      </vt:variant>
    </vt:vector>
  </HeadingPairs>
  <TitlesOfParts>
    <vt:vector size="25" baseType="lpstr">
      <vt:lpstr>-apple-system</vt:lpstr>
      <vt:lpstr>Arial</vt:lpstr>
      <vt:lpstr>Calibri</vt:lpstr>
      <vt:lpstr>Gill Sans MT</vt:lpstr>
      <vt:lpstr>Impact</vt:lpstr>
      <vt:lpstr>Times New Roman</vt:lpstr>
      <vt:lpstr>Badge</vt:lpstr>
      <vt:lpstr>Zwyczaje wielkanocne na kurpiach</vt:lpstr>
      <vt:lpstr>Palma wielkanocna</vt:lpstr>
      <vt:lpstr>Prezentacja programu PowerPoint</vt:lpstr>
      <vt:lpstr>Wierzenia związane z palmą wielkanocną</vt:lpstr>
      <vt:lpstr>  Wielki tydzień</vt:lpstr>
      <vt:lpstr>Prezentacja programu PowerPoint</vt:lpstr>
      <vt:lpstr>Wierzenia związane z wielkim Tygodniem</vt:lpstr>
      <vt:lpstr>Malowanki, kraszanki, byczki</vt:lpstr>
      <vt:lpstr>Pisanki, skrobanki</vt:lpstr>
      <vt:lpstr>Prezentacja programu PowerPoint</vt:lpstr>
      <vt:lpstr>Prezentacja programu PowerPoint</vt:lpstr>
      <vt:lpstr>Święconka</vt:lpstr>
      <vt:lpstr>Najpopularniejsza wśród dzieci zabawa polegała na toczeniu naprzeciw siebie dwóch jajek a czyja pisanka przy zderzeniu nie stłukła się - to dziecko wygrywało.  </vt:lpstr>
      <vt:lpstr>Skorupki święconych pisanek tłuczono i rozsypywano                           w obejściu zabezpieczając                  w ten sposób zagrodę przed szkodnikami – myszami, szczurami.  Skorupki jaj rozsypywano na polu, by mieć lepsze plony. </vt:lpstr>
      <vt:lpstr>Święcenie pokarmów</vt:lpstr>
      <vt:lpstr>Wielkanoc – Święto Zmartwychwstania</vt:lpstr>
      <vt:lpstr>Śmigus - dyngus</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Zwyczaje wielkanocne na kurpiach</dc:title>
  <dc:creator>M. Napiórkowska</dc:creator>
  <cp:lastModifiedBy>M. Napiórkowska</cp:lastModifiedBy>
  <cp:revision>68</cp:revision>
  <dcterms:created xsi:type="dcterms:W3CDTF">2020-04-01T09:29:26Z</dcterms:created>
  <dcterms:modified xsi:type="dcterms:W3CDTF">2020-04-07T15:17:47Z</dcterms:modified>
</cp:coreProperties>
</file>