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Tekst tytułowy</a:t>
            </a:r>
          </a:p>
        </p:txBody>
      </p:sp>
      <p:sp>
        <p:nvSpPr>
          <p:cNvPr id="12" name="Treść - poziom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kst tytułowy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Tekst tytułowy</a:t>
            </a:r>
          </a:p>
        </p:txBody>
      </p:sp>
      <p:sp>
        <p:nvSpPr>
          <p:cNvPr id="92" name="Symbol zastępczy obrazu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3" name="Treść - poziom 1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21" name="Treść - poziom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zawartość 0">
    <p:bg>
      <p:bgPr>
        <a:solidFill>
          <a:srgbClr val="4141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30" name="Treść - poziom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kst tytułowy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Tekst tytułowy</a:t>
            </a:r>
          </a:p>
        </p:txBody>
      </p:sp>
      <p:sp>
        <p:nvSpPr>
          <p:cNvPr id="39" name="Treść - poziom 1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0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48" name="Treść - poziom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9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57" name="Treść - poziom 1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Symbol zastępczy tekstu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9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67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kst tytułowy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Tekst tytułowy</a:t>
            </a:r>
          </a:p>
        </p:txBody>
      </p:sp>
      <p:sp>
        <p:nvSpPr>
          <p:cNvPr id="82" name="Treść - poziom 1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3" name="Symbol zastępczy tekstu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8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3" name="Treść - poziom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40.png"/><Relationship Id="rId4" Type="http://schemas.openxmlformats.org/officeDocument/2006/relationships/image" Target="../media/image1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3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06" name="Picture 2"/>
          <p:cNvGrpSpPr/>
          <p:nvPr/>
        </p:nvGrpSpPr>
        <p:grpSpPr>
          <a:xfrm>
            <a:off x="0" y="73653"/>
            <a:ext cx="7587554" cy="2352039"/>
            <a:chOff x="0" y="0"/>
            <a:chExt cx="7587553" cy="2352037"/>
          </a:xfrm>
        </p:grpSpPr>
        <p:sp>
          <p:nvSpPr>
            <p:cNvPr id="104" name="Kształt"/>
            <p:cNvSpPr/>
            <p:nvPr/>
          </p:nvSpPr>
          <p:spPr>
            <a:xfrm>
              <a:off x="-1" y="0"/>
              <a:ext cx="7587556" cy="235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258" y="0"/>
                    <a:pt x="575" y="0"/>
                  </a:cubicBezTo>
                  <a:lnTo>
                    <a:pt x="21025" y="0"/>
                  </a:lnTo>
                  <a:lnTo>
                    <a:pt x="21025" y="0"/>
                  </a:lnTo>
                  <a:cubicBezTo>
                    <a:pt x="21342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342" y="21600"/>
                    <a:pt x="21025" y="21600"/>
                  </a:cubicBezTo>
                  <a:lnTo>
                    <a:pt x="575" y="21600"/>
                  </a:lnTo>
                  <a:lnTo>
                    <a:pt x="575" y="21600"/>
                  </a:lnTo>
                  <a:cubicBezTo>
                    <a:pt x="258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05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" b="6"/>
            <a:stretch>
              <a:fillRect/>
            </a:stretch>
          </p:blipFill>
          <p:spPr>
            <a:xfrm>
              <a:off x="0" y="0"/>
              <a:ext cx="7587457" cy="235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5" y="0"/>
                  </a:moveTo>
                  <a:cubicBezTo>
                    <a:pt x="257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257" y="21600"/>
                    <a:pt x="575" y="21600"/>
                  </a:cubicBezTo>
                  <a:lnTo>
                    <a:pt x="21025" y="21600"/>
                  </a:lnTo>
                  <a:cubicBezTo>
                    <a:pt x="21343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1343" y="0"/>
                    <a:pt x="21025" y="0"/>
                  </a:cubicBezTo>
                  <a:lnTo>
                    <a:pt x="57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38000" stPos="0" endA="0" endPos="40000" dist="0" dir="5400000" fadeDir="5400000" sx="100000" sy="-100000" kx="0" ky="0" algn="bl" rotWithShape="0"/>
            </a:effectLst>
          </p:spPr>
        </p:pic>
      </p:grpSp>
      <p:sp>
        <p:nvSpPr>
          <p:cNvPr id="107" name="Tytuł 6"/>
          <p:cNvSpPr txBox="1"/>
          <p:nvPr>
            <p:ph type="ctrTitle"/>
          </p:nvPr>
        </p:nvSpPr>
        <p:spPr>
          <a:xfrm>
            <a:off x="1727200" y="1645372"/>
            <a:ext cx="9144000" cy="2387601"/>
          </a:xfrm>
          <a:prstGeom prst="rect">
            <a:avLst/>
          </a:prstGeom>
        </p:spPr>
        <p:txBody>
          <a:bodyPr/>
          <a:lstStyle>
            <a:lvl1pPr defTabSz="905255">
              <a:defRPr b="1" sz="5346">
                <a:latin typeface="Abadi Extra Light"/>
                <a:ea typeface="Abadi Extra Light"/>
                <a:cs typeface="Abadi Extra Light"/>
                <a:sym typeface="Abadi Extra Light"/>
              </a:defRPr>
            </a:lvl1pPr>
          </a:lstStyle>
          <a:p>
            <a:pPr/>
            <a:r>
              <a:t>Pomoc psychologiczno-pedagogiczna w naszej szkole</a:t>
            </a:r>
          </a:p>
        </p:txBody>
      </p:sp>
      <p:sp>
        <p:nvSpPr>
          <p:cNvPr id="108" name="Podtytuł 7"/>
          <p:cNvSpPr txBox="1"/>
          <p:nvPr>
            <p:ph type="subTitle" sz="quarter" idx="1"/>
          </p:nvPr>
        </p:nvSpPr>
        <p:spPr>
          <a:xfrm>
            <a:off x="5668612" y="6311900"/>
            <a:ext cx="7745477" cy="863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9507007" y="216906"/>
            <a:ext cx="2456291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832" t="29444" r="2084" b="29629"/>
          <a:stretch>
            <a:fillRect/>
          </a:stretch>
        </p:blipFill>
        <p:spPr>
          <a:xfrm>
            <a:off x="395380" y="4032972"/>
            <a:ext cx="11398192" cy="270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91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Rectangle 192"/>
          <p:cNvSpPr/>
          <p:nvPr/>
        </p:nvSpPr>
        <p:spPr>
          <a:xfrm>
            <a:off x="0" y="0"/>
            <a:ext cx="12192000" cy="275355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8" name="Tytuł 1"/>
          <p:cNvSpPr txBox="1"/>
          <p:nvPr>
            <p:ph type="title"/>
          </p:nvPr>
        </p:nvSpPr>
        <p:spPr>
          <a:xfrm>
            <a:off x="8165230" y="31012"/>
            <a:ext cx="3444241" cy="1574876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pPr/>
            <a:r>
              <a:t>Terapia pedagogiczna</a:t>
            </a:r>
          </a:p>
        </p:txBody>
      </p:sp>
      <p:grpSp>
        <p:nvGrpSpPr>
          <p:cNvPr id="199" name="Group 193"/>
          <p:cNvGrpSpPr/>
          <p:nvPr/>
        </p:nvGrpSpPr>
        <p:grpSpPr>
          <a:xfrm>
            <a:off x="594359" y="73152"/>
            <a:ext cx="1178968" cy="232965"/>
            <a:chOff x="0" y="0"/>
            <a:chExt cx="1178966" cy="232964"/>
          </a:xfrm>
        </p:grpSpPr>
        <p:sp>
          <p:nvSpPr>
            <p:cNvPr id="179" name="Rectangle 64"/>
            <p:cNvSpPr/>
            <p:nvPr/>
          </p:nvSpPr>
          <p:spPr>
            <a:xfrm>
              <a:off x="499821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0" name="Rectangle 66"/>
            <p:cNvSpPr/>
            <p:nvPr/>
          </p:nvSpPr>
          <p:spPr>
            <a:xfrm>
              <a:off x="499821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1" name="Rectangle 64"/>
            <p:cNvSpPr/>
            <p:nvPr/>
          </p:nvSpPr>
          <p:spPr>
            <a:xfrm>
              <a:off x="374866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2" name="Rectangle 66"/>
            <p:cNvSpPr/>
            <p:nvPr/>
          </p:nvSpPr>
          <p:spPr>
            <a:xfrm>
              <a:off x="374866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3" name="Rectangle 64"/>
            <p:cNvSpPr/>
            <p:nvPr/>
          </p:nvSpPr>
          <p:spPr>
            <a:xfrm>
              <a:off x="249911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4" name="Rectangle 66"/>
            <p:cNvSpPr/>
            <p:nvPr/>
          </p:nvSpPr>
          <p:spPr>
            <a:xfrm>
              <a:off x="249911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5" name="Rectangle 64"/>
            <p:cNvSpPr/>
            <p:nvPr/>
          </p:nvSpPr>
          <p:spPr>
            <a:xfrm>
              <a:off x="124955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Rectangle 66"/>
            <p:cNvSpPr/>
            <p:nvPr/>
          </p:nvSpPr>
          <p:spPr>
            <a:xfrm>
              <a:off x="124955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7" name="Rectangle 64"/>
            <p:cNvSpPr/>
            <p:nvPr/>
          </p:nvSpPr>
          <p:spPr>
            <a:xfrm>
              <a:off x="0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8" name="Rectangle 66"/>
            <p:cNvSpPr/>
            <p:nvPr/>
          </p:nvSpPr>
          <p:spPr>
            <a:xfrm>
              <a:off x="0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9" name="Rectangle 64"/>
            <p:cNvSpPr/>
            <p:nvPr/>
          </p:nvSpPr>
          <p:spPr>
            <a:xfrm>
              <a:off x="1124598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0" name="Rectangle 66"/>
            <p:cNvSpPr/>
            <p:nvPr/>
          </p:nvSpPr>
          <p:spPr>
            <a:xfrm>
              <a:off x="1124598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1" name="Rectangle 64"/>
            <p:cNvSpPr/>
            <p:nvPr/>
          </p:nvSpPr>
          <p:spPr>
            <a:xfrm>
              <a:off x="999643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Rectangle 66"/>
            <p:cNvSpPr/>
            <p:nvPr/>
          </p:nvSpPr>
          <p:spPr>
            <a:xfrm>
              <a:off x="999643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Rectangle 64"/>
            <p:cNvSpPr/>
            <p:nvPr/>
          </p:nvSpPr>
          <p:spPr>
            <a:xfrm>
              <a:off x="874688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4" name="Rectangle 66"/>
            <p:cNvSpPr/>
            <p:nvPr/>
          </p:nvSpPr>
          <p:spPr>
            <a:xfrm>
              <a:off x="874688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5" name="Rectangle 64"/>
            <p:cNvSpPr/>
            <p:nvPr/>
          </p:nvSpPr>
          <p:spPr>
            <a:xfrm>
              <a:off x="749732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6" name="Rectangle 66"/>
            <p:cNvSpPr/>
            <p:nvPr/>
          </p:nvSpPr>
          <p:spPr>
            <a:xfrm>
              <a:off x="749732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7" name="Rectangle 64"/>
            <p:cNvSpPr/>
            <p:nvPr/>
          </p:nvSpPr>
          <p:spPr>
            <a:xfrm>
              <a:off x="624777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8" name="Rectangle 66"/>
            <p:cNvSpPr/>
            <p:nvPr/>
          </p:nvSpPr>
          <p:spPr>
            <a:xfrm>
              <a:off x="624777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00" name="Symbol zastępczy zawartości 2"/>
          <p:cNvSpPr txBox="1"/>
          <p:nvPr>
            <p:ph type="body" sz="half" idx="1"/>
          </p:nvPr>
        </p:nvSpPr>
        <p:spPr>
          <a:xfrm>
            <a:off x="4631485" y="1155032"/>
            <a:ext cx="4166006" cy="5149756"/>
          </a:xfrm>
          <a:prstGeom prst="rect">
            <a:avLst/>
          </a:prstGeom>
        </p:spPr>
        <p:txBody>
          <a:bodyPr anchor="ctr"/>
          <a:lstStyle/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1782"/>
            </a:pPr>
          </a:p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1782"/>
            </a:pPr>
          </a:p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574"/>
            </a:pPr>
            <a:r>
              <a:t>Terapia pedagogiczna to proces długotrwałych oddziaływań o charakterze pedagogicznym, nastawionych na pomoc dziecku. </a:t>
            </a:r>
          </a:p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574"/>
            </a:pPr>
            <a:r>
              <a:t>Niwelowanie trudności i niepowodzeń szkolnych. Podwyższanie samooceny i motywacji do dalszego działania. Terapia stwarza warunki do wszechstronnego rozwoju ucznia. </a:t>
            </a:r>
          </a:p>
        </p:txBody>
      </p:sp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4743" t="0" r="0" b="1"/>
          <a:stretch>
            <a:fillRect/>
          </a:stretch>
        </p:blipFill>
        <p:spPr>
          <a:xfrm>
            <a:off x="6187" y="464148"/>
            <a:ext cx="4342078" cy="614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18956" t="0" r="18877" b="0"/>
          <a:stretch>
            <a:fillRect/>
          </a:stretch>
        </p:blipFill>
        <p:spPr>
          <a:xfrm rot="10800000">
            <a:off x="8650936" y="966912"/>
            <a:ext cx="3566161" cy="557706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Rectangle 214"/>
          <p:cNvSpPr/>
          <p:nvPr/>
        </p:nvSpPr>
        <p:spPr>
          <a:xfrm>
            <a:off x="0" y="6501384"/>
            <a:ext cx="12192000" cy="356617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Picture 2"/>
          <p:cNvGrpSpPr/>
          <p:nvPr/>
        </p:nvGrpSpPr>
        <p:grpSpPr>
          <a:xfrm>
            <a:off x="10909737" y="0"/>
            <a:ext cx="1282263" cy="6858000"/>
            <a:chOff x="0" y="0"/>
            <a:chExt cx="1282262" cy="6858000"/>
          </a:xfrm>
        </p:grpSpPr>
        <p:sp>
          <p:nvSpPr>
            <p:cNvPr id="205" name="Prostokąt"/>
            <p:cNvSpPr/>
            <p:nvPr/>
          </p:nvSpPr>
          <p:spPr>
            <a:xfrm>
              <a:off x="0" y="0"/>
              <a:ext cx="1282263" cy="68580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6" name="image16.png" descr="image1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82263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6480" y="3140476"/>
            <a:ext cx="2761103" cy="27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43280" y="262646"/>
            <a:ext cx="2848720" cy="284871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pole tekstowe 3"/>
          <p:cNvSpPr txBox="1"/>
          <p:nvPr/>
        </p:nvSpPr>
        <p:spPr>
          <a:xfrm>
            <a:off x="9767050" y="1086840"/>
            <a:ext cx="2204289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percepcję wzrokową i słuchową</a:t>
            </a:r>
          </a:p>
        </p:txBody>
      </p:sp>
      <p:sp>
        <p:nvSpPr>
          <p:cNvPr id="211" name="pole tekstowe 5"/>
          <p:cNvSpPr txBox="1"/>
          <p:nvPr/>
        </p:nvSpPr>
        <p:spPr>
          <a:xfrm>
            <a:off x="6558775" y="3891750"/>
            <a:ext cx="2369659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koordynację wzrokowo-ruchową</a:t>
            </a:r>
          </a:p>
        </p:txBody>
      </p:sp>
      <p:pic>
        <p:nvPicPr>
          <p:cNvPr id="212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9318" y="2456491"/>
            <a:ext cx="3798048" cy="3798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3373270"/>
            <a:ext cx="2857500" cy="362841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pole tekstowe 6"/>
          <p:cNvSpPr txBox="1"/>
          <p:nvPr/>
        </p:nvSpPr>
        <p:spPr>
          <a:xfrm>
            <a:off x="84060" y="4816454"/>
            <a:ext cx="2058373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2F5597"/>
                </a:solidFill>
              </a:defRPr>
            </a:lvl1pPr>
          </a:lstStyle>
          <a:p>
            <a:pPr/>
            <a:r>
              <a:t>pamięć wzrokową i słuchową</a:t>
            </a:r>
          </a:p>
        </p:txBody>
      </p:sp>
      <p:pic>
        <p:nvPicPr>
          <p:cNvPr id="215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88341" y="0"/>
            <a:ext cx="4781449" cy="276905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pole tekstowe 7"/>
          <p:cNvSpPr txBox="1"/>
          <p:nvPr/>
        </p:nvSpPr>
        <p:spPr>
          <a:xfrm>
            <a:off x="4877806" y="389107"/>
            <a:ext cx="3751762" cy="16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400">
                <a:solidFill>
                  <a:srgbClr val="FFFFFF"/>
                </a:solidFill>
              </a:defRPr>
            </a:lvl1pPr>
          </a:lstStyle>
          <a:p>
            <a:pPr/>
            <a:r>
              <a:t>Co usprawnia terapia pedagogiczna?</a:t>
            </a:r>
          </a:p>
        </p:txBody>
      </p:sp>
      <p:sp>
        <p:nvSpPr>
          <p:cNvPr id="217" name="pole tekstowe 10"/>
          <p:cNvSpPr txBox="1"/>
          <p:nvPr/>
        </p:nvSpPr>
        <p:spPr>
          <a:xfrm>
            <a:off x="2708667" y="2944507"/>
            <a:ext cx="2887657" cy="2970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sprawność ruchową zarówno w obrębie motoryki małej – sprawność ręki, jak i motoryki dużej, dotyczącej całego ciała</a:t>
            </a:r>
          </a:p>
        </p:txBody>
      </p:sp>
      <p:pic>
        <p:nvPicPr>
          <p:cNvPr id="218" name="Picture 7" descr="Picture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9463384" y="4129382"/>
            <a:ext cx="2405404" cy="305183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pole tekstowe 11"/>
          <p:cNvSpPr txBox="1"/>
          <p:nvPr/>
        </p:nvSpPr>
        <p:spPr>
          <a:xfrm>
            <a:off x="9389000" y="5670746"/>
            <a:ext cx="2960390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457200" indent="-457200">
              <a:buSzPct val="100000"/>
              <a:buChar char="✓"/>
              <a:defRPr b="1" sz="2400">
                <a:solidFill>
                  <a:srgbClr val="2F5597"/>
                </a:solidFill>
              </a:defRPr>
            </a:lvl1pPr>
          </a:lstStyle>
          <a:p>
            <a:pPr/>
            <a:r>
              <a:t>grafomotorykę</a:t>
            </a:r>
          </a:p>
        </p:txBody>
      </p:sp>
      <p:pic>
        <p:nvPicPr>
          <p:cNvPr id="220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339" y="-18853"/>
            <a:ext cx="2904110" cy="290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pole tekstowe 12"/>
          <p:cNvSpPr txBox="1"/>
          <p:nvPr/>
        </p:nvSpPr>
        <p:spPr>
          <a:xfrm>
            <a:off x="415371" y="525294"/>
            <a:ext cx="2201858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ćwiczymy koncentrację uwagi i orientację w przestrzeni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6"/>
      <p:bldP build="whole" bldLvl="1" animBg="1" rev="0" advAuto="0" spid="217" grpId="2"/>
      <p:bldP build="whole" bldLvl="1" animBg="1" rev="0" advAuto="0" spid="211" grpId="4"/>
      <p:bldP build="whole" bldLvl="1" animBg="1" rev="0" advAuto="0" spid="214" grpId="3"/>
      <p:bldP build="whole" bldLvl="1" animBg="1" rev="0" advAuto="0" spid="220" grpId="1"/>
      <p:bldP build="whole" bldLvl="1" animBg="1" rev="0" advAuto="0" spid="210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0CE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ytuł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Techniki stosowane w terapii pedagogicznej</a:t>
            </a:r>
          </a:p>
        </p:txBody>
      </p:sp>
      <p:sp>
        <p:nvSpPr>
          <p:cNvPr id="224" name="Symbol zastępczy zawartości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30563"/>
            <a:ext cx="2859089" cy="3627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9332911" y="-2"/>
            <a:ext cx="2859089" cy="362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396" y="2966299"/>
            <a:ext cx="3798889" cy="379888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pole tekstowe 3"/>
          <p:cNvSpPr txBox="1"/>
          <p:nvPr/>
        </p:nvSpPr>
        <p:spPr>
          <a:xfrm>
            <a:off x="183664" y="4716988"/>
            <a:ext cx="2107013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2F5597"/>
                </a:solidFill>
              </a:defRPr>
            </a:lvl1pPr>
          </a:lstStyle>
          <a:p>
            <a:pPr/>
            <a:r>
              <a:t>elementy arteterapii i bajkoterapii</a:t>
            </a:r>
          </a:p>
        </p:txBody>
      </p:sp>
      <p:sp>
        <p:nvSpPr>
          <p:cNvPr id="229" name="pole tekstowe 5"/>
          <p:cNvSpPr txBox="1"/>
          <p:nvPr/>
        </p:nvSpPr>
        <p:spPr>
          <a:xfrm>
            <a:off x="8109172" y="4450243"/>
            <a:ext cx="2447479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Kinezjologię Edukacyjną</a:t>
            </a:r>
          </a:p>
        </p:txBody>
      </p:sp>
      <p:sp>
        <p:nvSpPr>
          <p:cNvPr id="230" name="pole tekstowe 7"/>
          <p:cNvSpPr txBox="1"/>
          <p:nvPr/>
        </p:nvSpPr>
        <p:spPr>
          <a:xfrm>
            <a:off x="10087907" y="1138637"/>
            <a:ext cx="2058374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2F5597"/>
                </a:solidFill>
              </a:defRPr>
            </a:lvl1pPr>
          </a:lstStyle>
          <a:p>
            <a:pPr/>
            <a:r>
              <a:t>metoda Dennisona</a:t>
            </a:r>
          </a:p>
        </p:txBody>
      </p:sp>
      <p:pic>
        <p:nvPicPr>
          <p:cNvPr id="231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8099" y="1428634"/>
            <a:ext cx="3798889" cy="379888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pole tekstowe 8"/>
          <p:cNvSpPr txBox="1"/>
          <p:nvPr/>
        </p:nvSpPr>
        <p:spPr>
          <a:xfrm>
            <a:off x="3493754" y="2173915"/>
            <a:ext cx="2408569" cy="223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elementy Integracji Sensorycznej, czyli ćwiczenie  naszych zmysłów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2"/>
      <p:bldP build="whole" bldLvl="1" animBg="1" rev="0" advAuto="0" spid="229" grpId="3"/>
      <p:bldP build="whole" bldLvl="1" animBg="1" rev="0" advAuto="0" spid="232" grpId="1"/>
      <p:bldP build="whole" bldLvl="1" animBg="1" rev="0" advAuto="0" spid="230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ytuł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Sala sensoryczna</a:t>
            </a:r>
          </a:p>
        </p:txBody>
      </p:sp>
      <p:sp>
        <p:nvSpPr>
          <p:cNvPr id="235" name="Symbol zastępczy zawartości 2"/>
          <p:cNvSpPr txBox="1"/>
          <p:nvPr>
            <p:ph type="body" idx="1"/>
          </p:nvPr>
        </p:nvSpPr>
        <p:spPr>
          <a:xfrm>
            <a:off x="475593" y="2188231"/>
            <a:ext cx="6681952" cy="501661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600"/>
            </a:pPr>
            <a:r>
              <a:t>Wszystkie te działania odbywają się w Sali sensorycznej w czerwonym budynku gdzie uczniowie mogą korzystać ze specjalistycznego sprzętu, odpowiednich pomocy dydaktycznych oraz gier i zabaw. </a:t>
            </a:r>
          </a:p>
          <a:p>
            <a:pPr marL="0" indent="0">
              <a:buSzTx/>
              <a:buNone/>
              <a:defRPr sz="2600"/>
            </a:pPr>
            <a:r>
              <a:t>Na zajęcia z terapii pedagogicznej uczęszczają uczniowie zdiagnozowani przez specjalistów i nauczycieli. </a:t>
            </a:r>
          </a:p>
        </p:txBody>
      </p:sp>
      <p:pic>
        <p:nvPicPr>
          <p:cNvPr id="236" name="Obraz 3" descr="Obraz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6134537" y="865350"/>
            <a:ext cx="6922815" cy="5192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ymbol zastępczy zawartości 4" descr="Symbol zastępczy zawartości 4"/>
          <p:cNvPicPr>
            <a:picLocks noChangeAspect="1"/>
          </p:cNvPicPr>
          <p:nvPr/>
        </p:nvPicPr>
        <p:blipFill>
          <a:blip r:embed="rId2">
            <a:extLst/>
          </a:blip>
          <a:srcRect l="5935" t="0" r="42363" b="0"/>
          <a:stretch>
            <a:fillRect/>
          </a:stretch>
        </p:blipFill>
        <p:spPr>
          <a:xfrm rot="1886337">
            <a:off x="770186" y="941361"/>
            <a:ext cx="4965583" cy="493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7476" y="606375"/>
            <a:ext cx="5787232" cy="578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5575" y="369886"/>
            <a:ext cx="2232026" cy="171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61589" y="4898230"/>
            <a:ext cx="1646237" cy="164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15288" y="1489075"/>
            <a:ext cx="731838" cy="73183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pole tekstowe 3"/>
          <p:cNvSpPr txBox="1"/>
          <p:nvPr/>
        </p:nvSpPr>
        <p:spPr>
          <a:xfrm>
            <a:off x="5621019" y="1979611"/>
            <a:ext cx="5213192" cy="198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B0F0"/>
                </a:solidFill>
              </a:defRPr>
            </a:lvl1pPr>
          </a:lstStyle>
          <a:p>
            <a:pPr/>
            <a:r>
              <a:t>Nauczyciele wspomagający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134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7" name="Tytuł 1"/>
          <p:cNvSpPr txBox="1"/>
          <p:nvPr>
            <p:ph type="title"/>
          </p:nvPr>
        </p:nvSpPr>
        <p:spPr>
          <a:xfrm>
            <a:off x="838200" y="365125"/>
            <a:ext cx="5393361" cy="13255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Nauczyciel wspomagający</a:t>
            </a:r>
          </a:p>
        </p:txBody>
      </p:sp>
      <p:sp>
        <p:nvSpPr>
          <p:cNvPr id="248" name="Freeform: Shape 136"/>
          <p:cNvSpPr/>
          <p:nvPr/>
        </p:nvSpPr>
        <p:spPr>
          <a:xfrm>
            <a:off x="10208694" y="1"/>
            <a:ext cx="1135067" cy="477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68" y="760"/>
                </a:lnTo>
                <a:cubicBezTo>
                  <a:pt x="20543" y="12654"/>
                  <a:pt x="16111" y="21600"/>
                  <a:pt x="10800" y="21600"/>
                </a:cubicBezTo>
                <a:cubicBezTo>
                  <a:pt x="5489" y="21600"/>
                  <a:pt x="1057" y="12654"/>
                  <a:pt x="32" y="76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Symbol zastępczy zawartości 2"/>
          <p:cNvSpPr txBox="1"/>
          <p:nvPr>
            <p:ph type="body" sz="half" idx="1"/>
          </p:nvPr>
        </p:nvSpPr>
        <p:spPr>
          <a:xfrm>
            <a:off x="838199" y="1825625"/>
            <a:ext cx="5393363" cy="4351338"/>
          </a:xfrm>
          <a:prstGeom prst="rect">
            <a:avLst/>
          </a:prstGeom>
        </p:spPr>
        <p:txBody>
          <a:bodyPr/>
          <a:lstStyle/>
          <a:p>
            <a:pPr marL="224027" indent="-224027" defTabSz="896111">
              <a:lnSpc>
                <a:spcPct val="81000"/>
              </a:lnSpc>
              <a:spcBef>
                <a:spcPts val="900"/>
              </a:spcBef>
              <a:buFontTx/>
              <a:buChar char="✓"/>
              <a:defRPr sz="1960"/>
            </a:pPr>
            <a:r>
              <a:t> </a:t>
            </a:r>
            <a:r>
              <a:rPr sz="2352"/>
              <a:t>to osoba, która wspiera rozwój ucznia posiadającego orzeczenie o potrzebie kształcenia specjalnego</a:t>
            </a:r>
            <a:endParaRPr sz="2450"/>
          </a:p>
          <a:p>
            <a:pPr marL="224027" indent="-224027" defTabSz="896111">
              <a:lnSpc>
                <a:spcPct val="81000"/>
              </a:lnSpc>
              <a:spcBef>
                <a:spcPts val="900"/>
              </a:spcBef>
              <a:buFontTx/>
              <a:buChar char="✓"/>
              <a:defRPr sz="2352"/>
            </a:pPr>
            <a:r>
              <a:t>towarzyszy uczniowi podczas codziennej egzystencji w szkole</a:t>
            </a:r>
            <a:endParaRPr sz="2450"/>
          </a:p>
          <a:p>
            <a:pPr marL="224027" indent="-224027" defTabSz="896111">
              <a:lnSpc>
                <a:spcPct val="81000"/>
              </a:lnSpc>
              <a:spcBef>
                <a:spcPts val="900"/>
              </a:spcBef>
              <a:buFontTx/>
              <a:buChar char="✓"/>
              <a:defRPr sz="2352"/>
            </a:pPr>
            <a:r>
              <a:t>dostosowuje materiały do możliwości intelektualnych, motorycznych oraz sensorycznych ucznia</a:t>
            </a:r>
            <a:endParaRPr sz="2450"/>
          </a:p>
          <a:p>
            <a:pPr marL="224027" indent="-224027" defTabSz="896111">
              <a:lnSpc>
                <a:spcPct val="81000"/>
              </a:lnSpc>
              <a:spcBef>
                <a:spcPts val="900"/>
              </a:spcBef>
              <a:buFontTx/>
              <a:buChar char="✓"/>
              <a:defRPr sz="2352"/>
            </a:pPr>
            <a:r>
              <a:t>podchodzi do ucznia indywidualnie, tłumaczy niezrozumiałe treści specjalnymi metodami, przy użyciu różnych środków i pomocy dydaktycznych</a:t>
            </a:r>
          </a:p>
        </p:txBody>
      </p:sp>
      <p:sp>
        <p:nvSpPr>
          <p:cNvPr id="250" name="Oval 138"/>
          <p:cNvSpPr/>
          <p:nvPr/>
        </p:nvSpPr>
        <p:spPr>
          <a:xfrm>
            <a:off x="6800630" y="2624478"/>
            <a:ext cx="812429" cy="812429"/>
          </a:xfrm>
          <a:prstGeom prst="ellipse">
            <a:avLst/>
          </a:prstGeom>
          <a:ln w="127000">
            <a:solidFill>
              <a:schemeClr val="accent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498" t="0" r="2286" b="7"/>
          <a:stretch>
            <a:fillRect/>
          </a:stretch>
        </p:blipFill>
        <p:spPr>
          <a:xfrm>
            <a:off x="8745967" y="1109665"/>
            <a:ext cx="2482057" cy="2482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1" y="0"/>
                </a:moveTo>
                <a:cubicBezTo>
                  <a:pt x="523" y="0"/>
                  <a:pt x="0" y="467"/>
                  <a:pt x="0" y="1043"/>
                </a:cubicBezTo>
                <a:lnTo>
                  <a:pt x="0" y="20557"/>
                </a:lnTo>
                <a:cubicBezTo>
                  <a:pt x="0" y="21133"/>
                  <a:pt x="523" y="21600"/>
                  <a:pt x="1171" y="21600"/>
                </a:cubicBezTo>
                <a:lnTo>
                  <a:pt x="20429" y="21600"/>
                </a:lnTo>
                <a:cubicBezTo>
                  <a:pt x="21077" y="21600"/>
                  <a:pt x="21600" y="21133"/>
                  <a:pt x="21600" y="20557"/>
                </a:cubicBezTo>
                <a:lnTo>
                  <a:pt x="21600" y="1043"/>
                </a:lnTo>
                <a:cubicBezTo>
                  <a:pt x="21600" y="467"/>
                  <a:pt x="21077" y="0"/>
                  <a:pt x="20429" y="0"/>
                </a:cubicBezTo>
                <a:lnTo>
                  <a:pt x="117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2" name="Freeform: Shape 140"/>
          <p:cNvSpPr/>
          <p:nvPr/>
        </p:nvSpPr>
        <p:spPr>
          <a:xfrm>
            <a:off x="6800632" y="0"/>
            <a:ext cx="2093997" cy="1402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0" y="0"/>
                </a:moveTo>
                <a:lnTo>
                  <a:pt x="1289" y="0"/>
                </a:lnTo>
                <a:lnTo>
                  <a:pt x="1289" y="18959"/>
                </a:lnTo>
                <a:lnTo>
                  <a:pt x="19577" y="3101"/>
                </a:lnTo>
                <a:lnTo>
                  <a:pt x="16001" y="0"/>
                </a:lnTo>
                <a:lnTo>
                  <a:pt x="18575" y="0"/>
                </a:lnTo>
                <a:lnTo>
                  <a:pt x="21186" y="2265"/>
                </a:lnTo>
                <a:cubicBezTo>
                  <a:pt x="21494" y="2531"/>
                  <a:pt x="21600" y="3122"/>
                  <a:pt x="21422" y="3584"/>
                </a:cubicBezTo>
                <a:cubicBezTo>
                  <a:pt x="21366" y="3731"/>
                  <a:pt x="21284" y="3853"/>
                  <a:pt x="21186" y="3938"/>
                </a:cubicBezTo>
                <a:lnTo>
                  <a:pt x="966" y="21471"/>
                </a:lnTo>
                <a:cubicBezTo>
                  <a:pt x="868" y="21555"/>
                  <a:pt x="757" y="21600"/>
                  <a:pt x="644" y="21600"/>
                </a:cubicBezTo>
                <a:cubicBezTo>
                  <a:pt x="288" y="21600"/>
                  <a:pt x="0" y="21167"/>
                  <a:pt x="0" y="2063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3" name="Straight Connector 142"/>
          <p:cNvSpPr/>
          <p:nvPr/>
        </p:nvSpPr>
        <p:spPr>
          <a:xfrm>
            <a:off x="11955864" y="1026771"/>
            <a:ext cx="1" cy="1597709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txBody>
          <a:bodyPr lIns="45719" rIns="45719"/>
          <a:lstStyle/>
          <a:p>
            <a:pPr/>
          </a:p>
        </p:txBody>
      </p:sp>
      <p:pic>
        <p:nvPicPr>
          <p:cNvPr id="254" name="Obraz 3" descr="Obraz 3"/>
          <p:cNvPicPr>
            <a:picLocks noChangeAspect="1"/>
          </p:cNvPicPr>
          <p:nvPr/>
        </p:nvPicPr>
        <p:blipFill>
          <a:blip r:embed="rId3">
            <a:extLst/>
          </a:blip>
          <a:srcRect l="3395" t="0" r="2243" b="0"/>
          <a:stretch>
            <a:fillRect/>
          </a:stretch>
        </p:blipFill>
        <p:spPr>
          <a:xfrm>
            <a:off x="6911330" y="4838167"/>
            <a:ext cx="2066133" cy="164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4" y="0"/>
                </a:moveTo>
                <a:cubicBezTo>
                  <a:pt x="527" y="0"/>
                  <a:pt x="0" y="468"/>
                  <a:pt x="0" y="1044"/>
                </a:cubicBezTo>
                <a:lnTo>
                  <a:pt x="0" y="20556"/>
                </a:lnTo>
                <a:cubicBezTo>
                  <a:pt x="0" y="21132"/>
                  <a:pt x="527" y="21600"/>
                  <a:pt x="1174" y="21600"/>
                </a:cubicBezTo>
                <a:lnTo>
                  <a:pt x="20426" y="21600"/>
                </a:lnTo>
                <a:cubicBezTo>
                  <a:pt x="21073" y="21600"/>
                  <a:pt x="21600" y="21132"/>
                  <a:pt x="21600" y="20556"/>
                </a:cubicBezTo>
                <a:lnTo>
                  <a:pt x="21600" y="1044"/>
                </a:lnTo>
                <a:cubicBezTo>
                  <a:pt x="21600" y="468"/>
                  <a:pt x="21073" y="0"/>
                  <a:pt x="20426" y="0"/>
                </a:cubicBezTo>
                <a:lnTo>
                  <a:pt x="117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5" name="Freeform: Shape 144"/>
          <p:cNvSpPr/>
          <p:nvPr/>
        </p:nvSpPr>
        <p:spPr>
          <a:xfrm>
            <a:off x="11005549" y="4112081"/>
            <a:ext cx="1186452" cy="1771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7" y="0"/>
                </a:moveTo>
                <a:lnTo>
                  <a:pt x="21600" y="0"/>
                </a:lnTo>
                <a:lnTo>
                  <a:pt x="21600" y="1510"/>
                </a:lnTo>
                <a:lnTo>
                  <a:pt x="2254" y="1510"/>
                </a:lnTo>
                <a:lnTo>
                  <a:pt x="2254" y="20090"/>
                </a:lnTo>
                <a:lnTo>
                  <a:pt x="21600" y="20090"/>
                </a:lnTo>
                <a:lnTo>
                  <a:pt x="21600" y="21600"/>
                </a:lnTo>
                <a:lnTo>
                  <a:pt x="1127" y="21600"/>
                </a:lnTo>
                <a:cubicBezTo>
                  <a:pt x="505" y="21600"/>
                  <a:pt x="0" y="21262"/>
                  <a:pt x="0" y="20845"/>
                </a:cubicBezTo>
                <a:lnTo>
                  <a:pt x="0" y="755"/>
                </a:lnTo>
                <a:cubicBezTo>
                  <a:pt x="0" y="338"/>
                  <a:pt x="505" y="0"/>
                  <a:pt x="112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6" name="Arc 146"/>
          <p:cNvSpPr/>
          <p:nvPr/>
        </p:nvSpPr>
        <p:spPr>
          <a:xfrm>
            <a:off x="7939507" y="4020018"/>
            <a:ext cx="2041718" cy="204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</a:ln>
        </p:spPr>
        <p:txBody>
          <a:bodyPr lIns="45719" rIns="45719" anchor="ctr"/>
          <a:lstStyle/>
          <a:p>
            <a:pPr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9" name="Tytuł 1"/>
          <p:cNvSpPr txBox="1"/>
          <p:nvPr>
            <p:ph type="title"/>
          </p:nvPr>
        </p:nvSpPr>
        <p:spPr>
          <a:xfrm>
            <a:off x="838199" y="365125"/>
            <a:ext cx="5387504" cy="13255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Nauczyciel Wspomagający</a:t>
            </a:r>
          </a:p>
        </p:txBody>
      </p:sp>
      <p:sp>
        <p:nvSpPr>
          <p:cNvPr id="260" name="Symbol zastępczy zawartości 2"/>
          <p:cNvSpPr txBox="1"/>
          <p:nvPr>
            <p:ph type="body" sz="half" idx="1"/>
          </p:nvPr>
        </p:nvSpPr>
        <p:spPr>
          <a:xfrm>
            <a:off x="838200" y="1825625"/>
            <a:ext cx="5783094" cy="4767680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✓"/>
              <a:defRPr sz="2574"/>
            </a:pPr>
            <a:r>
              <a:t>prowadzi zajęcia z wychowania fizycznego z uczniami z niepełnosprawnościami ruchowymi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✓"/>
              <a:defRPr sz="2574"/>
            </a:pPr>
            <a:r>
              <a:t>dba o podniesienie motywacji ucznia oraz jego samooceny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✓"/>
              <a:defRPr sz="2574"/>
            </a:pPr>
            <a:r>
              <a:t>stwarza sytuacje, w których uczeń będzie mógł zaistnieć na tle grupy rówieśniczej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✓"/>
              <a:defRPr sz="2574"/>
            </a:pPr>
            <a:r>
              <a:t>jest w stałym kontakcie z rodzicami oraz nauczycielami wiodącymi</a:t>
            </a:r>
          </a:p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buFontTx/>
              <a:buChar char="✓"/>
              <a:defRPr sz="2574"/>
            </a:pPr>
            <a:r>
              <a:t>prowadzi codzienną, szczegółową dokumentację o uczniu</a:t>
            </a:r>
          </a:p>
        </p:txBody>
      </p:sp>
      <p:pic>
        <p:nvPicPr>
          <p:cNvPr id="261" name="Obraz 3" descr="Obraz 3"/>
          <p:cNvPicPr>
            <a:picLocks noChangeAspect="1"/>
          </p:cNvPicPr>
          <p:nvPr/>
        </p:nvPicPr>
        <p:blipFill>
          <a:blip r:embed="rId2">
            <a:extLst/>
          </a:blip>
          <a:srcRect l="13021" t="0" r="11871" b="0"/>
          <a:stretch>
            <a:fillRect/>
          </a:stretch>
        </p:blipFill>
        <p:spPr>
          <a:xfrm>
            <a:off x="6621294" y="1295415"/>
            <a:ext cx="5570538" cy="5562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085" y="0"/>
                </a:moveTo>
                <a:cubicBezTo>
                  <a:pt x="5858" y="0"/>
                  <a:pt x="0" y="5867"/>
                  <a:pt x="0" y="13104"/>
                </a:cubicBezTo>
                <a:cubicBezTo>
                  <a:pt x="0" y="16270"/>
                  <a:pt x="1122" y="19175"/>
                  <a:pt x="2989" y="21440"/>
                </a:cubicBezTo>
                <a:lnTo>
                  <a:pt x="3133" y="21600"/>
                </a:lnTo>
                <a:lnTo>
                  <a:pt x="21600" y="21600"/>
                </a:lnTo>
                <a:lnTo>
                  <a:pt x="21600" y="3167"/>
                </a:lnTo>
                <a:lnTo>
                  <a:pt x="21409" y="2993"/>
                </a:lnTo>
                <a:cubicBezTo>
                  <a:pt x="19147" y="1123"/>
                  <a:pt x="16247" y="0"/>
                  <a:pt x="1308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2" name="Oval 25"/>
          <p:cNvSpPr/>
          <p:nvPr/>
        </p:nvSpPr>
        <p:spPr>
          <a:xfrm>
            <a:off x="6643451" y="1656146"/>
            <a:ext cx="546101" cy="54610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3" name="Arc 27"/>
          <p:cNvSpPr/>
          <p:nvPr/>
        </p:nvSpPr>
        <p:spPr>
          <a:xfrm>
            <a:off x="9462749" y="587382"/>
            <a:ext cx="1659892" cy="2234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9" h="20833" fill="norm" stroke="1" extrusionOk="0">
                <a:moveTo>
                  <a:pt x="0" y="88"/>
                </a:moveTo>
                <a:lnTo>
                  <a:pt x="0" y="88"/>
                </a:lnTo>
                <a:cubicBezTo>
                  <a:pt x="10507" y="-767"/>
                  <a:pt x="19976" y="4739"/>
                  <a:pt x="21150" y="12385"/>
                </a:cubicBezTo>
                <a:cubicBezTo>
                  <a:pt x="21600" y="15315"/>
                  <a:pt x="20762" y="18272"/>
                  <a:pt x="18756" y="20833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  <a:miter/>
          </a:ln>
        </p:spPr>
        <p:txBody>
          <a:bodyPr lIns="45719" rIns="45719" anchor="ctr"/>
          <a:lstStyle/>
          <a:p>
            <a:pPr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 17"/>
          <p:cNvSpPr/>
          <p:nvPr/>
        </p:nvSpPr>
        <p:spPr>
          <a:xfrm>
            <a:off x="-2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6" name="Tytuł 1"/>
          <p:cNvSpPr txBox="1"/>
          <p:nvPr>
            <p:ph type="title"/>
          </p:nvPr>
        </p:nvSpPr>
        <p:spPr>
          <a:xfrm>
            <a:off x="271524" y="417487"/>
            <a:ext cx="11645901" cy="1133501"/>
          </a:xfrm>
          <a:prstGeom prst="rect">
            <a:avLst/>
          </a:prstGeom>
        </p:spPr>
        <p:txBody>
          <a:bodyPr/>
          <a:lstStyle>
            <a:lvl1pPr algn="ctr">
              <a:defRPr sz="3400"/>
            </a:lvl1pPr>
          </a:lstStyle>
          <a:p>
            <a:pPr/>
            <a:r>
              <a:t>Środki dydaktyczne i metody wykorzystywane przez nauczycieli wspomagających</a:t>
            </a:r>
          </a:p>
        </p:txBody>
      </p:sp>
      <p:grpSp>
        <p:nvGrpSpPr>
          <p:cNvPr id="286" name="Symbol zastępczy zawartości 2"/>
          <p:cNvGrpSpPr/>
          <p:nvPr/>
        </p:nvGrpSpPr>
        <p:grpSpPr>
          <a:xfrm>
            <a:off x="5551932" y="1828799"/>
            <a:ext cx="1088136" cy="4499239"/>
            <a:chOff x="0" y="0"/>
            <a:chExt cx="1088135" cy="4499237"/>
          </a:xfrm>
        </p:grpSpPr>
        <p:grpSp>
          <p:nvGrpSpPr>
            <p:cNvPr id="269" name="Grupuj"/>
            <p:cNvGrpSpPr/>
            <p:nvPr/>
          </p:nvGrpSpPr>
          <p:grpSpPr>
            <a:xfrm>
              <a:off x="0" y="0"/>
              <a:ext cx="1088136" cy="609357"/>
              <a:chOff x="0" y="0"/>
              <a:chExt cx="1088135" cy="609356"/>
            </a:xfrm>
          </p:grpSpPr>
          <p:sp>
            <p:nvSpPr>
              <p:cNvPr id="267" name="Prostokąt zaokrąglony"/>
              <p:cNvSpPr/>
              <p:nvPr/>
            </p:nvSpPr>
            <p:spPr>
              <a:xfrm>
                <a:off x="0" y="0"/>
                <a:ext cx="1088136" cy="609357"/>
              </a:xfrm>
              <a:prstGeom prst="roundRect">
                <a:avLst>
                  <a:gd name="adj" fmla="val 7500"/>
                </a:avLst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95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68" name="Liveworksheets, wordwall,  genially,  quizizz,"/>
              <p:cNvSpPr txBox="1"/>
              <p:nvPr/>
            </p:nvSpPr>
            <p:spPr>
              <a:xfrm>
                <a:off x="71792" y="62856"/>
                <a:ext cx="944552" cy="4836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959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 Liveworksheets, wordwall,  genially,  quizizz, </a:t>
                </a:r>
              </a:p>
            </p:txBody>
          </p:sp>
        </p:grpSp>
        <p:sp>
          <p:nvSpPr>
            <p:cNvPr id="270" name="Strzałka"/>
            <p:cNvSpPr/>
            <p:nvPr/>
          </p:nvSpPr>
          <p:spPr>
            <a:xfrm rot="5400000">
              <a:off x="424372" y="652881"/>
              <a:ext cx="239391" cy="239391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F8D6CC">
                <a:alpha val="90000"/>
              </a:srgbClr>
            </a:solidFill>
            <a:ln w="25400" cap="flat">
              <a:solidFill>
                <a:srgbClr val="F8D6CC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73" name="Grupuj"/>
            <p:cNvGrpSpPr/>
            <p:nvPr/>
          </p:nvGrpSpPr>
          <p:grpSpPr>
            <a:xfrm>
              <a:off x="0" y="928803"/>
              <a:ext cx="1088136" cy="623344"/>
              <a:chOff x="0" y="0"/>
              <a:chExt cx="1088135" cy="623342"/>
            </a:xfrm>
          </p:grpSpPr>
          <p:sp>
            <p:nvSpPr>
              <p:cNvPr id="271" name="Prostokąt zaokrąglony"/>
              <p:cNvSpPr/>
              <p:nvPr/>
            </p:nvSpPr>
            <p:spPr>
              <a:xfrm>
                <a:off x="0" y="6993"/>
                <a:ext cx="1088136" cy="609357"/>
              </a:xfrm>
              <a:prstGeom prst="roundRect">
                <a:avLst>
                  <a:gd name="adj" fmla="val 7500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95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72" name="Khan Academy, Matzoo, LerningApps, dyktanda.online,"/>
              <p:cNvSpPr txBox="1"/>
              <p:nvPr/>
            </p:nvSpPr>
            <p:spPr>
              <a:xfrm>
                <a:off x="71792" y="0"/>
                <a:ext cx="944552" cy="6233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959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Khan Academy, Matzoo, LerningApps, dyktanda.online,</a:t>
                </a:r>
              </a:p>
            </p:txBody>
          </p:sp>
        </p:grpSp>
        <p:sp>
          <p:nvSpPr>
            <p:cNvPr id="274" name="Strzałka"/>
            <p:cNvSpPr/>
            <p:nvPr/>
          </p:nvSpPr>
          <p:spPr>
            <a:xfrm rot="5400000">
              <a:off x="424372" y="1588678"/>
              <a:ext cx="239391" cy="239391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E0E0E0">
                <a:alpha val="90000"/>
              </a:srgbClr>
            </a:solidFill>
            <a:ln w="25400" cap="flat">
              <a:solidFill>
                <a:srgbClr val="E0E0E0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77" name="Grupuj"/>
            <p:cNvGrpSpPr/>
            <p:nvPr/>
          </p:nvGrpSpPr>
          <p:grpSpPr>
            <a:xfrm>
              <a:off x="0" y="1864600"/>
              <a:ext cx="1088136" cy="623344"/>
              <a:chOff x="0" y="0"/>
              <a:chExt cx="1088135" cy="623342"/>
            </a:xfrm>
          </p:grpSpPr>
          <p:sp>
            <p:nvSpPr>
              <p:cNvPr id="275" name="Prostokąt zaokrąglony"/>
              <p:cNvSpPr/>
              <p:nvPr/>
            </p:nvSpPr>
            <p:spPr>
              <a:xfrm>
                <a:off x="0" y="6993"/>
                <a:ext cx="1088136" cy="609357"/>
              </a:xfrm>
              <a:prstGeom prst="roundRect">
                <a:avLst>
                  <a:gd name="adj" fmla="val 7500"/>
                </a:avLst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95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76" name="Jamboard, notatki myślograficzne, paint 3D,"/>
              <p:cNvSpPr txBox="1"/>
              <p:nvPr/>
            </p:nvSpPr>
            <p:spPr>
              <a:xfrm>
                <a:off x="71792" y="0"/>
                <a:ext cx="944552" cy="6233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959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Jamboard, notatki myślograficzne, paint 3D, </a:t>
                </a:r>
              </a:p>
            </p:txBody>
          </p:sp>
        </p:grpSp>
        <p:sp>
          <p:nvSpPr>
            <p:cNvPr id="278" name="Strzałka"/>
            <p:cNvSpPr/>
            <p:nvPr/>
          </p:nvSpPr>
          <p:spPr>
            <a:xfrm rot="5400000">
              <a:off x="424372" y="2524475"/>
              <a:ext cx="239391" cy="239391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FFE8CA">
                <a:alpha val="90000"/>
              </a:srgbClr>
            </a:solidFill>
            <a:ln w="25400" cap="flat">
              <a:solidFill>
                <a:srgbClr val="FFE8CA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81" name="Grupuj"/>
            <p:cNvGrpSpPr/>
            <p:nvPr/>
          </p:nvGrpSpPr>
          <p:grpSpPr>
            <a:xfrm>
              <a:off x="0" y="2800397"/>
              <a:ext cx="1088136" cy="623344"/>
              <a:chOff x="0" y="0"/>
              <a:chExt cx="1088135" cy="623342"/>
            </a:xfrm>
          </p:grpSpPr>
          <p:sp>
            <p:nvSpPr>
              <p:cNvPr id="279" name="Prostokąt zaokrąglony"/>
              <p:cNvSpPr/>
              <p:nvPr/>
            </p:nvSpPr>
            <p:spPr>
              <a:xfrm>
                <a:off x="0" y="6993"/>
                <a:ext cx="1088136" cy="609357"/>
              </a:xfrm>
              <a:prstGeom prst="roundRect">
                <a:avLst>
                  <a:gd name="adj" fmla="val 7500"/>
                </a:avLst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95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80" name="metody słowne, poglądowe, wizualne, praca na konkretach,"/>
              <p:cNvSpPr txBox="1"/>
              <p:nvPr/>
            </p:nvSpPr>
            <p:spPr>
              <a:xfrm>
                <a:off x="71792" y="0"/>
                <a:ext cx="944552" cy="6233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959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metody słowne, poglądowe, wizualne, praca na konkretach,</a:t>
                </a:r>
              </a:p>
            </p:txBody>
          </p:sp>
        </p:grpSp>
        <p:sp>
          <p:nvSpPr>
            <p:cNvPr id="282" name="Strzałka"/>
            <p:cNvSpPr/>
            <p:nvPr/>
          </p:nvSpPr>
          <p:spPr>
            <a:xfrm rot="5400000">
              <a:off x="424372" y="3460272"/>
              <a:ext cx="239391" cy="239391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D0DEEF">
                <a:alpha val="90000"/>
              </a:srgbClr>
            </a:solidFill>
            <a:ln w="25400" cap="flat">
              <a:solidFill>
                <a:srgbClr val="D0DEEF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85" name="Grupuj"/>
            <p:cNvGrpSpPr/>
            <p:nvPr/>
          </p:nvGrpSpPr>
          <p:grpSpPr>
            <a:xfrm>
              <a:off x="0" y="3596494"/>
              <a:ext cx="1088136" cy="902744"/>
              <a:chOff x="0" y="0"/>
              <a:chExt cx="1088135" cy="902742"/>
            </a:xfrm>
          </p:grpSpPr>
          <p:sp>
            <p:nvSpPr>
              <p:cNvPr id="283" name="Prostokąt zaokrąglony"/>
              <p:cNvSpPr/>
              <p:nvPr/>
            </p:nvSpPr>
            <p:spPr>
              <a:xfrm>
                <a:off x="0" y="146693"/>
                <a:ext cx="1088136" cy="609357"/>
              </a:xfrm>
              <a:prstGeom prst="roundRect">
                <a:avLst>
                  <a:gd name="adj" fmla="val 7500"/>
                </a:avLst>
              </a:prstGeom>
              <a:solidFill>
                <a:schemeClr val="accent6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95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84" name="stwarzania okazji, w których uczeń będzie mógł zaistnieć na tle grupy rówieśniczej."/>
              <p:cNvSpPr txBox="1"/>
              <p:nvPr/>
            </p:nvSpPr>
            <p:spPr>
              <a:xfrm>
                <a:off x="71792" y="0"/>
                <a:ext cx="944552" cy="9027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959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 stwarzania okazji, w których uczeń będzie mógł zaistnieć na tle grupy rówieśniczej.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ytuł 1"/>
          <p:cNvSpPr txBox="1"/>
          <p:nvPr>
            <p:ph type="title"/>
          </p:nvPr>
        </p:nvSpPr>
        <p:spPr>
          <a:xfrm>
            <a:off x="672306" y="375173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Pomoce dydaktyczne </a:t>
            </a:r>
          </a:p>
        </p:txBody>
      </p:sp>
      <p:sp>
        <p:nvSpPr>
          <p:cNvPr id="289" name="Prostokąt 3"/>
          <p:cNvSpPr txBox="1"/>
          <p:nvPr/>
        </p:nvSpPr>
        <p:spPr>
          <a:xfrm>
            <a:off x="6440169" y="4889667"/>
            <a:ext cx="6004562" cy="323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"/>
            </a:lvl1pPr>
          </a:lstStyle>
          <a:p>
            <a:pPr/>
            <a:r>
              <a:t>Źródło zdjęcia: https://lumen.pl/p/18/301/astra-powiekszona-klawiatura-z-podswietleniem-klawiatury-dla-niewidomych-i-slabowidzacych-komputery-i-oprogramowanie-oferta.html</a:t>
            </a:r>
          </a:p>
        </p:txBody>
      </p:sp>
      <p:pic>
        <p:nvPicPr>
          <p:cNvPr id="29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0988" y="83343"/>
            <a:ext cx="149383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900" y="1319181"/>
            <a:ext cx="5499100" cy="34960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" name="Diagram 5"/>
          <p:cNvGrpSpPr/>
          <p:nvPr/>
        </p:nvGrpSpPr>
        <p:grpSpPr>
          <a:xfrm>
            <a:off x="3393928" y="2196306"/>
            <a:ext cx="3657601" cy="1741761"/>
            <a:chOff x="0" y="0"/>
            <a:chExt cx="3657600" cy="1741759"/>
          </a:xfrm>
        </p:grpSpPr>
        <p:grpSp>
          <p:nvGrpSpPr>
            <p:cNvPr id="294" name="Grupuj"/>
            <p:cNvGrpSpPr/>
            <p:nvPr/>
          </p:nvGrpSpPr>
          <p:grpSpPr>
            <a:xfrm>
              <a:off x="-1" y="22"/>
              <a:ext cx="1741716" cy="1741716"/>
              <a:chOff x="0" y="0"/>
              <a:chExt cx="1741714" cy="1741714"/>
            </a:xfrm>
          </p:grpSpPr>
          <p:sp>
            <p:nvSpPr>
              <p:cNvPr id="292" name="Strzałka"/>
              <p:cNvSpPr/>
              <p:nvPr/>
            </p:nvSpPr>
            <p:spPr>
              <a:xfrm rot="10800000">
                <a:off x="0" y="0"/>
                <a:ext cx="1741715" cy="1741715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gradFill flip="none" rotWithShape="1">
                <a:gsLst>
                  <a:gs pos="0">
                    <a:srgbClr val="3D67B1"/>
                  </a:gs>
                  <a:gs pos="34000">
                    <a:srgbClr val="3D67B1"/>
                  </a:gs>
                  <a:gs pos="100000">
                    <a:srgbClr val="3D67B1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147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42"/>
                </a:pPr>
              </a:p>
            </p:txBody>
          </p:sp>
          <p:sp>
            <p:nvSpPr>
              <p:cNvPr id="293" name="praca z powiększalnikiem"/>
              <p:cNvSpPr txBox="1"/>
              <p:nvPr/>
            </p:nvSpPr>
            <p:spPr>
              <a:xfrm>
                <a:off x="350519" y="501857"/>
                <a:ext cx="1345476" cy="73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/>
                </a:lvl1pPr>
              </a:lstStyle>
              <a:p>
                <a:pPr/>
                <a:r>
                  <a:t>praca z powiększalnikiem</a:t>
                </a:r>
              </a:p>
            </p:txBody>
          </p:sp>
        </p:grpSp>
        <p:grpSp>
          <p:nvGrpSpPr>
            <p:cNvPr id="297" name="Grupuj"/>
            <p:cNvGrpSpPr/>
            <p:nvPr/>
          </p:nvGrpSpPr>
          <p:grpSpPr>
            <a:xfrm>
              <a:off x="1915885" y="0"/>
              <a:ext cx="1741715" cy="1741760"/>
              <a:chOff x="0" y="-22"/>
              <a:chExt cx="1741714" cy="1741759"/>
            </a:xfrm>
          </p:grpSpPr>
          <p:sp>
            <p:nvSpPr>
              <p:cNvPr id="295" name="Strzałka"/>
              <p:cNvSpPr/>
              <p:nvPr/>
            </p:nvSpPr>
            <p:spPr>
              <a:xfrm>
                <a:off x="0" y="0"/>
                <a:ext cx="1741715" cy="1741715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gradFill flip="none" rotWithShape="1">
                <a:gsLst>
                  <a:gs pos="0">
                    <a:srgbClr val="9CACD8"/>
                  </a:gs>
                  <a:gs pos="34000">
                    <a:srgbClr val="9CACD8"/>
                  </a:gs>
                  <a:gs pos="100000">
                    <a:srgbClr val="9CACD8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147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42"/>
                </a:pPr>
              </a:p>
            </p:txBody>
          </p:sp>
          <p:sp>
            <p:nvSpPr>
              <p:cNvPr id="296" name="klawiatura dla słabowidzących"/>
              <p:cNvSpPr txBox="1"/>
              <p:nvPr/>
            </p:nvSpPr>
            <p:spPr>
              <a:xfrm>
                <a:off x="45720" y="-23"/>
                <a:ext cx="1345475" cy="1741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2742"/>
                </a:lvl1pPr>
              </a:lstStyle>
              <a:p>
                <a:pPr/>
                <a:r>
                  <a:t>klawiatura dla słabowidzących</a:t>
                </a:r>
              </a:p>
            </p:txBody>
          </p:sp>
        </p:grpSp>
      </p:grpSp>
      <p:pic>
        <p:nvPicPr>
          <p:cNvPr id="299" name="Obraz 4" descr="Obraz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61099"/>
            <a:ext cx="3297676" cy="439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3"/>
      <p:bldP build="whole" bldLvl="1" animBg="1" rev="0" advAuto="0" spid="298" grpId="1"/>
      <p:bldP build="whole" bldLvl="1" animBg="1" rev="0" advAuto="0" spid="299" grpId="2"/>
      <p:bldP build="whole" bldLvl="1" animBg="1" rev="0" advAuto="0" spid="289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ytuł 1"/>
          <p:cNvSpPr txBox="1"/>
          <p:nvPr>
            <p:ph type="title"/>
          </p:nvPr>
        </p:nvSpPr>
        <p:spPr>
          <a:xfrm>
            <a:off x="233464" y="0"/>
            <a:ext cx="7119026" cy="1325563"/>
          </a:xfrm>
          <a:prstGeom prst="rect">
            <a:avLst/>
          </a:prstGeom>
          <a:gradFill>
            <a:gsLst>
              <a:gs pos="0">
                <a:schemeClr val="accent1">
                  <a:hueOff val="462050"/>
                  <a:satOff val="47967"/>
                  <a:lumOff val="45017"/>
                </a:schemeClr>
              </a:gs>
              <a:gs pos="34000">
                <a:srgbClr val="E9EEFE"/>
              </a:gs>
              <a:gs pos="100000">
                <a:schemeClr val="accent1">
                  <a:hueOff val="373168"/>
                  <a:satOff val="31604"/>
                  <a:lumOff val="25908"/>
                </a:schemeClr>
              </a:gs>
            </a:gsLst>
            <a:path path="circle">
              <a:fillToRect l="-19636" t="62278" r="119636" b="37721"/>
            </a:path>
          </a:gradFill>
          <a:ln w="9525">
            <a:solidFill>
              <a:srgbClr val="376ED1"/>
            </a:solidFill>
            <a:round/>
          </a:ln>
          <a:effectLst>
            <a:outerShdw sx="100000" sy="100000" kx="0" ky="0" algn="b" rotWithShape="0" blurRad="63500" dist="25400" dir="147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 sz="3400">
                <a:solidFill>
                  <a:srgbClr val="2F5597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Wspomaganie</a:t>
            </a:r>
          </a:p>
        </p:txBody>
      </p:sp>
      <p:pic>
        <p:nvPicPr>
          <p:cNvPr id="302" name="Symbol zastępczy zawartości 3" descr="Symbol zastępczy zawartości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7345" y="1525"/>
            <a:ext cx="3524656" cy="685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33351" t="15745" r="7526" b="13331"/>
          <a:stretch>
            <a:fillRect/>
          </a:stretch>
        </p:blipFill>
        <p:spPr>
          <a:xfrm>
            <a:off x="0" y="3492229"/>
            <a:ext cx="4728575" cy="33657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Diagram 6"/>
          <p:cNvGrpSpPr/>
          <p:nvPr/>
        </p:nvGrpSpPr>
        <p:grpSpPr>
          <a:xfrm>
            <a:off x="2762656" y="1812625"/>
            <a:ext cx="6706681" cy="3193658"/>
            <a:chOff x="0" y="0"/>
            <a:chExt cx="6706679" cy="3193657"/>
          </a:xfrm>
        </p:grpSpPr>
        <p:grpSp>
          <p:nvGrpSpPr>
            <p:cNvPr id="306" name="Grupuj"/>
            <p:cNvGrpSpPr/>
            <p:nvPr/>
          </p:nvGrpSpPr>
          <p:grpSpPr>
            <a:xfrm>
              <a:off x="-1" y="-1"/>
              <a:ext cx="3193658" cy="3193658"/>
              <a:chOff x="0" y="0"/>
              <a:chExt cx="3193657" cy="3193657"/>
            </a:xfrm>
          </p:grpSpPr>
          <p:sp>
            <p:nvSpPr>
              <p:cNvPr id="304" name="Strzałka"/>
              <p:cNvSpPr/>
              <p:nvPr/>
            </p:nvSpPr>
            <p:spPr>
              <a:xfrm rot="10800000">
                <a:off x="0" y="0"/>
                <a:ext cx="3193657" cy="3193657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gradFill flip="none" rotWithShape="1">
                <a:gsLst>
                  <a:gs pos="0">
                    <a:schemeClr val="accent1">
                      <a:hueOff val="462050"/>
                      <a:satOff val="47967"/>
                      <a:lumOff val="45017"/>
                    </a:schemeClr>
                  </a:gs>
                  <a:gs pos="34000">
                    <a:srgbClr val="E9EEFE"/>
                  </a:gs>
                  <a:gs pos="100000">
                    <a:schemeClr val="accent1">
                      <a:hueOff val="373168"/>
                      <a:satOff val="31604"/>
                      <a:lumOff val="25908"/>
                    </a:schemeClr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147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5029"/>
                </a:pPr>
              </a:p>
            </p:txBody>
          </p:sp>
          <p:sp>
            <p:nvSpPr>
              <p:cNvPr id="305" name="Wspomaganie matematyki"/>
              <p:cNvSpPr txBox="1"/>
              <p:nvPr/>
            </p:nvSpPr>
            <p:spPr>
              <a:xfrm>
                <a:off x="604609" y="1284234"/>
                <a:ext cx="2543328" cy="625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/>
              </a:lstStyle>
              <a:p>
                <a:pPr/>
                <a:r>
                  <a:t>Wspomaganie matematyki</a:t>
                </a:r>
              </a:p>
            </p:txBody>
          </p:sp>
        </p:grpSp>
        <p:grpSp>
          <p:nvGrpSpPr>
            <p:cNvPr id="309" name="Grupuj"/>
            <p:cNvGrpSpPr/>
            <p:nvPr/>
          </p:nvGrpSpPr>
          <p:grpSpPr>
            <a:xfrm>
              <a:off x="3513022" y="0"/>
              <a:ext cx="3193658" cy="3193657"/>
              <a:chOff x="0" y="0"/>
              <a:chExt cx="3193656" cy="3193656"/>
            </a:xfrm>
          </p:grpSpPr>
          <p:sp>
            <p:nvSpPr>
              <p:cNvPr id="307" name="Strzałka"/>
              <p:cNvSpPr/>
              <p:nvPr/>
            </p:nvSpPr>
            <p:spPr>
              <a:xfrm>
                <a:off x="0" y="0"/>
                <a:ext cx="3193657" cy="3193657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gradFill flip="none" rotWithShape="1">
                <a:gsLst>
                  <a:gs pos="0">
                    <a:schemeClr val="accent1">
                      <a:hueOff val="462050"/>
                      <a:satOff val="47967"/>
                      <a:lumOff val="45017"/>
                    </a:schemeClr>
                  </a:gs>
                  <a:gs pos="34000">
                    <a:srgbClr val="E9EEFE"/>
                  </a:gs>
                  <a:gs pos="100000">
                    <a:schemeClr val="accent1">
                      <a:hueOff val="373168"/>
                      <a:satOff val="31604"/>
                      <a:lumOff val="25908"/>
                    </a:schemeClr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147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5029"/>
                </a:pPr>
              </a:p>
            </p:txBody>
          </p:sp>
          <p:sp>
            <p:nvSpPr>
              <p:cNvPr id="308" name="Wspomaganie wychowania fizycznego"/>
              <p:cNvSpPr txBox="1"/>
              <p:nvPr/>
            </p:nvSpPr>
            <p:spPr>
              <a:xfrm>
                <a:off x="45719" y="1284234"/>
                <a:ext cx="2543328" cy="625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/>
              </a:lstStyle>
              <a:p>
                <a:pPr/>
                <a:r>
                  <a:t>Wspomaganie wychowania fizycznego</a:t>
                </a:r>
              </a:p>
            </p:txBody>
          </p:sp>
        </p:grpSp>
      </p:grpSp>
      <p:pic>
        <p:nvPicPr>
          <p:cNvPr id="311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2027" y="0"/>
            <a:ext cx="5533957" cy="3112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" name="Diagram 7"/>
          <p:cNvGrpSpPr/>
          <p:nvPr/>
        </p:nvGrpSpPr>
        <p:grpSpPr>
          <a:xfrm>
            <a:off x="796015" y="529859"/>
            <a:ext cx="5841964" cy="5145612"/>
            <a:chOff x="0" y="0"/>
            <a:chExt cx="5841962" cy="5145610"/>
          </a:xfrm>
        </p:grpSpPr>
        <p:sp>
          <p:nvSpPr>
            <p:cNvPr id="312" name="Strzałka"/>
            <p:cNvSpPr/>
            <p:nvPr/>
          </p:nvSpPr>
          <p:spPr>
            <a:xfrm rot="16200000">
              <a:off x="-131441" y="131440"/>
              <a:ext cx="2469894" cy="2207013"/>
            </a:xfrm>
            <a:prstGeom prst="rightArrow">
              <a:avLst>
                <a:gd name="adj1" fmla="val 50000"/>
                <a:gd name="adj2" fmla="val 44770"/>
              </a:avLst>
            </a:prstGeom>
            <a:gradFill flip="none" rotWithShape="1">
              <a:gsLst>
                <a:gs pos="0">
                  <a:schemeClr val="accent1">
                    <a:hueOff val="462050"/>
                    <a:satOff val="47967"/>
                    <a:lumOff val="45017"/>
                  </a:schemeClr>
                </a:gs>
                <a:gs pos="34000">
                  <a:srgbClr val="E9EEFE"/>
                </a:gs>
                <a:gs pos="100000">
                  <a:schemeClr val="accent1">
                    <a:hueOff val="373168"/>
                    <a:satOff val="31604"/>
                    <a:lumOff val="25908"/>
                  </a:scheme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147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" name="Strzałka"/>
            <p:cNvSpPr/>
            <p:nvPr/>
          </p:nvSpPr>
          <p:spPr>
            <a:xfrm rot="5400000">
              <a:off x="537350" y="2807158"/>
              <a:ext cx="2469895" cy="2207013"/>
            </a:xfrm>
            <a:prstGeom prst="rightArrow">
              <a:avLst>
                <a:gd name="adj1" fmla="val 50000"/>
                <a:gd name="adj2" fmla="val 44770"/>
              </a:avLst>
            </a:prstGeom>
            <a:gradFill flip="none" rotWithShape="1">
              <a:gsLst>
                <a:gs pos="0">
                  <a:schemeClr val="accent1">
                    <a:hueOff val="462050"/>
                    <a:satOff val="47967"/>
                    <a:lumOff val="45017"/>
                  </a:schemeClr>
                </a:gs>
                <a:gs pos="34000">
                  <a:srgbClr val="E9EEFE"/>
                </a:gs>
                <a:gs pos="100000">
                  <a:schemeClr val="accent1">
                    <a:hueOff val="373168"/>
                    <a:satOff val="31604"/>
                    <a:lumOff val="25908"/>
                  </a:scheme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147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" name="Wspomaganie języka polskiego"/>
            <p:cNvSpPr txBox="1"/>
            <p:nvPr/>
          </p:nvSpPr>
          <p:spPr>
            <a:xfrm>
              <a:off x="2188170" y="131440"/>
              <a:ext cx="3653793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Wspomaganie języka polskiego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2"/>
      <p:bldP build="whole" bldLvl="1" animBg="1" rev="0" advAuto="0" spid="310" grpId="3"/>
      <p:bldP build="whole" bldLvl="1" animBg="1" rev="0" advAuto="0" spid="303" grpId="4"/>
      <p:bldP build="whole" bldLvl="1" animBg="1" rev="0" advAuto="0" spid="302" grpId="5"/>
      <p:bldP build="whole" bldLvl="1" animBg="1" rev="0" advAuto="0" spid="3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ytuł 1"/>
          <p:cNvSpPr txBox="1"/>
          <p:nvPr>
            <p:ph type="title"/>
          </p:nvPr>
        </p:nvSpPr>
        <p:spPr>
          <a:xfrm>
            <a:off x="146706" y="818821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b="1" sz="6000">
                <a:latin typeface="Abadi"/>
                <a:ea typeface="Abadi"/>
                <a:cs typeface="Abadi"/>
                <a:sym typeface="Abadi"/>
              </a:defRPr>
            </a:lvl1pPr>
          </a:lstStyle>
          <a:p>
            <a:pPr/>
            <a:r>
              <a:t>Specjaliści</a:t>
            </a:r>
          </a:p>
        </p:txBody>
      </p:sp>
      <p:grpSp>
        <p:nvGrpSpPr>
          <p:cNvPr id="131" name="Symbol zastępczy zawartości 3"/>
          <p:cNvGrpSpPr/>
          <p:nvPr/>
        </p:nvGrpSpPr>
        <p:grpSpPr>
          <a:xfrm>
            <a:off x="4044846" y="149333"/>
            <a:ext cx="5499067" cy="6530287"/>
            <a:chOff x="0" y="0"/>
            <a:chExt cx="5499065" cy="6530286"/>
          </a:xfrm>
        </p:grpSpPr>
        <p:grpSp>
          <p:nvGrpSpPr>
            <p:cNvPr id="115" name="Grupuj"/>
            <p:cNvGrpSpPr/>
            <p:nvPr/>
          </p:nvGrpSpPr>
          <p:grpSpPr>
            <a:xfrm>
              <a:off x="2229858" y="0"/>
              <a:ext cx="2177984" cy="2440634"/>
              <a:chOff x="0" y="0"/>
              <a:chExt cx="2177982" cy="2440633"/>
            </a:xfrm>
          </p:grpSpPr>
          <p:sp>
            <p:nvSpPr>
              <p:cNvPr id="113" name="Kształt"/>
              <p:cNvSpPr/>
              <p:nvPr/>
            </p:nvSpPr>
            <p:spPr>
              <a:xfrm>
                <a:off x="0" y="0"/>
                <a:ext cx="2177984" cy="2440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4819"/>
                    </a:lnTo>
                    <a:lnTo>
                      <a:pt x="21600" y="16781"/>
                    </a:lnTo>
                    <a:lnTo>
                      <a:pt x="10800" y="21600"/>
                    </a:lnTo>
                    <a:lnTo>
                      <a:pt x="0" y="16781"/>
                    </a:lnTo>
                    <a:lnTo>
                      <a:pt x="0" y="48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hueOff val="-515908"/>
                      <a:satOff val="16071"/>
                      <a:lumOff val="25399"/>
                    </a:schemeClr>
                  </a:gs>
                  <a:gs pos="46000">
                    <a:srgbClr val="FF9260"/>
                  </a:gs>
                  <a:gs pos="100000">
                    <a:srgbClr val="BD4C00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4700000">
                  <a:srgbClr val="000000">
                    <a:alpha val="6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4" name="Psycholog"/>
              <p:cNvSpPr txBox="1"/>
              <p:nvPr/>
            </p:nvSpPr>
            <p:spPr>
              <a:xfrm>
                <a:off x="343464" y="809263"/>
                <a:ext cx="1491054" cy="822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marL="228600" indent="-228600" algn="ctr" defTabSz="106680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b="1"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Psycholog</a:t>
                </a:r>
              </a:p>
            </p:txBody>
          </p:sp>
        </p:grpSp>
        <p:grpSp>
          <p:nvGrpSpPr>
            <p:cNvPr id="118" name="Grupuj"/>
            <p:cNvGrpSpPr/>
            <p:nvPr/>
          </p:nvGrpSpPr>
          <p:grpSpPr>
            <a:xfrm>
              <a:off x="-1" y="4056"/>
              <a:ext cx="2100540" cy="2414414"/>
              <a:chOff x="0" y="0"/>
              <a:chExt cx="2100538" cy="2414412"/>
            </a:xfrm>
          </p:grpSpPr>
          <p:sp>
            <p:nvSpPr>
              <p:cNvPr id="116" name="Kształt"/>
              <p:cNvSpPr/>
              <p:nvPr/>
            </p:nvSpPr>
            <p:spPr>
              <a:xfrm>
                <a:off x="0" y="0"/>
                <a:ext cx="2100539" cy="2414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4698"/>
                    </a:lnTo>
                    <a:lnTo>
                      <a:pt x="21600" y="16902"/>
                    </a:lnTo>
                    <a:lnTo>
                      <a:pt x="10800" y="21600"/>
                    </a:lnTo>
                    <a:lnTo>
                      <a:pt x="0" y="16902"/>
                    </a:lnTo>
                    <a:lnTo>
                      <a:pt x="0" y="46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Off val="16366"/>
                    </a:schemeClr>
                  </a:gs>
                  <a:gs pos="46000">
                    <a:srgbClr val="B5B5B5"/>
                  </a:gs>
                  <a:gs pos="100000">
                    <a:srgbClr val="6D6D6D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4700000">
                  <a:srgbClr val="000000">
                    <a:alpha val="6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7" name="Pedagog"/>
              <p:cNvSpPr txBox="1"/>
              <p:nvPr/>
            </p:nvSpPr>
            <p:spPr>
              <a:xfrm>
                <a:off x="327334" y="1056691"/>
                <a:ext cx="1445871" cy="3010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marL="228600" indent="-228600" algn="ctr" defTabSz="106680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b="1"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Pedagog</a:t>
                </a:r>
              </a:p>
            </p:txBody>
          </p:sp>
        </p:grpSp>
        <p:grpSp>
          <p:nvGrpSpPr>
            <p:cNvPr id="121" name="Grupuj"/>
            <p:cNvGrpSpPr/>
            <p:nvPr/>
          </p:nvGrpSpPr>
          <p:grpSpPr>
            <a:xfrm>
              <a:off x="1129944" y="2066520"/>
              <a:ext cx="2100540" cy="2414413"/>
              <a:chOff x="0" y="0"/>
              <a:chExt cx="2100538" cy="2414412"/>
            </a:xfrm>
          </p:grpSpPr>
          <p:sp>
            <p:nvSpPr>
              <p:cNvPr id="119" name="Kształt"/>
              <p:cNvSpPr/>
              <p:nvPr/>
            </p:nvSpPr>
            <p:spPr>
              <a:xfrm>
                <a:off x="0" y="0"/>
                <a:ext cx="2100539" cy="2414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4698"/>
                    </a:lnTo>
                    <a:lnTo>
                      <a:pt x="21600" y="16902"/>
                    </a:lnTo>
                    <a:lnTo>
                      <a:pt x="10800" y="21600"/>
                    </a:lnTo>
                    <a:lnTo>
                      <a:pt x="0" y="16902"/>
                    </a:lnTo>
                    <a:lnTo>
                      <a:pt x="0" y="46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hueOff val="-568503"/>
                      <a:lumOff val="32967"/>
                    </a:schemeClr>
                  </a:gs>
                  <a:gs pos="46000">
                    <a:srgbClr val="FFCA68"/>
                  </a:gs>
                  <a:gs pos="100000">
                    <a:srgbClr val="A87F00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4700000">
                  <a:srgbClr val="000000">
                    <a:alpha val="6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0" name="Terapeuta pedagogiczny"/>
              <p:cNvSpPr txBox="1"/>
              <p:nvPr/>
            </p:nvSpPr>
            <p:spPr>
              <a:xfrm>
                <a:off x="327334" y="749866"/>
                <a:ext cx="1445871" cy="9146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Terapeuta pedagogiczny</a:t>
                </a:r>
              </a:p>
            </p:txBody>
          </p:sp>
        </p:grpSp>
        <p:grpSp>
          <p:nvGrpSpPr>
            <p:cNvPr id="124" name="Grupuj"/>
            <p:cNvGrpSpPr/>
            <p:nvPr/>
          </p:nvGrpSpPr>
          <p:grpSpPr>
            <a:xfrm>
              <a:off x="3398527" y="2066520"/>
              <a:ext cx="2100539" cy="2414413"/>
              <a:chOff x="0" y="0"/>
              <a:chExt cx="2100538" cy="2414412"/>
            </a:xfrm>
          </p:grpSpPr>
          <p:sp>
            <p:nvSpPr>
              <p:cNvPr id="122" name="Kształt"/>
              <p:cNvSpPr/>
              <p:nvPr/>
            </p:nvSpPr>
            <p:spPr>
              <a:xfrm>
                <a:off x="0" y="0"/>
                <a:ext cx="2100539" cy="2414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4698"/>
                    </a:lnTo>
                    <a:lnTo>
                      <a:pt x="21600" y="16902"/>
                    </a:lnTo>
                    <a:lnTo>
                      <a:pt x="10800" y="21600"/>
                    </a:lnTo>
                    <a:lnTo>
                      <a:pt x="0" y="16902"/>
                    </a:lnTo>
                    <a:lnTo>
                      <a:pt x="0" y="46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4C8F6"/>
                  </a:gs>
                  <a:gs pos="46000">
                    <a:srgbClr val="68ACF6"/>
                  </a:gs>
                  <a:gs pos="100000">
                    <a:srgbClr val="2467A5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4700000">
                  <a:srgbClr val="000000">
                    <a:alpha val="6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3" name="Logopeda"/>
              <p:cNvSpPr txBox="1"/>
              <p:nvPr/>
            </p:nvSpPr>
            <p:spPr>
              <a:xfrm>
                <a:off x="327333" y="887592"/>
                <a:ext cx="1445871" cy="6392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marL="228600" indent="-228600" algn="ctr" defTabSz="106680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b="1"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Logopeda</a:t>
                </a:r>
              </a:p>
            </p:txBody>
          </p:sp>
        </p:grpSp>
        <p:grpSp>
          <p:nvGrpSpPr>
            <p:cNvPr id="127" name="Grupuj"/>
            <p:cNvGrpSpPr/>
            <p:nvPr/>
          </p:nvGrpSpPr>
          <p:grpSpPr>
            <a:xfrm>
              <a:off x="2183436" y="4115873"/>
              <a:ext cx="2270828" cy="2414413"/>
              <a:chOff x="0" y="0"/>
              <a:chExt cx="2270827" cy="2414412"/>
            </a:xfrm>
          </p:grpSpPr>
          <p:sp>
            <p:nvSpPr>
              <p:cNvPr id="125" name="Kształt"/>
              <p:cNvSpPr/>
              <p:nvPr/>
            </p:nvSpPr>
            <p:spPr>
              <a:xfrm>
                <a:off x="0" y="0"/>
                <a:ext cx="2270828" cy="2414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5079"/>
                    </a:lnTo>
                    <a:lnTo>
                      <a:pt x="21600" y="16521"/>
                    </a:lnTo>
                    <a:lnTo>
                      <a:pt x="10800" y="21600"/>
                    </a:lnTo>
                    <a:lnTo>
                      <a:pt x="0" y="16521"/>
                    </a:lnTo>
                    <a:lnTo>
                      <a:pt x="0" y="50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6DDA4"/>
                  </a:gs>
                  <a:gs pos="46000">
                    <a:srgbClr val="89CF64"/>
                  </a:gs>
                  <a:gs pos="100000">
                    <a:srgbClr val="46861B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4700000">
                  <a:srgbClr val="000000">
                    <a:alpha val="6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6" name="Tyflopedagog,Pedagog specjalny"/>
              <p:cNvSpPr txBox="1"/>
              <p:nvPr/>
            </p:nvSpPr>
            <p:spPr>
              <a:xfrm>
                <a:off x="367216" y="749867"/>
                <a:ext cx="1536394" cy="9146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Tyflopedagog,Pedagog specjalny</a:t>
                </a:r>
              </a:p>
            </p:txBody>
          </p:sp>
        </p:grpSp>
        <p:grpSp>
          <p:nvGrpSpPr>
            <p:cNvPr id="130" name="Grupuj"/>
            <p:cNvGrpSpPr/>
            <p:nvPr/>
          </p:nvGrpSpPr>
          <p:grpSpPr>
            <a:xfrm>
              <a:off x="-1" y="4115874"/>
              <a:ext cx="2100540" cy="2414413"/>
              <a:chOff x="0" y="0"/>
              <a:chExt cx="2100538" cy="2414412"/>
            </a:xfrm>
          </p:grpSpPr>
          <p:sp>
            <p:nvSpPr>
              <p:cNvPr id="128" name="Kształt"/>
              <p:cNvSpPr/>
              <p:nvPr/>
            </p:nvSpPr>
            <p:spPr>
              <a:xfrm>
                <a:off x="0" y="0"/>
                <a:ext cx="2100539" cy="2414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4698"/>
                    </a:lnTo>
                    <a:lnTo>
                      <a:pt x="21600" y="16902"/>
                    </a:lnTo>
                    <a:lnTo>
                      <a:pt x="10800" y="21600"/>
                    </a:lnTo>
                    <a:lnTo>
                      <a:pt x="0" y="16902"/>
                    </a:lnTo>
                    <a:lnTo>
                      <a:pt x="0" y="46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hueOff val="-515908"/>
                      <a:satOff val="16071"/>
                      <a:lumOff val="25399"/>
                    </a:schemeClr>
                  </a:gs>
                  <a:gs pos="46000">
                    <a:srgbClr val="FF9260"/>
                  </a:gs>
                  <a:gs pos="100000">
                    <a:srgbClr val="BD4C00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4700000">
                  <a:srgbClr val="000000">
                    <a:alpha val="6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1100"/>
                  </a:spcBef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9" name="Nauczyciele wspomagający"/>
              <p:cNvSpPr txBox="1"/>
              <p:nvPr/>
            </p:nvSpPr>
            <p:spPr>
              <a:xfrm>
                <a:off x="327334" y="818447"/>
                <a:ext cx="1445871" cy="7775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Nauczyciele wspomagający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2"/>
      <p:bldP build="whole" bldLvl="1" animBg="1" rev="0" advAuto="0" spid="1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ytuł 1"/>
          <p:cNvSpPr txBox="1"/>
          <p:nvPr>
            <p:ph type="title"/>
          </p:nvPr>
        </p:nvSpPr>
        <p:spPr>
          <a:xfrm>
            <a:off x="1113809" y="3130040"/>
            <a:ext cx="4036335" cy="2387601"/>
          </a:xfrm>
          <a:prstGeom prst="rect">
            <a:avLst/>
          </a:prstGeom>
        </p:spPr>
        <p:txBody>
          <a:bodyPr anchor="t"/>
          <a:lstStyle/>
          <a:p>
            <a:pPr>
              <a:defRPr sz="5400"/>
            </a:pPr>
          </a:p>
        </p:txBody>
      </p:sp>
      <p:grpSp>
        <p:nvGrpSpPr>
          <p:cNvPr id="321" name="Group 44"/>
          <p:cNvGrpSpPr/>
          <p:nvPr/>
        </p:nvGrpSpPr>
        <p:grpSpPr>
          <a:xfrm>
            <a:off x="169903" y="187380"/>
            <a:ext cx="830111" cy="673461"/>
            <a:chOff x="0" y="0"/>
            <a:chExt cx="830109" cy="673460"/>
          </a:xfrm>
        </p:grpSpPr>
        <p:sp>
          <p:nvSpPr>
            <p:cNvPr id="318" name="Rectangle 45"/>
            <p:cNvSpPr/>
            <p:nvPr/>
          </p:nvSpPr>
          <p:spPr>
            <a:xfrm>
              <a:off x="0" y="-1"/>
              <a:ext cx="195856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9" name="Rectangle 46"/>
            <p:cNvSpPr/>
            <p:nvPr/>
          </p:nvSpPr>
          <p:spPr>
            <a:xfrm>
              <a:off x="309345" y="-1"/>
              <a:ext cx="195856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0" name="Rectangle 47"/>
            <p:cNvSpPr/>
            <p:nvPr/>
          </p:nvSpPr>
          <p:spPr>
            <a:xfrm>
              <a:off x="634254" y="-1"/>
              <a:ext cx="195856" cy="6734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322" name="Symbol zastępczy zawartości 4" descr="Symbol zastępczy zawartości 4"/>
          <p:cNvPicPr>
            <a:picLocks noChangeAspect="1"/>
          </p:cNvPicPr>
          <p:nvPr/>
        </p:nvPicPr>
        <p:blipFill>
          <a:blip r:embed="rId2">
            <a:extLst/>
          </a:blip>
          <a:srcRect l="0" t="9491" r="1988" b="19157"/>
          <a:stretch>
            <a:fillRect/>
          </a:stretch>
        </p:blipFill>
        <p:spPr>
          <a:xfrm rot="16200000">
            <a:off x="1093458" y="509795"/>
            <a:ext cx="5254748" cy="7441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1600" y="660437"/>
            <a:ext cx="4993236" cy="4987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15588" y="5046662"/>
            <a:ext cx="1646238" cy="164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9388" y="966787"/>
            <a:ext cx="731838" cy="731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59975" y="261892"/>
            <a:ext cx="2232025" cy="171291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pole tekstowe 3"/>
          <p:cNvSpPr txBox="1"/>
          <p:nvPr/>
        </p:nvSpPr>
        <p:spPr>
          <a:xfrm>
            <a:off x="6802120" y="2367170"/>
            <a:ext cx="4228147" cy="947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Rewalidacje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ytuł 1"/>
          <p:cNvSpPr txBox="1"/>
          <p:nvPr>
            <p:ph type="title"/>
          </p:nvPr>
        </p:nvSpPr>
        <p:spPr>
          <a:xfrm>
            <a:off x="4942368" y="186505"/>
            <a:ext cx="6586492" cy="1286162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pPr/>
            <a:r>
              <a:t>Rewalidacja</a:t>
            </a:r>
          </a:p>
        </p:txBody>
      </p:sp>
      <p:sp>
        <p:nvSpPr>
          <p:cNvPr id="330" name="Symbol zastępczy zawartości 2"/>
          <p:cNvSpPr txBox="1"/>
          <p:nvPr>
            <p:ph type="body" sz="half" idx="1"/>
          </p:nvPr>
        </p:nvSpPr>
        <p:spPr>
          <a:xfrm>
            <a:off x="4965430" y="2184935"/>
            <a:ext cx="5872617" cy="403888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2000"/>
              </a:lnSpc>
              <a:buSzTx/>
              <a:buNone/>
              <a:defRPr sz="2400"/>
            </a:pPr>
            <a:r>
              <a:t>Rewalidacja jest to proces edukacyjny, terapeutyczny i wychowawczy z zaplanowanymi indywidualnymi celami. Zajęcia rewalidacyjne mają na celu usprawnianie zaburzonych funkcji intelektualnych oraz ruchowych w zależności od potrzeb dziecka. </a:t>
            </a:r>
            <a:endParaRPr sz="2500"/>
          </a:p>
          <a:p>
            <a:pPr marL="0" indent="0">
              <a:lnSpc>
                <a:spcPct val="72000"/>
              </a:lnSpc>
              <a:buSzTx/>
              <a:buNone/>
              <a:defRPr sz="2400"/>
            </a:pPr>
            <a:r>
              <a:t>Podczas zajęć głównie skupiamy się na doskonaleniu umiejętności szkolnych, stymulowaniu funkcji poznawczych, usprawnianiu ruchowym, poprawie pamięci, doskonaleniu percepcji wzrokowej, budowaniu motywacji i podnoszeniu samooceny.</a:t>
            </a:r>
          </a:p>
        </p:txBody>
      </p:sp>
      <p:pic>
        <p:nvPicPr>
          <p:cNvPr id="331" name="Obraz 3" descr="Obraz 3"/>
          <p:cNvPicPr>
            <a:picLocks noChangeAspect="1"/>
          </p:cNvPicPr>
          <p:nvPr/>
        </p:nvPicPr>
        <p:blipFill>
          <a:blip r:embed="rId2">
            <a:extLst/>
          </a:blip>
          <a:srcRect l="0" t="0" r="9875" b="0"/>
          <a:stretch>
            <a:fillRect/>
          </a:stretch>
        </p:blipFill>
        <p:spPr>
          <a:xfrm>
            <a:off x="19" y="9"/>
            <a:ext cx="4635572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traight Connector 70"/>
          <p:cNvSpPr/>
          <p:nvPr/>
        </p:nvSpPr>
        <p:spPr>
          <a:xfrm>
            <a:off x="5080933" y="2115117"/>
            <a:ext cx="6309362" cy="1"/>
          </a:xfrm>
          <a:prstGeom prst="line">
            <a:avLst/>
          </a:prstGeom>
          <a:ln w="19050">
            <a:solidFill>
              <a:srgbClr val="976C38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3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98163" y="0"/>
            <a:ext cx="149383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ytuł 1"/>
          <p:cNvSpPr txBox="1"/>
          <p:nvPr>
            <p:ph type="title"/>
          </p:nvPr>
        </p:nvSpPr>
        <p:spPr>
          <a:xfrm>
            <a:off x="4654294" y="4522156"/>
            <a:ext cx="5609223" cy="1363216"/>
          </a:xfrm>
          <a:prstGeom prst="rect">
            <a:avLst/>
          </a:prstGeom>
        </p:spPr>
        <p:txBody>
          <a:bodyPr anchor="t"/>
          <a:lstStyle>
            <a:lvl1pPr defTabSz="896111">
              <a:defRPr sz="4704"/>
            </a:lvl1pPr>
          </a:lstStyle>
          <a:p>
            <a:pPr/>
            <a:br/>
          </a:p>
        </p:txBody>
      </p:sp>
      <p:sp>
        <p:nvSpPr>
          <p:cNvPr id="336" name="Freeform: Shape 11"/>
          <p:cNvSpPr/>
          <p:nvPr/>
        </p:nvSpPr>
        <p:spPr>
          <a:xfrm>
            <a:off x="-1" y="2113090"/>
            <a:ext cx="3730753" cy="4735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06" y="0"/>
                </a:moveTo>
                <a:cubicBezTo>
                  <a:pt x="13589" y="0"/>
                  <a:pt x="21600" y="6311"/>
                  <a:pt x="21600" y="14097"/>
                </a:cubicBezTo>
                <a:cubicBezTo>
                  <a:pt x="21600" y="16530"/>
                  <a:pt x="20818" y="18819"/>
                  <a:pt x="19440" y="20816"/>
                </a:cubicBezTo>
                <a:lnTo>
                  <a:pt x="18836" y="21600"/>
                </a:lnTo>
                <a:lnTo>
                  <a:pt x="0" y="21600"/>
                </a:lnTo>
                <a:lnTo>
                  <a:pt x="0" y="307"/>
                </a:lnTo>
                <a:lnTo>
                  <a:pt x="100" y="286"/>
                </a:lnTo>
                <a:cubicBezTo>
                  <a:pt x="1264" y="99"/>
                  <a:pt x="2471" y="0"/>
                  <a:pt x="3706" y="0"/>
                </a:cubicBezTo>
                <a:close/>
              </a:path>
            </a:pathLst>
          </a:custGeom>
          <a:solidFill>
            <a:srgbClr val="D9C4FA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7" name="Freeform: Shape 13"/>
          <p:cNvSpPr/>
          <p:nvPr/>
        </p:nvSpPr>
        <p:spPr>
          <a:xfrm>
            <a:off x="1081982" y="-4332"/>
            <a:ext cx="4242816" cy="2454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6" y="0"/>
                </a:moveTo>
                <a:lnTo>
                  <a:pt x="21454" y="0"/>
                </a:lnTo>
                <a:lnTo>
                  <a:pt x="21544" y="1020"/>
                </a:lnTo>
                <a:cubicBezTo>
                  <a:pt x="21581" y="1647"/>
                  <a:pt x="21600" y="2284"/>
                  <a:pt x="21600" y="2929"/>
                </a:cubicBezTo>
                <a:cubicBezTo>
                  <a:pt x="21600" y="13241"/>
                  <a:pt x="16765" y="21600"/>
                  <a:pt x="10800" y="21600"/>
                </a:cubicBezTo>
                <a:cubicBezTo>
                  <a:pt x="4835" y="21600"/>
                  <a:pt x="0" y="13241"/>
                  <a:pt x="0" y="2929"/>
                </a:cubicBezTo>
                <a:cubicBezTo>
                  <a:pt x="0" y="2284"/>
                  <a:pt x="19" y="1647"/>
                  <a:pt x="56" y="1020"/>
                </a:cubicBezTo>
                <a:close/>
              </a:path>
            </a:pathLst>
          </a:custGeom>
          <a:solidFill>
            <a:srgbClr val="D0B2EE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8" name="Oval 15"/>
          <p:cNvSpPr/>
          <p:nvPr/>
        </p:nvSpPr>
        <p:spPr>
          <a:xfrm>
            <a:off x="5347279" y="615908"/>
            <a:ext cx="3182113" cy="3182112"/>
          </a:xfrm>
          <a:prstGeom prst="ellipse">
            <a:avLst/>
          </a:prstGeom>
          <a:solidFill>
            <a:srgbClr val="9966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9" name="Freeform: Shape 17"/>
          <p:cNvSpPr/>
          <p:nvPr/>
        </p:nvSpPr>
        <p:spPr>
          <a:xfrm>
            <a:off x="8752568" y="-4331"/>
            <a:ext cx="3439433" cy="3785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5" y="0"/>
                </a:moveTo>
                <a:lnTo>
                  <a:pt x="21600" y="0"/>
                </a:lnTo>
                <a:lnTo>
                  <a:pt x="21600" y="21102"/>
                </a:lnTo>
                <a:lnTo>
                  <a:pt x="20838" y="21280"/>
                </a:lnTo>
                <a:cubicBezTo>
                  <a:pt x="19709" y="21490"/>
                  <a:pt x="18540" y="21600"/>
                  <a:pt x="17342" y="21600"/>
                </a:cubicBezTo>
                <a:cubicBezTo>
                  <a:pt x="7764" y="21600"/>
                  <a:pt x="0" y="14545"/>
                  <a:pt x="0" y="5842"/>
                </a:cubicBezTo>
                <a:cubicBezTo>
                  <a:pt x="0" y="4210"/>
                  <a:pt x="273" y="2636"/>
                  <a:pt x="780" y="1155"/>
                </a:cubicBezTo>
                <a:close/>
              </a:path>
            </a:pathLst>
          </a:custGeom>
          <a:solidFill>
            <a:srgbClr val="D9C4FA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29391" y="3115609"/>
            <a:ext cx="3570250" cy="357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4301025" y="3984859"/>
            <a:ext cx="4945420" cy="2864015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pole tekstowe 3"/>
          <p:cNvSpPr txBox="1"/>
          <p:nvPr/>
        </p:nvSpPr>
        <p:spPr>
          <a:xfrm>
            <a:off x="230545" y="3742430"/>
            <a:ext cx="2719855" cy="2180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400">
                <a:solidFill>
                  <a:srgbClr val="FFFFFF"/>
                </a:solidFill>
              </a:defRPr>
            </a:lvl1pPr>
          </a:lstStyle>
          <a:p>
            <a:pPr/>
            <a:r>
              <a:t>Metody stosowane podczas rewalidacji</a:t>
            </a:r>
          </a:p>
        </p:txBody>
      </p:sp>
      <p:sp>
        <p:nvSpPr>
          <p:cNvPr id="343" name="pole tekstowe 4"/>
          <p:cNvSpPr txBox="1"/>
          <p:nvPr/>
        </p:nvSpPr>
        <p:spPr>
          <a:xfrm>
            <a:off x="1503931" y="68094"/>
            <a:ext cx="3398917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słowne:  głośne  czytanie,  rozmowa  kierowana,  polecenia,  instruktaż,  objaśnianie,  opis, pogadanka </a:t>
            </a:r>
          </a:p>
        </p:txBody>
      </p:sp>
      <p:sp>
        <p:nvSpPr>
          <p:cNvPr id="344" name="pole tekstowe 5"/>
          <p:cNvSpPr txBox="1"/>
          <p:nvPr/>
        </p:nvSpPr>
        <p:spPr>
          <a:xfrm>
            <a:off x="5658580" y="1222746"/>
            <a:ext cx="2418297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poglądowe: obserwacja polisensoryczna (wzrok, słuch, smak)</a:t>
            </a:r>
          </a:p>
        </p:txBody>
      </p:sp>
      <p:sp>
        <p:nvSpPr>
          <p:cNvPr id="345" name="pole tekstowe 6"/>
          <p:cNvSpPr txBox="1"/>
          <p:nvPr/>
        </p:nvSpPr>
        <p:spPr>
          <a:xfrm>
            <a:off x="9403730" y="68095"/>
            <a:ext cx="2742551" cy="277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praktycznego  działania:  metody  kierowania  własną aktywnością, metody oparte na naśladownictwie, metody warsztatowe, zabawy edukacyjne, inscenizacje</a:t>
            </a:r>
          </a:p>
        </p:txBody>
      </p:sp>
      <p:sp>
        <p:nvSpPr>
          <p:cNvPr id="346" name="pole tekstowe 7"/>
          <p:cNvSpPr txBox="1"/>
          <p:nvPr/>
        </p:nvSpPr>
        <p:spPr>
          <a:xfrm>
            <a:off x="5343595" y="4447370"/>
            <a:ext cx="3048268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ćwiczenia z wykorzystaniem komputera - programy i gry edukacyjne</a:t>
            </a:r>
          </a:p>
        </p:txBody>
      </p:sp>
      <p:sp>
        <p:nvSpPr>
          <p:cNvPr id="347" name="pole tekstowe 10"/>
          <p:cNvSpPr txBox="1"/>
          <p:nvPr/>
        </p:nvSpPr>
        <p:spPr>
          <a:xfrm>
            <a:off x="9157835" y="3803986"/>
            <a:ext cx="2313362" cy="186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elementy metody Ruchu Rozwijającego wg Weroniki Sherborne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" grpId="3"/>
      <p:bldP build="whole" bldLvl="1" animBg="1" rev="0" advAuto="0" spid="345" grpId="4"/>
      <p:bldP build="whole" bldLvl="1" animBg="1" rev="0" advAuto="0" spid="344" grpId="2"/>
      <p:bldP build="whole" bldLvl="1" animBg="1" rev="0" advAuto="0" spid="346" grpId="5"/>
      <p:bldP build="whole" bldLvl="1" animBg="1" rev="0" advAuto="0" spid="34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ytuł 1"/>
          <p:cNvSpPr txBox="1"/>
          <p:nvPr>
            <p:ph type="title"/>
          </p:nvPr>
        </p:nvSpPr>
        <p:spPr>
          <a:xfrm>
            <a:off x="6940295" y="1396289"/>
            <a:ext cx="4668257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Freeform: Shape 10"/>
          <p:cNvSpPr/>
          <p:nvPr/>
        </p:nvSpPr>
        <p:spPr>
          <a:xfrm>
            <a:off x="1" y="1"/>
            <a:ext cx="4133222" cy="3548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850" y="0"/>
                </a:lnTo>
                <a:lnTo>
                  <a:pt x="20121" y="518"/>
                </a:lnTo>
                <a:cubicBezTo>
                  <a:pt x="21064" y="2541"/>
                  <a:pt x="21600" y="4859"/>
                  <a:pt x="21600" y="7323"/>
                </a:cubicBezTo>
                <a:cubicBezTo>
                  <a:pt x="21600" y="15208"/>
                  <a:pt x="16112" y="21600"/>
                  <a:pt x="9343" y="21600"/>
                </a:cubicBezTo>
                <a:cubicBezTo>
                  <a:pt x="5958" y="21600"/>
                  <a:pt x="2894" y="20002"/>
                  <a:pt x="676" y="17418"/>
                </a:cubicBezTo>
                <a:lnTo>
                  <a:pt x="0" y="16552"/>
                </a:lnTo>
                <a:close/>
              </a:path>
            </a:pathLst>
          </a:custGeom>
          <a:solidFill>
            <a:srgbClr val="D9C4FA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1" name="Symbol zastępczy zawartości 2"/>
          <p:cNvSpPr txBox="1"/>
          <p:nvPr>
            <p:ph type="body" sz="quarter" idx="1"/>
          </p:nvPr>
        </p:nvSpPr>
        <p:spPr>
          <a:xfrm>
            <a:off x="6940295" y="2871982"/>
            <a:ext cx="4668257" cy="318168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2" name="Obraz 3" descr="Obraz 3"/>
          <p:cNvPicPr>
            <a:picLocks noChangeAspect="1"/>
          </p:cNvPicPr>
          <p:nvPr/>
        </p:nvPicPr>
        <p:blipFill>
          <a:blip r:embed="rId2">
            <a:extLst/>
          </a:blip>
          <a:srcRect l="0" t="18140" r="0" b="26423"/>
          <a:stretch>
            <a:fillRect/>
          </a:stretch>
        </p:blipFill>
        <p:spPr>
          <a:xfrm>
            <a:off x="7331536" y="-1"/>
            <a:ext cx="4860464" cy="52414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35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1383" t="34185" r="45745" b="21133"/>
          <a:stretch>
            <a:fillRect/>
          </a:stretch>
        </p:blipFill>
        <p:spPr>
          <a:xfrm rot="16200000">
            <a:off x="2433123" y="1823398"/>
            <a:ext cx="5706343" cy="4362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Obraz 4" descr="Obraz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7548" y="2523426"/>
            <a:ext cx="2281530" cy="443823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pole tekstowe 5"/>
          <p:cNvSpPr txBox="1"/>
          <p:nvPr/>
        </p:nvSpPr>
        <p:spPr>
          <a:xfrm>
            <a:off x="35243" y="978100"/>
            <a:ext cx="3431358" cy="551767"/>
          </a:xfrm>
          <a:prstGeom prst="rect">
            <a:avLst/>
          </a:prstGeom>
          <a:gradFill>
            <a:gsLst>
              <a:gs pos="0">
                <a:schemeClr val="accent1">
                  <a:hueOff val="462050"/>
                  <a:satOff val="47967"/>
                  <a:lumOff val="45017"/>
                </a:schemeClr>
              </a:gs>
              <a:gs pos="34000">
                <a:srgbClr val="E9EEFE"/>
              </a:gs>
              <a:gs pos="100000">
                <a:schemeClr val="accent1">
                  <a:hueOff val="373168"/>
                  <a:satOff val="31604"/>
                  <a:lumOff val="25908"/>
                </a:schemeClr>
              </a:gs>
            </a:gsLst>
            <a:path path="circle">
              <a:fillToRect l="-19636" t="62278" r="119636" b="37721"/>
            </a:path>
          </a:gradFill>
          <a:ln>
            <a:solidFill>
              <a:srgbClr val="376ED1"/>
            </a:solidFill>
          </a:ln>
          <a:effectLst>
            <a:outerShdw sx="100000" sy="100000" kx="0" ky="0" algn="b" rotWithShape="0" blurRad="63500" dist="25400" dir="14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400"/>
            </a:lvl1pPr>
          </a:lstStyle>
          <a:p>
            <a:pPr/>
            <a:r>
              <a:t>Prace, materiały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3" grpId="3"/>
      <p:bldP build="whole" bldLvl="1" animBg="1" rev="0" advAuto="0" spid="352" grpId="2"/>
      <p:bldP build="whole" bldLvl="1" animBg="1" rev="0" advAuto="0" spid="35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Rectangle 7"/>
          <p:cNvSpPr/>
          <p:nvPr/>
        </p:nvSpPr>
        <p:spPr>
          <a:xfrm>
            <a:off x="-1" y="-1"/>
            <a:ext cx="12192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8" name="Tytuł 1"/>
          <p:cNvSpPr txBox="1"/>
          <p:nvPr>
            <p:ph type="title"/>
          </p:nvPr>
        </p:nvSpPr>
        <p:spPr>
          <a:xfrm>
            <a:off x="2887856" y="289061"/>
            <a:ext cx="3796306" cy="2690951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pPr/>
            <a:r>
              <a:t>Światłoterapia</a:t>
            </a:r>
          </a:p>
        </p:txBody>
      </p:sp>
      <p:grpSp>
        <p:nvGrpSpPr>
          <p:cNvPr id="361" name="Group 9"/>
          <p:cNvGrpSpPr/>
          <p:nvPr/>
        </p:nvGrpSpPr>
        <p:grpSpPr>
          <a:xfrm>
            <a:off x="209667" y="4415245"/>
            <a:ext cx="11982333" cy="2087797"/>
            <a:chOff x="0" y="0"/>
            <a:chExt cx="11982332" cy="2087796"/>
          </a:xfrm>
        </p:grpSpPr>
        <p:sp>
          <p:nvSpPr>
            <p:cNvPr id="359" name="Rectangle 10"/>
            <p:cNvSpPr/>
            <p:nvPr/>
          </p:nvSpPr>
          <p:spPr>
            <a:xfrm rot="10800000">
              <a:off x="214281" y="0"/>
              <a:ext cx="11768052" cy="2087796"/>
            </a:xfrm>
            <a:prstGeom prst="rect">
              <a:avLst/>
            </a:prstGeom>
            <a:solidFill>
              <a:srgbClr val="CC99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0" name="Straight Connector 11"/>
            <p:cNvSpPr/>
            <p:nvPr/>
          </p:nvSpPr>
          <p:spPr>
            <a:xfrm flipH="1">
              <a:off x="0" y="-1"/>
              <a:ext cx="2" cy="2087797"/>
            </a:xfrm>
            <a:prstGeom prst="line">
              <a:avLst/>
            </a:prstGeom>
            <a:solidFill>
              <a:srgbClr val="CC99FF"/>
            </a:solidFill>
            <a:ln w="1778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62" name="Symbol zastępczy zawartości 2"/>
          <p:cNvSpPr txBox="1"/>
          <p:nvPr>
            <p:ph type="body" sz="half" idx="1"/>
          </p:nvPr>
        </p:nvSpPr>
        <p:spPr>
          <a:xfrm>
            <a:off x="5773132" y="293768"/>
            <a:ext cx="6167337" cy="370866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Szkoła zakupiła lampy do światłoterapii. Zaczniemy prowadzić zajęcia z terapii światłem, która wpływa na funkcjonowanie całego organizmu. Pomaga wyciszyć emocje u ucznia lub pobudzić, w zależności od potrzeby. Dobra zabawa przy tym gwarantowana! </a:t>
            </a:r>
          </a:p>
        </p:txBody>
      </p:sp>
      <p:pic>
        <p:nvPicPr>
          <p:cNvPr id="3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1602" y="3429000"/>
            <a:ext cx="6670397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80151"/>
            <a:ext cx="4786010" cy="607721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pole tekstowe 3"/>
          <p:cNvSpPr txBox="1"/>
          <p:nvPr/>
        </p:nvSpPr>
        <p:spPr>
          <a:xfrm>
            <a:off x="113814" y="1420237"/>
            <a:ext cx="3371606" cy="166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>
                <a:solidFill>
                  <a:srgbClr val="9966FF"/>
                </a:solidFill>
              </a:defRPr>
            </a:lvl1pPr>
          </a:lstStyle>
          <a:p>
            <a:pPr/>
            <a:r>
              <a:t>Dziękujemy za uwagę, zapraszamy!</a:t>
            </a:r>
          </a:p>
        </p:txBody>
      </p:sp>
      <p:sp>
        <p:nvSpPr>
          <p:cNvPr id="366" name="pole tekstowe 4"/>
          <p:cNvSpPr txBox="1"/>
          <p:nvPr/>
        </p:nvSpPr>
        <p:spPr>
          <a:xfrm>
            <a:off x="990981" y="4982088"/>
            <a:ext cx="3696690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9966FF"/>
                </a:solidFill>
              </a:defRPr>
            </a:lvl1pPr>
          </a:lstStyle>
          <a:p>
            <a:pPr/>
            <a:r>
              <a:t>Prezentację opracowali Specjaliści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" grpId="3"/>
      <p:bldP build="p" bldLvl="1" animBg="1" rev="0" advAuto="0" spid="362" grpId="1"/>
      <p:bldP build="whole" bldLvl="1" animBg="1" rev="0" advAuto="0" spid="36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" name="Freeform: Shape 23"/>
          <p:cNvSpPr/>
          <p:nvPr/>
        </p:nvSpPr>
        <p:spPr>
          <a:xfrm>
            <a:off x="5715914" y="727305"/>
            <a:ext cx="4639826" cy="4639826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Oval 25"/>
          <p:cNvSpPr/>
          <p:nvPr/>
        </p:nvSpPr>
        <p:spPr>
          <a:xfrm>
            <a:off x="7807227" y="1253851"/>
            <a:ext cx="457201" cy="457201"/>
          </a:xfrm>
          <a:prstGeom prst="ellipse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Freeform: Shape 27"/>
          <p:cNvSpPr/>
          <p:nvPr/>
        </p:nvSpPr>
        <p:spPr>
          <a:xfrm flipH="1" rot="10800000">
            <a:off x="8480790" y="-1"/>
            <a:ext cx="2229416" cy="1711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71" y="21600"/>
                </a:moveTo>
                <a:lnTo>
                  <a:pt x="21600" y="21600"/>
                </a:lnTo>
                <a:lnTo>
                  <a:pt x="21514" y="21025"/>
                </a:lnTo>
                <a:cubicBezTo>
                  <a:pt x="18907" y="9338"/>
                  <a:pt x="10842" y="678"/>
                  <a:pt x="1153" y="38"/>
                </a:cubicBezTo>
                <a:lnTo>
                  <a:pt x="0" y="0"/>
                </a:lnTo>
                <a:lnTo>
                  <a:pt x="0" y="5987"/>
                </a:lnTo>
                <a:lnTo>
                  <a:pt x="1821" y="6107"/>
                </a:lnTo>
                <a:cubicBezTo>
                  <a:pt x="8106" y="6938"/>
                  <a:pt x="13426" y="12030"/>
                  <a:pt x="16051" y="1913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" name="Oval 29"/>
          <p:cNvSpPr/>
          <p:nvPr/>
        </p:nvSpPr>
        <p:spPr>
          <a:xfrm>
            <a:off x="10488703" y="3819512"/>
            <a:ext cx="731521" cy="731521"/>
          </a:xfrm>
          <a:prstGeom prst="ellipse">
            <a:avLst/>
          </a:prstGeom>
          <a:solidFill>
            <a:srgbClr val="548235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" name="Oval 31"/>
          <p:cNvSpPr/>
          <p:nvPr/>
        </p:nvSpPr>
        <p:spPr>
          <a:xfrm>
            <a:off x="9350572" y="4944228"/>
            <a:ext cx="1645921" cy="1645921"/>
          </a:xfrm>
          <a:prstGeom prst="ellipse">
            <a:avLst/>
          </a:prstGeom>
          <a:solidFill>
            <a:srgbClr val="40404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" name="Symbol zastępczy zawartości 2"/>
          <p:cNvSpPr txBox="1"/>
          <p:nvPr>
            <p:ph type="body" sz="quarter" idx="1"/>
          </p:nvPr>
        </p:nvSpPr>
        <p:spPr>
          <a:xfrm>
            <a:off x="6095999" y="1482451"/>
            <a:ext cx="4166434" cy="333687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Pomoc psychologa i pedagoga</a:t>
            </a:r>
          </a:p>
        </p:txBody>
      </p:sp>
      <p:pic>
        <p:nvPicPr>
          <p:cNvPr id="140" name="Obraz 3" descr="Obraz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51435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6"/>
          <p:cNvSpPr/>
          <p:nvPr/>
        </p:nvSpPr>
        <p:spPr>
          <a:xfrm>
            <a:off x="3047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" name="Freeform: Shape 18"/>
          <p:cNvSpPr/>
          <p:nvPr/>
        </p:nvSpPr>
        <p:spPr>
          <a:xfrm>
            <a:off x="0" y="0"/>
            <a:ext cx="416727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1712" y="0"/>
                </a:lnTo>
                <a:lnTo>
                  <a:pt x="12377" y="259"/>
                </a:lnTo>
                <a:cubicBezTo>
                  <a:pt x="17941" y="2543"/>
                  <a:pt x="21600" y="6412"/>
                  <a:pt x="21600" y="10800"/>
                </a:cubicBezTo>
                <a:cubicBezTo>
                  <a:pt x="21600" y="15188"/>
                  <a:pt x="17941" y="19057"/>
                  <a:pt x="12377" y="21341"/>
                </a:cubicBezTo>
                <a:lnTo>
                  <a:pt x="11712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4" name="Tytuł 1"/>
          <p:cNvSpPr txBox="1"/>
          <p:nvPr>
            <p:ph type="title"/>
          </p:nvPr>
        </p:nvSpPr>
        <p:spPr>
          <a:xfrm>
            <a:off x="686833" y="1153572"/>
            <a:ext cx="3200401" cy="4461164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WARSZTATY PROFILAKTYCZNE</a:t>
            </a:r>
          </a:p>
        </p:txBody>
      </p:sp>
      <p:sp>
        <p:nvSpPr>
          <p:cNvPr id="145" name="Arc 20"/>
          <p:cNvSpPr/>
          <p:nvPr/>
        </p:nvSpPr>
        <p:spPr>
          <a:xfrm flipV="1">
            <a:off x="9592117" y="4497194"/>
            <a:ext cx="2041718" cy="204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46" name="Symbol zastępczy zawartości 2"/>
          <p:cNvSpPr txBox="1"/>
          <p:nvPr>
            <p:ph type="body" idx="1"/>
          </p:nvPr>
        </p:nvSpPr>
        <p:spPr>
          <a:xfrm>
            <a:off x="4447308" y="591343"/>
            <a:ext cx="6906491" cy="5585621"/>
          </a:xfrm>
          <a:prstGeom prst="rect">
            <a:avLst/>
          </a:prstGeom>
        </p:spPr>
        <p:txBody>
          <a:bodyPr anchor="ctr"/>
          <a:lstStyle/>
          <a:p>
            <a:pPr>
              <a:buFontTx/>
              <a:buChar char="✓"/>
              <a:defRPr sz="2600"/>
            </a:pPr>
            <a:r>
              <a:t>szkoła posiada bogatą ofertę warsztatów  profilaktycznych</a:t>
            </a:r>
          </a:p>
          <a:p>
            <a:pPr>
              <a:buFontTx/>
              <a:buChar char="✓"/>
              <a:defRPr sz="2600"/>
            </a:pPr>
            <a:r>
              <a:t>tematy uczniowie wybierają samodzielnie na początku roku</a:t>
            </a:r>
          </a:p>
          <a:p>
            <a:pPr>
              <a:buFontTx/>
              <a:buChar char="✓"/>
              <a:defRPr sz="2600"/>
            </a:pPr>
            <a:r>
              <a:t>warsztaty wyposażają uczniów w podstawową wiedzę dotyczącą emocji, umiejętności społecznych i samopoznania</a:t>
            </a:r>
          </a:p>
          <a:p>
            <a:pPr>
              <a:buFontTx/>
              <a:buChar char="✓"/>
              <a:defRPr sz="2600"/>
            </a:pPr>
            <a:r>
              <a:t>niektóre z tegorocznych tematów to: „ Ja i moje emocje”, „Moje mocne strony”, „Co mnie stresuje? - jak poradzić sobie ze stresem”</a:t>
            </a:r>
          </a:p>
          <a:p>
            <a:pPr>
              <a:buFontTx/>
              <a:buChar char="✓"/>
              <a:defRPr sz="2600"/>
            </a:pPr>
            <a:r>
              <a:t>uczniowie chętnie uczestniczą w warsztatach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4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5"/>
          <p:cNvSpPr/>
          <p:nvPr/>
        </p:nvSpPr>
        <p:spPr>
          <a:xfrm>
            <a:off x="3047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" name="Freeform: Shape 17"/>
          <p:cNvSpPr/>
          <p:nvPr/>
        </p:nvSpPr>
        <p:spPr>
          <a:xfrm>
            <a:off x="10208694" y="1"/>
            <a:ext cx="1135067" cy="477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68" y="760"/>
                </a:lnTo>
                <a:cubicBezTo>
                  <a:pt x="20543" y="12654"/>
                  <a:pt x="16111" y="21600"/>
                  <a:pt x="10800" y="21600"/>
                </a:cubicBezTo>
                <a:cubicBezTo>
                  <a:pt x="5489" y="21600"/>
                  <a:pt x="1057" y="12654"/>
                  <a:pt x="32" y="76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" name="Tytuł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ZAJĘCIA O CHARAKTERZE TERAPEUTYCZNYM I ZAJĘCIA ROZWIJAJĄCE KOMPETENCJE EMOCJONALNO – SPOŁECZNE</a:t>
            </a:r>
          </a:p>
        </p:txBody>
      </p:sp>
      <p:sp>
        <p:nvSpPr>
          <p:cNvPr id="151" name="Arc 19"/>
          <p:cNvSpPr/>
          <p:nvPr/>
        </p:nvSpPr>
        <p:spPr>
          <a:xfrm flipV="1" rot="5400000">
            <a:off x="555709" y="4224938"/>
            <a:ext cx="2041719" cy="204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52" name="Symbol zastępczy zawartości 9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✓"/>
              <a:defRPr sz="2600"/>
            </a:pPr>
            <a:r>
              <a:t>w zależności od potrzeb, zajęcia są prowadzone indywidualnie lub w małych grupach</a:t>
            </a:r>
          </a:p>
          <a:p>
            <a:pPr>
              <a:buFontTx/>
              <a:buChar char="✓"/>
              <a:defRPr sz="2600"/>
            </a:pPr>
            <a:r>
              <a:t>pomagają dzieciom m. in. pokonać lęk, nauczyć się radzić sobie ze złością, oswoić smutek, wypracować adekwatne poczucie własnej wartości oraz wiele innych</a:t>
            </a:r>
          </a:p>
          <a:p>
            <a:pPr>
              <a:buFontTx/>
              <a:buChar char="✓"/>
              <a:defRPr sz="2600"/>
            </a:pPr>
            <a:r>
              <a:t>dzieci uczą się podstawowych technik wyciszania emocji oraz radzenia sobie w relacjach rówieśniczych</a:t>
            </a:r>
          </a:p>
          <a:p>
            <a:pPr>
              <a:buFontTx/>
              <a:buChar char="✓"/>
              <a:defRPr sz="2600"/>
            </a:pPr>
            <a:r>
              <a:t>cele zajęć są ustalane wspólnie z rodzicami</a:t>
            </a:r>
          </a:p>
          <a:p>
            <a:pPr>
              <a:buFontTx/>
              <a:buChar char="✓"/>
              <a:defRPr sz="2600"/>
            </a:pPr>
            <a:r>
              <a:t>zajęcia posiadają elementy relaksacji i zabawy, przez co dzieci je lubią :)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5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ytuł 3"/>
          <p:cNvSpPr txBox="1"/>
          <p:nvPr>
            <p:ph type="title"/>
          </p:nvPr>
        </p:nvSpPr>
        <p:spPr>
          <a:xfrm>
            <a:off x="4965429" y="629267"/>
            <a:ext cx="6586492" cy="1286162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pPr/>
            <a:r>
              <a:t>WSPÓŁPRACA Z PORADNIĄ PSYCHOLOGICZNO – PEDAGOGICZNĄ</a:t>
            </a:r>
          </a:p>
        </p:txBody>
      </p:sp>
      <p:sp>
        <p:nvSpPr>
          <p:cNvPr id="155" name="Symbol zastępczy zawartości 2"/>
          <p:cNvSpPr txBox="1"/>
          <p:nvPr>
            <p:ph type="body" sz="half" idx="1"/>
          </p:nvPr>
        </p:nvSpPr>
        <p:spPr>
          <a:xfrm>
            <a:off x="4965431" y="2438400"/>
            <a:ext cx="6586488" cy="3785419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✓"/>
              <a:defRPr sz="2600"/>
            </a:pPr>
            <a:r>
              <a:t>nauczyciele i specjaliści monitorują potrzeby uczniów</a:t>
            </a:r>
          </a:p>
          <a:p>
            <a:pPr>
              <a:buFontTx/>
              <a:buChar char="✓"/>
              <a:defRPr sz="2600"/>
            </a:pPr>
            <a:r>
              <a:t>uczniowie, u których zauważa się potrzebę dodatkowych oddziaływań, są kierowani na zajęcia specjalistyczne w szkole lub w kierunku dalszej diagnozy - do poradni</a:t>
            </a:r>
          </a:p>
          <a:p>
            <a:pPr>
              <a:buFontTx/>
              <a:buChar char="✓"/>
              <a:defRPr sz="2600"/>
            </a:pPr>
            <a:r>
              <a:t>wszyscy nauczyciele zapoznają się z opinią i zaleceniami poradni oraz dostosowują wymagania do potrzeb danego ucznia</a:t>
            </a:r>
          </a:p>
        </p:txBody>
      </p:sp>
      <p:pic>
        <p:nvPicPr>
          <p:cNvPr id="156" name="Obraz 4" descr="Obraz 4"/>
          <p:cNvPicPr>
            <a:picLocks noChangeAspect="1"/>
          </p:cNvPicPr>
          <p:nvPr/>
        </p:nvPicPr>
        <p:blipFill>
          <a:blip r:embed="rId2">
            <a:extLst/>
          </a:blip>
          <a:srcRect l="0" t="0" r="9875" b="0"/>
          <a:stretch>
            <a:fillRect/>
          </a:stretch>
        </p:blipFill>
        <p:spPr>
          <a:xfrm rot="10800000">
            <a:off x="19" y="9"/>
            <a:ext cx="4635572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traight Connector 14"/>
          <p:cNvSpPr/>
          <p:nvPr/>
        </p:nvSpPr>
        <p:spPr>
          <a:xfrm>
            <a:off x="5080933" y="2115117"/>
            <a:ext cx="6309362" cy="1"/>
          </a:xfrm>
          <a:prstGeom prst="line">
            <a:avLst/>
          </a:prstGeom>
          <a:ln w="19050">
            <a:solidFill>
              <a:srgbClr val="F8BF64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36"/>
          <p:cNvSpPr/>
          <p:nvPr/>
        </p:nvSpPr>
        <p:spPr>
          <a:xfrm>
            <a:off x="3047" y="4293"/>
            <a:ext cx="12188954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" name="Rectangle 38"/>
          <p:cNvSpPr/>
          <p:nvPr/>
        </p:nvSpPr>
        <p:spPr>
          <a:xfrm>
            <a:off x="-1" y="-4"/>
            <a:ext cx="4167270" cy="685800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" name="Tytuł 3"/>
          <p:cNvSpPr txBox="1"/>
          <p:nvPr>
            <p:ph type="title"/>
          </p:nvPr>
        </p:nvSpPr>
        <p:spPr>
          <a:xfrm>
            <a:off x="686833" y="591343"/>
            <a:ext cx="3200401" cy="5585621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WSPÓŁPRACA Z RODZICAMI</a:t>
            </a:r>
          </a:p>
        </p:txBody>
      </p:sp>
      <p:sp>
        <p:nvSpPr>
          <p:cNvPr id="162" name="Arc 40"/>
          <p:cNvSpPr/>
          <p:nvPr/>
        </p:nvSpPr>
        <p:spPr>
          <a:xfrm flipV="1">
            <a:off x="9592117" y="4497194"/>
            <a:ext cx="2041718" cy="204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63" name="Symbol zastępczy zawartości 4"/>
          <p:cNvSpPr txBox="1"/>
          <p:nvPr>
            <p:ph type="body" idx="1"/>
          </p:nvPr>
        </p:nvSpPr>
        <p:spPr>
          <a:xfrm>
            <a:off x="4447308" y="591343"/>
            <a:ext cx="6906491" cy="5585621"/>
          </a:xfrm>
          <a:prstGeom prst="rect">
            <a:avLst/>
          </a:prstGeom>
        </p:spPr>
        <p:txBody>
          <a:bodyPr anchor="ctr"/>
          <a:lstStyle/>
          <a:p>
            <a:pPr>
              <a:buFontTx/>
              <a:buChar char="✓"/>
              <a:defRPr sz="2600"/>
            </a:pPr>
            <a:r>
              <a:t>rodzice otrzymują ciekawe materiały o tematyce wychowawczej oraz psychologicznej i pedagogicznej</a:t>
            </a:r>
          </a:p>
          <a:p>
            <a:pPr>
              <a:buFontTx/>
              <a:buChar char="✓"/>
              <a:defRPr sz="2600"/>
            </a:pPr>
            <a:r>
              <a:t>szkoła realizuje projekty kierowane do rodziców, jak np. kampania Ministerstwa Cyfryzacji, pt. „Bądź z innej bajki”</a:t>
            </a:r>
          </a:p>
          <a:p>
            <a:pPr>
              <a:buFontTx/>
              <a:buChar char="✓"/>
              <a:defRPr sz="2600"/>
            </a:pPr>
            <a:r>
              <a:t>rodzice mają możliwość odbycia konsultacji z psychologiem, bądź pedagogiem szkolnym, gdy doświadczają trudności wychowawczych lub niepokoi ich zachowanie dziecka</a:t>
            </a:r>
          </a:p>
          <a:p>
            <a:pPr>
              <a:buFontTx/>
              <a:buChar char="✓"/>
              <a:defRPr sz="2600"/>
            </a:pPr>
            <a:r>
              <a:t>rodzice mogą zapisać dziecko na zajęcia z psychologiem lub pedagogiem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lowchart: Document 19"/>
          <p:cNvSpPr/>
          <p:nvPr/>
        </p:nvSpPr>
        <p:spPr>
          <a:xfrm>
            <a:off x="638175" y="0"/>
            <a:ext cx="3248026" cy="335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55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641"/>
                </a:lnTo>
                <a:cubicBezTo>
                  <a:pt x="10800" y="15641"/>
                  <a:pt x="10800" y="21600"/>
                  <a:pt x="0" y="18214"/>
                </a:cubicBezTo>
                <a:close/>
              </a:path>
            </a:pathLst>
          </a:custGeom>
          <a:solidFill>
            <a:srgbClr val="2D505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6" name="Symbol zastępczy zawartości 3" descr="Symbol zastępczy zawartości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34"/>
          <a:stretch>
            <a:fillRect/>
          </a:stretch>
        </p:blipFill>
        <p:spPr>
          <a:xfrm rot="16200000">
            <a:off x="4690354" y="-643648"/>
            <a:ext cx="6858000" cy="8145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95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6301" y="560387"/>
            <a:ext cx="5167313" cy="516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2940" y="565150"/>
            <a:ext cx="2232026" cy="1712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8729" y="5110162"/>
            <a:ext cx="1646238" cy="164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48231" y="3794123"/>
            <a:ext cx="731838" cy="731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88400" y="1820863"/>
            <a:ext cx="4572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ole tekstowe 4"/>
          <p:cNvSpPr txBox="1"/>
          <p:nvPr/>
        </p:nvSpPr>
        <p:spPr>
          <a:xfrm>
            <a:off x="6256814" y="2278063"/>
            <a:ext cx="5012373" cy="1989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Terapia pedagogiczna</a:t>
            </a:r>
          </a:p>
        </p:txBody>
      </p:sp>
      <p:pic>
        <p:nvPicPr>
          <p:cNvPr id="174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17462"/>
            <a:ext cx="5384800" cy="684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147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147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147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147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147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147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147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147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147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147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