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58" r:id="rId2"/>
    <p:sldId id="256" r:id="rId3"/>
    <p:sldId id="259" r:id="rId4"/>
    <p:sldId id="261" r:id="rId5"/>
    <p:sldId id="262" r:id="rId6"/>
    <p:sldId id="257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pPr/>
              <a:t>14. 3. 2021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2247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pPr/>
              <a:t>14. 3. 2021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942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pPr/>
              <a:t>14. 3. 2021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2827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pPr/>
              <a:t>14. 3. 2021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8412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pPr/>
              <a:t>14. 3. 2021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5771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pPr/>
              <a:t>14. 3. 2021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5155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pPr/>
              <a:t>14. 3. 2021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8763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pPr/>
              <a:t>14. 3. 2021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2599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pPr/>
              <a:t>14. 3. 2021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7155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pPr/>
              <a:t>14. 3. 2021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6228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pPr/>
              <a:t>14. 3. 2021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356611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pPr/>
              <a:t>14. 3. 2021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250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pPr/>
              <a:t>14. 3. 2021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1560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pPr/>
              <a:t>14. 3. 2021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5958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pPr/>
              <a:t>14. 3. 2021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619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88F7-AE73-4ADD-B982-9FD9A9FEE7F6}" type="datetimeFigureOut">
              <a:rPr lang="sk-SK" smtClean="0"/>
              <a:pPr/>
              <a:t>14. 3. 2021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BDE-6511-43D0-8326-821ED398E7A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2035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88F7-AE73-4ADD-B982-9FD9A9FEE7F6}" type="datetimeFigureOut">
              <a:rPr lang="sk-SK" smtClean="0"/>
              <a:pPr/>
              <a:t>14. 3. 2021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95DBDE-6511-43D0-8326-821ED398E7A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03436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  <p:sldLayoutId id="2147483898" r:id="rId14"/>
    <p:sldLayoutId id="2147483899" r:id="rId15"/>
    <p:sldLayoutId id="2147483900" r:id="rId16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pppapsnv.eu/wp-content/uploads/2020/06/Aby-ste-n%C3%A1stup-do-%C5%A1koly-zvl%C3%A1dli-v-pohod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4159364"/>
          </a:xfrm>
        </p:spPr>
        <p:txBody>
          <a:bodyPr>
            <a:normAutofit/>
          </a:bodyPr>
          <a:lstStyle/>
          <a:p>
            <a:r>
              <a:rPr lang="sk-SK" dirty="0">
                <a:latin typeface="Comic Sans MS" pitchFamily="66" charset="0"/>
              </a:rPr>
              <a:t>Školská zrelosť</a:t>
            </a:r>
            <a:r>
              <a:rPr lang="sk-SK" dirty="0"/>
              <a:t> </a:t>
            </a:r>
            <a:br>
              <a:rPr lang="sk-SK" dirty="0"/>
            </a:br>
            <a:r>
              <a:rPr lang="sk-SK" sz="3100" dirty="0"/>
              <a:t>Je to dosiahnutie takého stupňa vývoja, ktorý umožňuje dieťaťu úspešne si osvojovať školské vedomosti a zručnosti .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 </a:t>
            </a:r>
            <a:br>
              <a:rPr lang="sk-SK" dirty="0"/>
            </a:br>
            <a:endParaRPr lang="sk-SK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0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1368152"/>
          </a:xfrm>
        </p:spPr>
        <p:txBody>
          <a:bodyPr>
            <a:normAutofit/>
          </a:bodyPr>
          <a:lstStyle/>
          <a:p>
            <a:r>
              <a:rPr lang="sk-SK" b="1" i="1" dirty="0">
                <a:latin typeface="Comic Sans MS" pitchFamily="66" charset="0"/>
              </a:rPr>
              <a:t>REČ</a:t>
            </a:r>
            <a:r>
              <a:rPr lang="sk-SK" dirty="0">
                <a:latin typeface="Comic Sans MS" pitchFamily="66" charset="0"/>
              </a:rPr>
              <a:t/>
            </a:r>
            <a:br>
              <a:rPr lang="sk-SK" dirty="0">
                <a:latin typeface="Comic Sans MS" pitchFamily="66" charset="0"/>
              </a:rPr>
            </a:b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sk-SK" sz="3000" dirty="0">
                <a:latin typeface="Comic Sans MS" pitchFamily="66" charset="0"/>
              </a:rPr>
              <a:t>má čistú výslovnosť, vyjadruje sa spisovne</a:t>
            </a:r>
          </a:p>
          <a:p>
            <a:pPr algn="just">
              <a:lnSpc>
                <a:spcPct val="150000"/>
              </a:lnSpc>
            </a:pPr>
            <a:r>
              <a:rPr lang="sk-SK" sz="3000" dirty="0">
                <a:latin typeface="Comic Sans MS" pitchFamily="66" charset="0"/>
              </a:rPr>
              <a:t>pozná nejaké riekanky, pesničky, básničky</a:t>
            </a:r>
          </a:p>
          <a:p>
            <a:pPr algn="just">
              <a:lnSpc>
                <a:spcPct val="150000"/>
              </a:lnSpc>
            </a:pPr>
            <a:r>
              <a:rPr lang="sk-SK" sz="3000" dirty="0">
                <a:latin typeface="Comic Sans MS" pitchFamily="66" charset="0"/>
              </a:rPr>
              <a:t>rozpráva obsah krátkej rozprávky a rozumie jej obsahu</a:t>
            </a:r>
          </a:p>
          <a:p>
            <a:pPr algn="just">
              <a:lnSpc>
                <a:spcPct val="150000"/>
              </a:lnSpc>
            </a:pPr>
            <a:r>
              <a:rPr lang="sk-SK" sz="3000" dirty="0">
                <a:latin typeface="Comic Sans MS" pitchFamily="66" charset="0"/>
              </a:rPr>
              <a:t>vysloví krátke slovo samostatne po hláskach</a:t>
            </a:r>
          </a:p>
          <a:p>
            <a:pPr algn="just">
              <a:lnSpc>
                <a:spcPct val="150000"/>
              </a:lnSpc>
            </a:pPr>
            <a:r>
              <a:rPr lang="sk-SK" sz="3000" dirty="0">
                <a:latin typeface="Comic Sans MS" pitchFamily="66" charset="0"/>
              </a:rPr>
              <a:t>používa správne pomenovania</a:t>
            </a:r>
          </a:p>
          <a:p>
            <a:pPr algn="just">
              <a:lnSpc>
                <a:spcPct val="150000"/>
              </a:lnSpc>
            </a:pPr>
            <a:r>
              <a:rPr lang="sk-SK" sz="3000" dirty="0">
                <a:latin typeface="Comic Sans MS" pitchFamily="66" charset="0"/>
              </a:rPr>
              <a:t>používa vety a súvetia na opis zážitkov</a:t>
            </a:r>
          </a:p>
          <a:p>
            <a:pPr algn="just"/>
            <a:endParaRPr lang="sk-SK" dirty="0"/>
          </a:p>
        </p:txBody>
      </p:sp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i="1" dirty="0">
                <a:latin typeface="Comic Sans MS" pitchFamily="66" charset="0"/>
              </a:rPr>
              <a:t>MOTORIKA</a:t>
            </a:r>
            <a:r>
              <a:rPr lang="sk-SK" dirty="0">
                <a:latin typeface="Comic Sans MS" pitchFamily="66" charset="0"/>
              </a:rPr>
              <a:t/>
            </a:r>
            <a:br>
              <a:rPr lang="sk-SK" dirty="0">
                <a:latin typeface="Comic Sans MS" pitchFamily="66" charset="0"/>
              </a:rPr>
            </a:b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412776"/>
            <a:ext cx="8643998" cy="45365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sk-SK" sz="2800" dirty="0">
                <a:latin typeface="Comic Sans MS" pitchFamily="66" charset="0"/>
              </a:rPr>
              <a:t>zvláda cielenú pohybovú aktivitu, vykonáva menej bezúčelných pohybov</a:t>
            </a:r>
          </a:p>
          <a:p>
            <a:pPr>
              <a:lnSpc>
                <a:spcPct val="150000"/>
              </a:lnSpc>
            </a:pPr>
            <a:r>
              <a:rPr lang="sk-SK" sz="2800" dirty="0">
                <a:latin typeface="Comic Sans MS" pitchFamily="66" charset="0"/>
              </a:rPr>
              <a:t>ovláda svoje motorické správanie, kontroluje sa, </a:t>
            </a:r>
            <a:r>
              <a:rPr lang="sk-SK" sz="2800" dirty="0" err="1">
                <a:latin typeface="Comic Sans MS" pitchFamily="66" charset="0"/>
              </a:rPr>
              <a:t>kľudne</a:t>
            </a:r>
            <a:r>
              <a:rPr lang="sk-SK" sz="2800" dirty="0">
                <a:latin typeface="Comic Sans MS" pitchFamily="66" charset="0"/>
              </a:rPr>
              <a:t> sedí</a:t>
            </a:r>
          </a:p>
          <a:p>
            <a:pPr>
              <a:lnSpc>
                <a:spcPct val="150000"/>
              </a:lnSpc>
            </a:pPr>
            <a:r>
              <a:rPr lang="sk-SK" sz="2800" dirty="0">
                <a:latin typeface="Comic Sans MS" pitchFamily="66" charset="0"/>
              </a:rPr>
              <a:t>kreslí tak, že línie sú presné a neroztrasené</a:t>
            </a:r>
          </a:p>
          <a:p>
            <a:pPr>
              <a:lnSpc>
                <a:spcPct val="150000"/>
              </a:lnSpc>
            </a:pPr>
            <a:r>
              <a:rPr lang="sk-SK" sz="2800" dirty="0">
                <a:latin typeface="Comic Sans MS" pitchFamily="66" charset="0"/>
              </a:rPr>
              <a:t>vystrihne jednoduchý tvar podľa predkreslenej čiary</a:t>
            </a:r>
          </a:p>
          <a:p>
            <a:endParaRPr lang="sk-SK" dirty="0"/>
          </a:p>
        </p:txBody>
      </p:sp>
    </p:spTree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900" b="1" i="1" dirty="0">
                <a:latin typeface="Comic Sans MS" pitchFamily="66" charset="0"/>
              </a:rPr>
              <a:t>KRESBA</a:t>
            </a:r>
            <a:r>
              <a:rPr lang="sk-SK" dirty="0">
                <a:latin typeface="Comic Sans MS" pitchFamily="66" charset="0"/>
              </a:rPr>
              <a:t/>
            </a:r>
            <a:br>
              <a:rPr lang="sk-SK" dirty="0">
                <a:latin typeface="Comic Sans MS" pitchFamily="66" charset="0"/>
              </a:rPr>
            </a:b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194250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sk-SK" sz="2800" dirty="0"/>
              <a:t>je schopné obkresliť jednoduchú predlohu</a:t>
            </a:r>
          </a:p>
          <a:p>
            <a:pPr algn="just">
              <a:lnSpc>
                <a:spcPct val="150000"/>
              </a:lnSpc>
            </a:pPr>
            <a:r>
              <a:rPr lang="sk-SK" sz="2800" dirty="0"/>
              <a:t>nakreslí postavu so všetkými základnými znakmi</a:t>
            </a:r>
          </a:p>
          <a:p>
            <a:pPr algn="just">
              <a:lnSpc>
                <a:spcPct val="150000"/>
              </a:lnSpc>
            </a:pPr>
            <a:r>
              <a:rPr lang="sk-SK" sz="2800" dirty="0"/>
              <a:t>jeho kresba vernejšie odráža skutočnosť</a:t>
            </a:r>
          </a:p>
          <a:p>
            <a:endParaRPr lang="sk-SK" dirty="0"/>
          </a:p>
        </p:txBody>
      </p:sp>
    </p:spTree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>
                <a:latin typeface="Comic Sans MS" pitchFamily="66" charset="0"/>
              </a:rPr>
              <a:t>Dôvody vyšetrenia školskej zrelosti</a:t>
            </a:r>
            <a:r>
              <a:rPr lang="sk-SK" dirty="0">
                <a:latin typeface="Comic Sans MS" pitchFamily="66" charset="0"/>
              </a:rPr>
              <a:t/>
            </a:r>
            <a:br>
              <a:rPr lang="sk-SK" dirty="0">
                <a:latin typeface="Comic Sans MS" pitchFamily="66" charset="0"/>
              </a:rPr>
            </a:b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90063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sk-SK" sz="12800" b="1" i="1" dirty="0">
                <a:latin typeface="Comic Sans MS" pitchFamily="66" charset="0"/>
              </a:rPr>
              <a:t>K najčastejším dôvodom na predškolské psychologické vyšetrenie patrí:</a:t>
            </a:r>
          </a:p>
          <a:p>
            <a:pPr>
              <a:lnSpc>
                <a:spcPct val="170000"/>
              </a:lnSpc>
            </a:pPr>
            <a:r>
              <a:rPr lang="sk-SK" sz="11200" dirty="0">
                <a:latin typeface="Comic Sans MS" pitchFamily="66" charset="0"/>
              </a:rPr>
              <a:t>podozrenie na poruchu pozornosti a </a:t>
            </a:r>
            <a:r>
              <a:rPr lang="sk-SK" sz="11200" dirty="0" err="1">
                <a:latin typeface="Comic Sans MS" pitchFamily="66" charset="0"/>
              </a:rPr>
              <a:t>hyperaktivita</a:t>
            </a:r>
            <a:endParaRPr lang="sk-SK" sz="11200" dirty="0">
              <a:latin typeface="Comic Sans MS" pitchFamily="66" charset="0"/>
            </a:endParaRPr>
          </a:p>
          <a:p>
            <a:pPr>
              <a:lnSpc>
                <a:spcPct val="170000"/>
              </a:lnSpc>
            </a:pPr>
            <a:r>
              <a:rPr lang="sk-SK" sz="11200" dirty="0">
                <a:latin typeface="Comic Sans MS" pitchFamily="66" charset="0"/>
              </a:rPr>
              <a:t>ťažená adaptácia na cudzie prostredie a cudzích    ľudí, výrazná citová pripútanosť (zväčša k matke), nesamostatnosť, hravosť</a:t>
            </a:r>
          </a:p>
          <a:p>
            <a:endParaRPr lang="sk-SK" dirty="0"/>
          </a:p>
        </p:txBody>
      </p:sp>
    </p:spTree>
  </p:cSld>
  <p:clrMapOvr>
    <a:masterClrMapping/>
  </p:clrMapOvr>
  <p:transition spd="slow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4294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dirty="0">
                <a:latin typeface="Comic Sans MS" pitchFamily="66" charset="0"/>
              </a:rPr>
              <a:t>zdravotné a iné problémy, ako sú poruchy vývinu reči, slabozrakosť, nedoslýchavosť, nízky vzrast, vrodené vývinové chyby, nevyhranená </a:t>
            </a:r>
            <a:r>
              <a:rPr lang="sk-SK" sz="2800" dirty="0" err="1">
                <a:latin typeface="Comic Sans MS" pitchFamily="66" charset="0"/>
              </a:rPr>
              <a:t>lateralita</a:t>
            </a:r>
            <a:r>
              <a:rPr lang="sk-SK" sz="2800" dirty="0">
                <a:latin typeface="Comic Sans MS" pitchFamily="66" charset="0"/>
              </a:rPr>
              <a:t> (</a:t>
            </a:r>
            <a:r>
              <a:rPr lang="sk-SK" sz="2800" dirty="0" err="1">
                <a:latin typeface="Comic Sans MS" pitchFamily="66" charset="0"/>
              </a:rPr>
              <a:t>pravo-ľavorukosť</a:t>
            </a:r>
            <a:r>
              <a:rPr lang="sk-SK" sz="2800" dirty="0">
                <a:latin typeface="Comic Sans MS" pitchFamily="66" charset="0"/>
              </a:rPr>
              <a:t>), deti predčasne narodené alebo s nízkou pôrodnou hmotnosťou</a:t>
            </a:r>
          </a:p>
          <a:p>
            <a:pPr>
              <a:lnSpc>
                <a:spcPct val="150000"/>
              </a:lnSpc>
            </a:pPr>
            <a:r>
              <a:rPr lang="sk-SK" sz="2800" dirty="0">
                <a:latin typeface="Comic Sans MS" pitchFamily="66" charset="0"/>
              </a:rPr>
              <a:t>snaha rodičov pomocou vyšetrenia objektívne zhodnotiť danosti dieťaťa (v čom vyniká, v čom je slabšie) a pripraviť ho na vstup do školy</a:t>
            </a:r>
          </a:p>
          <a:p>
            <a:endParaRPr lang="sk-SK" dirty="0"/>
          </a:p>
        </p:txBody>
      </p:sp>
    </p:spTree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911873"/>
          </a:xfrm>
        </p:spPr>
        <p:txBody>
          <a:bodyPr/>
          <a:lstStyle/>
          <a:p>
            <a:pPr>
              <a:buNone/>
            </a:pPr>
            <a:r>
              <a:rPr lang="sk-SK" dirty="0"/>
              <a:t>Pomoc pri rozhodovaní o zaškolení Vášho dieťaťa Vám ponúka </a:t>
            </a:r>
            <a:r>
              <a:rPr lang="sk-SK" dirty="0" err="1"/>
              <a:t>CPPPaP</a:t>
            </a:r>
            <a:r>
              <a:rPr lang="sk-SK" dirty="0"/>
              <a:t> – SNV, Letná 66, Spišská Nová Ves</a:t>
            </a:r>
          </a:p>
          <a:p>
            <a:endParaRPr lang="sk-SK" dirty="0"/>
          </a:p>
          <a:p>
            <a:pPr>
              <a:buNone/>
            </a:pPr>
            <a:r>
              <a:rPr lang="sk-SK" dirty="0">
                <a:hlinkClick r:id="rId2"/>
              </a:rPr>
              <a:t>https://cpppapsnv.eu/wp-content/uploads/2020/06/Aby-ste-n%C3%A1stup-do-%C5%A1koly-zvl%C3%A1dli-v-pohode.pdf</a:t>
            </a:r>
            <a:r>
              <a:rPr lang="sk-SK" dirty="0"/>
              <a:t> </a:t>
            </a:r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2501470"/>
          </a:xfrm>
        </p:spPr>
        <p:txBody>
          <a:bodyPr>
            <a:normAutofit fontScale="90000"/>
          </a:bodyPr>
          <a:lstStyle/>
          <a:p>
            <a:r>
              <a:rPr lang="sk-SK" b="1" dirty="0">
                <a:latin typeface="Comic Sans MS" pitchFamily="66" charset="0"/>
              </a:rPr>
              <a:t>PSYCHICKÁ ZRELOSŤ</a:t>
            </a:r>
            <a:r>
              <a:rPr lang="sk-SK" dirty="0">
                <a:latin typeface="Comic Sans MS" pitchFamily="66" charset="0"/>
              </a:rPr>
              <a:t/>
            </a:r>
            <a:br>
              <a:rPr lang="sk-SK" dirty="0">
                <a:latin typeface="Comic Sans MS" pitchFamily="66" charset="0"/>
              </a:rPr>
            </a:br>
            <a:r>
              <a:rPr lang="sk-SK" dirty="0">
                <a:latin typeface="Comic Sans MS" pitchFamily="66" charset="0"/>
              </a:rPr>
              <a:t/>
            </a:r>
            <a:br>
              <a:rPr lang="sk-SK" dirty="0">
                <a:latin typeface="Comic Sans MS" pitchFamily="66" charset="0"/>
              </a:rPr>
            </a:br>
            <a:r>
              <a:rPr lang="sk-SK" dirty="0">
                <a:latin typeface="Comic Sans MS" pitchFamily="66" charset="0"/>
              </a:rPr>
              <a:t/>
            </a:r>
            <a:br>
              <a:rPr lang="sk-SK" dirty="0">
                <a:latin typeface="Comic Sans MS" pitchFamily="66" charset="0"/>
              </a:rPr>
            </a:br>
            <a:endParaRPr lang="sk-SK" dirty="0">
              <a:latin typeface="Comic Sans MS" pitchFamily="66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00034" y="1428736"/>
            <a:ext cx="8143932" cy="370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k-SK" sz="3200" dirty="0">
                <a:latin typeface="Comic Sans MS" pitchFamily="66" charset="0"/>
              </a:rPr>
              <a:t>Zahŕňa:</a:t>
            </a:r>
            <a:br>
              <a:rPr lang="sk-SK" sz="3200" dirty="0">
                <a:latin typeface="Comic Sans MS" pitchFamily="66" charset="0"/>
              </a:rPr>
            </a:br>
            <a:r>
              <a:rPr lang="sk-SK" sz="3200" i="1" dirty="0">
                <a:latin typeface="Comic Sans MS" pitchFamily="66" charset="0"/>
              </a:rPr>
              <a:t>- pracovnú</a:t>
            </a:r>
            <a:r>
              <a:rPr lang="sk-SK" sz="3200" dirty="0">
                <a:latin typeface="Comic Sans MS" pitchFamily="66" charset="0"/>
              </a:rPr>
              <a:t/>
            </a:r>
            <a:br>
              <a:rPr lang="sk-SK" sz="3200" dirty="0">
                <a:latin typeface="Comic Sans MS" pitchFamily="66" charset="0"/>
              </a:rPr>
            </a:br>
            <a:r>
              <a:rPr lang="sk-SK" sz="3200" i="1" dirty="0">
                <a:latin typeface="Comic Sans MS" pitchFamily="66" charset="0"/>
              </a:rPr>
              <a:t>- sociálnu</a:t>
            </a:r>
            <a:r>
              <a:rPr lang="sk-SK" sz="3200" dirty="0">
                <a:latin typeface="Comic Sans MS" pitchFamily="66" charset="0"/>
              </a:rPr>
              <a:t/>
            </a:r>
            <a:br>
              <a:rPr lang="sk-SK" sz="3200" dirty="0">
                <a:latin typeface="Comic Sans MS" pitchFamily="66" charset="0"/>
              </a:rPr>
            </a:br>
            <a:r>
              <a:rPr lang="sk-SK" sz="3200" i="1" dirty="0">
                <a:latin typeface="Comic Sans MS" pitchFamily="66" charset="0"/>
              </a:rPr>
              <a:t>- emocionálno-vôľovú</a:t>
            </a:r>
            <a:r>
              <a:rPr lang="sk-SK" sz="3200" dirty="0">
                <a:latin typeface="Comic Sans MS" pitchFamily="66" charset="0"/>
              </a:rPr>
              <a:t/>
            </a:r>
            <a:br>
              <a:rPr lang="sk-SK" sz="3200" dirty="0">
                <a:latin typeface="Comic Sans MS" pitchFamily="66" charset="0"/>
              </a:rPr>
            </a:br>
            <a:r>
              <a:rPr lang="sk-SK" sz="3200" i="1" dirty="0">
                <a:latin typeface="Comic Sans MS" pitchFamily="66" charset="0"/>
              </a:rPr>
              <a:t>- rozumovú pripravenosť</a:t>
            </a:r>
            <a:endParaRPr lang="sk-SK" sz="32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i="1" dirty="0">
                <a:latin typeface="Comic Sans MS" pitchFamily="66" charset="0"/>
              </a:rPr>
              <a:t>PRACOVNÁ VYSPELOSŤ</a:t>
            </a:r>
            <a:r>
              <a:rPr lang="sk-SK" dirty="0">
                <a:latin typeface="Comic Sans MS" pitchFamily="66" charset="0"/>
              </a:rPr>
              <a:t/>
            </a:r>
            <a:br>
              <a:rPr lang="sk-SK" dirty="0">
                <a:latin typeface="Comic Sans MS" pitchFamily="66" charset="0"/>
              </a:rPr>
            </a:b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41297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sk-SK" sz="2800" dirty="0">
                <a:latin typeface="Comic Sans MS" pitchFamily="66" charset="0"/>
              </a:rPr>
              <a:t>dieťa má rozlíšiť hru od povinnosti úlohy sa snaží splniť a dokončiť</a:t>
            </a:r>
          </a:p>
          <a:p>
            <a:pPr algn="just">
              <a:lnSpc>
                <a:spcPct val="150000"/>
              </a:lnSpc>
            </a:pPr>
            <a:r>
              <a:rPr lang="sk-SK" sz="2800" dirty="0">
                <a:latin typeface="Comic Sans MS" pitchFamily="66" charset="0"/>
              </a:rPr>
              <a:t>je vytrvalé v práci</a:t>
            </a:r>
          </a:p>
          <a:p>
            <a:pPr algn="just">
              <a:lnSpc>
                <a:spcPct val="150000"/>
              </a:lnSpc>
            </a:pPr>
            <a:r>
              <a:rPr lang="sk-SK" sz="2800" dirty="0">
                <a:latin typeface="Comic Sans MS" pitchFamily="66" charset="0"/>
              </a:rPr>
              <a:t>podriadi sa rytmu vyučovacích hodín</a:t>
            </a:r>
          </a:p>
          <a:p>
            <a:pPr algn="just">
              <a:lnSpc>
                <a:spcPct val="150000"/>
              </a:lnSpc>
            </a:pPr>
            <a:r>
              <a:rPr lang="sk-SK" sz="2800" dirty="0">
                <a:latin typeface="Comic Sans MS" pitchFamily="66" charset="0"/>
              </a:rPr>
              <a:t>má primerané </a:t>
            </a:r>
            <a:r>
              <a:rPr lang="sk-SK" sz="2800" dirty="0" err="1">
                <a:latin typeface="Comic Sans MS" pitchFamily="66" charset="0"/>
              </a:rPr>
              <a:t>psychomotorické</a:t>
            </a:r>
            <a:r>
              <a:rPr lang="sk-SK" sz="2800" dirty="0">
                <a:latin typeface="Comic Sans MS" pitchFamily="66" charset="0"/>
              </a:rPr>
              <a:t> tempo</a:t>
            </a:r>
          </a:p>
          <a:p>
            <a:endParaRPr lang="sk-SK" dirty="0"/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i="1" dirty="0">
                <a:latin typeface="Comic Sans MS" pitchFamily="66" charset="0"/>
              </a:rPr>
              <a:t>SOCIÁLNA VYSPELOSŤ</a:t>
            </a:r>
            <a:r>
              <a:rPr lang="sk-SK" dirty="0">
                <a:latin typeface="Comic Sans MS" pitchFamily="66" charset="0"/>
              </a:rPr>
              <a:t/>
            </a:r>
            <a:br>
              <a:rPr lang="sk-SK" dirty="0">
                <a:latin typeface="Comic Sans MS" pitchFamily="66" charset="0"/>
              </a:rPr>
            </a:b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8229600" cy="460851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sk-SK" sz="3000" dirty="0">
                <a:latin typeface="Comic Sans MS" pitchFamily="66" charset="0"/>
              </a:rPr>
              <a:t>teší sa do školy, má záujem o školské aktivity</a:t>
            </a:r>
          </a:p>
          <a:p>
            <a:pPr algn="just">
              <a:lnSpc>
                <a:spcPct val="160000"/>
              </a:lnSpc>
            </a:pPr>
            <a:r>
              <a:rPr lang="sk-SK" sz="3000" dirty="0">
                <a:latin typeface="Comic Sans MS" pitchFamily="66" charset="0"/>
              </a:rPr>
              <a:t>je schopné začleniť sa do kolektívu</a:t>
            </a:r>
          </a:p>
          <a:p>
            <a:pPr algn="just">
              <a:lnSpc>
                <a:spcPct val="160000"/>
              </a:lnSpc>
            </a:pPr>
            <a:r>
              <a:rPr lang="sk-SK" sz="3000" dirty="0">
                <a:latin typeface="Comic Sans MS" pitchFamily="66" charset="0"/>
              </a:rPr>
              <a:t>nie je agresívne, vie spolupracovať</a:t>
            </a:r>
          </a:p>
          <a:p>
            <a:pPr algn="just">
              <a:lnSpc>
                <a:spcPct val="160000"/>
              </a:lnSpc>
            </a:pPr>
            <a:r>
              <a:rPr lang="sk-SK" sz="3000" dirty="0">
                <a:latin typeface="Comic Sans MS" pitchFamily="66" charset="0"/>
              </a:rPr>
              <a:t>zvláda príkazy a zákazy, rešpektuje pravidlá</a:t>
            </a:r>
          </a:p>
          <a:p>
            <a:pPr algn="just">
              <a:lnSpc>
                <a:spcPct val="160000"/>
              </a:lnSpc>
            </a:pPr>
            <a:r>
              <a:rPr lang="sk-SK" sz="3000" dirty="0">
                <a:latin typeface="Comic Sans MS" pitchFamily="66" charset="0"/>
              </a:rPr>
              <a:t>správne sa orientuje v jednoduchých sociálnych situáciách</a:t>
            </a:r>
          </a:p>
          <a:p>
            <a:pPr algn="just">
              <a:lnSpc>
                <a:spcPct val="160000"/>
              </a:lnSpc>
            </a:pPr>
            <a:r>
              <a:rPr lang="sk-SK" sz="3000" dirty="0">
                <a:latin typeface="Comic Sans MS" pitchFamily="66" charset="0"/>
              </a:rPr>
              <a:t>váži si prácu iných</a:t>
            </a:r>
            <a:endParaRPr lang="sk-SK" dirty="0"/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sk-SK" b="1" i="1" dirty="0">
                <a:latin typeface="Comic Sans MS" pitchFamily="66" charset="0"/>
              </a:rPr>
              <a:t>EMOCIONÁLNO-VÔĽOVÁ VYSPELOSŤ</a:t>
            </a:r>
            <a:r>
              <a:rPr lang="sk-SK" dirty="0">
                <a:latin typeface="Comic Sans MS" pitchFamily="66" charset="0"/>
              </a:rPr>
              <a:t/>
            </a:r>
            <a:br>
              <a:rPr lang="sk-SK" dirty="0">
                <a:latin typeface="Comic Sans MS" pitchFamily="66" charset="0"/>
              </a:rPr>
            </a:b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357298"/>
            <a:ext cx="8472518" cy="550070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sk-SK" sz="3300" dirty="0">
                <a:latin typeface="Comic Sans MS" pitchFamily="66" charset="0"/>
              </a:rPr>
              <a:t>je emocionálne stabilné, odolné voči frustrácii, schopné prijať neúspech</a:t>
            </a:r>
          </a:p>
          <a:p>
            <a:pPr algn="just">
              <a:lnSpc>
                <a:spcPct val="170000"/>
              </a:lnSpc>
            </a:pPr>
            <a:r>
              <a:rPr lang="sk-SK" sz="3300" dirty="0">
                <a:latin typeface="Comic Sans MS" pitchFamily="66" charset="0"/>
              </a:rPr>
              <a:t>je schopné odložiť bezprostredné splnenie želaní</a:t>
            </a:r>
          </a:p>
          <a:p>
            <a:pPr algn="just">
              <a:lnSpc>
                <a:spcPct val="170000"/>
              </a:lnSpc>
            </a:pPr>
            <a:r>
              <a:rPr lang="sk-SK" sz="3300" dirty="0">
                <a:latin typeface="Comic Sans MS" pitchFamily="66" charset="0"/>
              </a:rPr>
              <a:t>vie vydržať bez mamy</a:t>
            </a:r>
          </a:p>
          <a:p>
            <a:pPr algn="just">
              <a:lnSpc>
                <a:spcPct val="170000"/>
              </a:lnSpc>
            </a:pPr>
            <a:r>
              <a:rPr lang="sk-SK" sz="3300" dirty="0">
                <a:latin typeface="Comic Sans MS" pitchFamily="66" charset="0"/>
              </a:rPr>
              <a:t>vie sa ovládať, vydrží 30 min. sedieť, dávať pozor, nerozprávať sa</a:t>
            </a:r>
          </a:p>
          <a:p>
            <a:pPr algn="just">
              <a:lnSpc>
                <a:spcPct val="170000"/>
              </a:lnSpc>
            </a:pPr>
            <a:r>
              <a:rPr lang="sk-SK" sz="3300" dirty="0">
                <a:latin typeface="Comic Sans MS" pitchFamily="66" charset="0"/>
              </a:rPr>
              <a:t>nerobí mu väčšie ťažkosti vystupovať pred druhými</a:t>
            </a:r>
          </a:p>
          <a:p>
            <a:pPr algn="just">
              <a:lnSpc>
                <a:spcPct val="170000"/>
              </a:lnSpc>
            </a:pPr>
            <a:r>
              <a:rPr lang="sk-SK" sz="3300" dirty="0">
                <a:latin typeface="Comic Sans MS" pitchFamily="66" charset="0"/>
              </a:rPr>
              <a:t>má stálejšie záujmy a má pozitívny vzťah k povinnostiam</a:t>
            </a:r>
          </a:p>
          <a:p>
            <a:endParaRPr lang="sk-SK" dirty="0"/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/>
          </a:bodyPr>
          <a:lstStyle/>
          <a:p>
            <a:r>
              <a:rPr lang="sk-SK" b="1" i="1" dirty="0">
                <a:latin typeface="Comic Sans MS" pitchFamily="66" charset="0"/>
              </a:rPr>
              <a:t>ROZUMOVÁ VYSPELOSŤ</a:t>
            </a:r>
            <a:r>
              <a:rPr lang="sk-SK" dirty="0">
                <a:latin typeface="Comic Sans MS" pitchFamily="66" charset="0"/>
              </a:rPr>
              <a:t/>
            </a:r>
            <a:br>
              <a:rPr lang="sk-SK" dirty="0">
                <a:latin typeface="Comic Sans MS" pitchFamily="66" charset="0"/>
              </a:rPr>
            </a:b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7829576" cy="3777283"/>
          </a:xfrm>
        </p:spPr>
        <p:txBody>
          <a:bodyPr/>
          <a:lstStyle/>
          <a:p>
            <a:pPr algn="just"/>
            <a:r>
              <a:rPr lang="sk-SK" dirty="0">
                <a:latin typeface="Comic Sans MS" pitchFamily="66" charset="0"/>
              </a:rPr>
              <a:t>Zahŕňa úroveň: -</a:t>
            </a:r>
            <a:r>
              <a:rPr lang="sk-SK" i="1" dirty="0">
                <a:latin typeface="Comic Sans MS" pitchFamily="66" charset="0"/>
              </a:rPr>
              <a:t> vnímania - myslenia - pamäte - pozornosti - reči - motoriky - kresby</a:t>
            </a:r>
            <a:endParaRPr lang="sk-SK" dirty="0">
              <a:latin typeface="Comic Sans MS" pitchFamily="66" charset="0"/>
            </a:endParaRPr>
          </a:p>
          <a:p>
            <a:endParaRPr lang="sk-SK" dirty="0"/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260648"/>
            <a:ext cx="6347713" cy="1669752"/>
          </a:xfrm>
        </p:spPr>
        <p:txBody>
          <a:bodyPr>
            <a:normAutofit/>
          </a:bodyPr>
          <a:lstStyle/>
          <a:p>
            <a:r>
              <a:rPr lang="sk-SK" b="1" i="1" dirty="0">
                <a:latin typeface="Comic Sans MS" pitchFamily="66" charset="0"/>
              </a:rPr>
              <a:t>VNÍMANIE</a:t>
            </a:r>
            <a:r>
              <a:rPr lang="sk-SK" dirty="0">
                <a:latin typeface="Comic Sans MS" pitchFamily="66" charset="0"/>
              </a:rPr>
              <a:t/>
            </a:r>
            <a:br>
              <a:rPr lang="sk-SK" dirty="0">
                <a:latin typeface="Comic Sans MS" pitchFamily="66" charset="0"/>
              </a:rPr>
            </a:b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715040"/>
          </a:xfrm>
        </p:spPr>
        <p:txBody>
          <a:bodyPr>
            <a:noAutofit/>
          </a:bodyPr>
          <a:lstStyle/>
          <a:p>
            <a:r>
              <a:rPr lang="sk-SK" sz="2800" dirty="0">
                <a:latin typeface="Comic Sans MS" pitchFamily="66" charset="0"/>
              </a:rPr>
              <a:t>je členené – dieťa dokáže celok rozložiť na časti a naopak</a:t>
            </a:r>
          </a:p>
          <a:p>
            <a:r>
              <a:rPr lang="sk-SK" sz="2800" dirty="0">
                <a:latin typeface="Comic Sans MS" pitchFamily="66" charset="0"/>
              </a:rPr>
              <a:t>lepšie postihuje detaily</a:t>
            </a:r>
          </a:p>
          <a:p>
            <a:r>
              <a:rPr lang="sk-SK" sz="2800" dirty="0">
                <a:latin typeface="Comic Sans MS" pitchFamily="66" charset="0"/>
              </a:rPr>
              <a:t>zrkadlové tvary nevníma ako rovnaké</a:t>
            </a:r>
          </a:p>
          <a:p>
            <a:r>
              <a:rPr lang="sk-SK" sz="2800" dirty="0">
                <a:latin typeface="Comic Sans MS" pitchFamily="66" charset="0"/>
              </a:rPr>
              <a:t>sluchom rozlišuje základné zvuky MYSLENIE</a:t>
            </a:r>
          </a:p>
          <a:p>
            <a:pPr algn="just"/>
            <a:r>
              <a:rPr lang="sk-SK" sz="2800" dirty="0">
                <a:latin typeface="Comic Sans MS" pitchFamily="66" charset="0"/>
              </a:rPr>
              <a:t>konkrétne – využíva pri zaobchádzaní s názorným materiálom (množstvom, poradím, následnosťou) na základe skúseností zovšeobecňuje</a:t>
            </a:r>
          </a:p>
          <a:p>
            <a:r>
              <a:rPr lang="sk-SK" sz="2800" dirty="0">
                <a:latin typeface="Comic Sans MS" pitchFamily="66" charset="0"/>
              </a:rPr>
              <a:t>analytické – využíva v orientácii vo svete okolo, v kresbách a dejoch, lepšie postihuje podobnosti a rozdiely, chápe vzťahy a súvislosti PAMÄŤ</a:t>
            </a:r>
          </a:p>
          <a:p>
            <a:endParaRPr lang="sk-SK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sz="2800" dirty="0">
                <a:latin typeface="Comic Sans MS" pitchFamily="66" charset="0"/>
              </a:rPr>
              <a:t>je stále viac mechanická ako logická</a:t>
            </a:r>
          </a:p>
          <a:p>
            <a:pPr algn="just">
              <a:lnSpc>
                <a:spcPct val="150000"/>
              </a:lnSpc>
            </a:pPr>
            <a:r>
              <a:rPr lang="sk-SK" sz="2800" dirty="0">
                <a:latin typeface="Comic Sans MS" pitchFamily="66" charset="0"/>
              </a:rPr>
              <a:t>už je trvalejšia a zámernejšia</a:t>
            </a:r>
          </a:p>
          <a:p>
            <a:pPr algn="just">
              <a:lnSpc>
                <a:spcPct val="150000"/>
              </a:lnSpc>
            </a:pPr>
            <a:r>
              <a:rPr lang="sk-SK" sz="2800" dirty="0">
                <a:latin typeface="Comic Sans MS" pitchFamily="66" charset="0"/>
              </a:rPr>
              <a:t>dieťa vie narábať s číslami do 10, má osvojené </a:t>
            </a:r>
            <a:r>
              <a:rPr lang="sk-SK" sz="2800" dirty="0" err="1">
                <a:latin typeface="Comic Sans MS" pitchFamily="66" charset="0"/>
              </a:rPr>
              <a:t>predmatematické</a:t>
            </a:r>
            <a:r>
              <a:rPr lang="sk-SK" sz="2800" dirty="0">
                <a:latin typeface="Comic Sans MS" pitchFamily="66" charset="0"/>
              </a:rPr>
              <a:t> predstavy (rozumie pojmom prvý, posledný, väčší, menší, hore, dole, hneď pred, hneď za ...)</a:t>
            </a:r>
          </a:p>
          <a:p>
            <a:pPr algn="just"/>
            <a:endParaRPr lang="sk-SK" sz="2800" dirty="0"/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i="1" dirty="0">
                <a:latin typeface="Comic Sans MS" pitchFamily="66" charset="0"/>
              </a:rPr>
              <a:t>POZORNOSŤ</a:t>
            </a:r>
            <a:r>
              <a:rPr lang="sk-SK" dirty="0">
                <a:latin typeface="Comic Sans MS" pitchFamily="66" charset="0"/>
              </a:rPr>
              <a:t/>
            </a:r>
            <a:br>
              <a:rPr lang="sk-SK" dirty="0">
                <a:latin typeface="Comic Sans MS" pitchFamily="66" charset="0"/>
              </a:rPr>
            </a:br>
            <a:endParaRPr lang="sk-SK" dirty="0"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57158" y="1428736"/>
            <a:ext cx="8501122" cy="1313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sz="2800" dirty="0">
                <a:latin typeface="Comic Sans MS" pitchFamily="66" charset="0"/>
              </a:rPr>
              <a:t>- ustaľuje sa, predlžuje sa dĺžka trvania koncentrácie pozornosti na zhruba 15-20 minút</a:t>
            </a:r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458</Words>
  <Application>Microsoft Office PowerPoint</Application>
  <PresentationFormat>Prezentácia na obrazovke (4:3)</PresentationFormat>
  <Paragraphs>61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Arial</vt:lpstr>
      <vt:lpstr>Comic Sans MS</vt:lpstr>
      <vt:lpstr>Trebuchet MS</vt:lpstr>
      <vt:lpstr>Wingdings 3</vt:lpstr>
      <vt:lpstr>Fazeta</vt:lpstr>
      <vt:lpstr>Školská zrelosť  Je to dosiahnutie takého stupňa vývoja, ktorý umožňuje dieťaťu úspešne si osvojovať školské vedomosti a zručnosti .   </vt:lpstr>
      <vt:lpstr>PSYCHICKÁ ZRELOSŤ   </vt:lpstr>
      <vt:lpstr>PRACOVNÁ VYSPELOSŤ </vt:lpstr>
      <vt:lpstr>SOCIÁLNA VYSPELOSŤ </vt:lpstr>
      <vt:lpstr>EMOCIONÁLNO-VÔĽOVÁ VYSPELOSŤ </vt:lpstr>
      <vt:lpstr>ROZUMOVÁ VYSPELOSŤ </vt:lpstr>
      <vt:lpstr>VNÍMANIE </vt:lpstr>
      <vt:lpstr>Prezentácia programu PowerPoint</vt:lpstr>
      <vt:lpstr>POZORNOSŤ </vt:lpstr>
      <vt:lpstr>REČ </vt:lpstr>
      <vt:lpstr>MOTORIKA </vt:lpstr>
      <vt:lpstr>KRESBA </vt:lpstr>
      <vt:lpstr>Dôvody vyšetrenia školskej zrelosti 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Školská zrelosť  Je to dosiahnutie takého stupňa vývoja, ktorý umožňuje dieťaťu úspešne si osvojovať školské vedomosti a zručnosti .</dc:title>
  <dc:creator>teta svokra</dc:creator>
  <cp:lastModifiedBy>III.trieda</cp:lastModifiedBy>
  <cp:revision>12</cp:revision>
  <dcterms:created xsi:type="dcterms:W3CDTF">2021-03-03T19:33:01Z</dcterms:created>
  <dcterms:modified xsi:type="dcterms:W3CDTF">2021-03-14T22:10:21Z</dcterms:modified>
</cp:coreProperties>
</file>