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ytuł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91573034-0404-46ED-B24A-728F9696EBF2}" type="datetimeFigureOut">
              <a:rPr lang="pl-PL" smtClean="0"/>
              <a:t>02.04.2022</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FBB1D29E-B02B-4DAB-8AA1-9D8F40310D78}"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1573034-0404-46ED-B24A-728F9696EBF2}" type="datetimeFigureOut">
              <a:rPr lang="pl-PL" smtClean="0"/>
              <a:t>02.04.2022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BB1D29E-B02B-4DAB-8AA1-9D8F40310D78}"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1573034-0404-46ED-B24A-728F9696EBF2}" type="datetimeFigureOut">
              <a:rPr lang="pl-PL" smtClean="0"/>
              <a:t>02.04.2022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BB1D29E-B02B-4DAB-8AA1-9D8F40310D78}"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1573034-0404-46ED-B24A-728F9696EBF2}" type="datetimeFigureOut">
              <a:rPr lang="pl-PL" smtClean="0"/>
              <a:t>02.04.2022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BB1D29E-B02B-4DAB-8AA1-9D8F40310D78}"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ytu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91573034-0404-46ED-B24A-728F9696EBF2}" type="datetimeFigureOut">
              <a:rPr lang="pl-PL" smtClean="0"/>
              <a:t>02.04.2022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BB1D29E-B02B-4DAB-8AA1-9D8F40310D78}"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91573034-0404-46ED-B24A-728F9696EBF2}" type="datetimeFigureOut">
              <a:rPr lang="pl-PL" smtClean="0"/>
              <a:t>02.04.2022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BB1D29E-B02B-4DAB-8AA1-9D8F40310D78}"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91573034-0404-46ED-B24A-728F9696EBF2}" type="datetimeFigureOut">
              <a:rPr lang="pl-PL" smtClean="0"/>
              <a:t>02.04.2022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BB1D29E-B02B-4DAB-8AA1-9D8F40310D78}"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nchor="ctr"/>
          <a:lstStyle>
            <a:lvl1pPr algn="l">
              <a:defRPr sz="4600"/>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91573034-0404-46ED-B24A-728F9696EBF2}" type="datetimeFigureOut">
              <a:rPr lang="pl-PL" smtClean="0"/>
              <a:t>02.04.2022</a:t>
            </a:fld>
            <a:endParaRPr lang="pl-PL"/>
          </a:p>
        </p:txBody>
      </p:sp>
      <p:sp>
        <p:nvSpPr>
          <p:cNvPr id="8" name="Symbol zastępczy numeru slajdu 7"/>
          <p:cNvSpPr>
            <a:spLocks noGrp="1"/>
          </p:cNvSpPr>
          <p:nvPr>
            <p:ph type="sldNum" sz="quarter" idx="11"/>
          </p:nvPr>
        </p:nvSpPr>
        <p:spPr/>
        <p:txBody>
          <a:bodyPr/>
          <a:lstStyle/>
          <a:p>
            <a:fld id="{FBB1D29E-B02B-4DAB-8AA1-9D8F40310D78}" type="slidenum">
              <a:rPr lang="pl-PL" smtClean="0"/>
              <a:t>‹#›</a:t>
            </a:fld>
            <a:endParaRPr lang="pl-PL"/>
          </a:p>
        </p:txBody>
      </p:sp>
      <p:sp>
        <p:nvSpPr>
          <p:cNvPr id="9" name="Symbol zastępczy stopki 8"/>
          <p:cNvSpPr>
            <a:spLocks noGrp="1"/>
          </p:cNvSpPr>
          <p:nvPr>
            <p:ph type="ftr" sz="quarter" idx="12"/>
          </p:nvPr>
        </p:nvSpPr>
        <p:spPr/>
        <p:txBody>
          <a:bodyPr/>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1573034-0404-46ED-B24A-728F9696EBF2}" type="datetimeFigureOut">
              <a:rPr lang="pl-PL" smtClean="0"/>
              <a:t>02.04.2022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BB1D29E-B02B-4DAB-8AA1-9D8F40310D78}"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91573034-0404-46ED-B24A-728F9696EBF2}" type="datetimeFigureOut">
              <a:rPr lang="pl-PL" smtClean="0"/>
              <a:t>02.04.2022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156448" y="6422064"/>
            <a:ext cx="762000" cy="365125"/>
          </a:xfrm>
        </p:spPr>
        <p:txBody>
          <a:bodyPr/>
          <a:lstStyle/>
          <a:p>
            <a:fld id="{FBB1D29E-B02B-4DAB-8AA1-9D8F40310D78}"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457200" y="6422064"/>
            <a:ext cx="2133600" cy="365125"/>
          </a:xfrm>
        </p:spPr>
        <p:txBody>
          <a:bodyPr/>
          <a:lstStyle/>
          <a:p>
            <a:fld id="{91573034-0404-46ED-B24A-728F9696EBF2}" type="datetimeFigureOut">
              <a:rPr lang="pl-PL" smtClean="0"/>
              <a:t>02.04.2022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BB1D29E-B02B-4DAB-8AA1-9D8F40310D78}"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Dowolny kształt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ymbol zastępczy tytuł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1573034-0404-46ED-B24A-728F9696EBF2}" type="datetimeFigureOut">
              <a:rPr lang="pl-PL" smtClean="0"/>
              <a:t>02.04.2022</a:t>
            </a:fld>
            <a:endParaRPr lang="pl-PL"/>
          </a:p>
        </p:txBody>
      </p:sp>
      <p:sp>
        <p:nvSpPr>
          <p:cNvPr id="22" name="Symbol zastępczy stopki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l-PL"/>
          </a:p>
        </p:txBody>
      </p:sp>
      <p:sp>
        <p:nvSpPr>
          <p:cNvPr id="18" name="Symbol zastępczy numeru slajd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BB1D29E-B02B-4DAB-8AA1-9D8F40310D78}"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psychiatria.mp.pl/uzaleznienia/show.html?id=8127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28596" y="857232"/>
            <a:ext cx="8357778" cy="2301240"/>
          </a:xfrm>
        </p:spPr>
        <p:txBody>
          <a:bodyPr/>
          <a:lstStyle/>
          <a:p>
            <a:pPr algn="ctr"/>
            <a:r>
              <a:rPr lang="pl-PL" dirty="0" smtClean="0"/>
              <a:t/>
            </a:r>
            <a:br>
              <a:rPr lang="pl-PL" dirty="0" smtClean="0"/>
            </a:br>
            <a:r>
              <a:rPr lang="pl-PL" dirty="0" smtClean="0"/>
              <a:t>Profilaktyka alkoholizmu</a:t>
            </a:r>
            <a:endParaRPr lang="pl-PL" dirty="0"/>
          </a:p>
        </p:txBody>
      </p:sp>
      <p:pic>
        <p:nvPicPr>
          <p:cNvPr id="1026" name="Picture 2" descr="C:\Users\Justyna\Desktop\alkoholizm-3-300x200.jpg"/>
          <p:cNvPicPr>
            <a:picLocks noChangeAspect="1" noChangeArrowheads="1"/>
          </p:cNvPicPr>
          <p:nvPr/>
        </p:nvPicPr>
        <p:blipFill>
          <a:blip r:embed="rId2"/>
          <a:srcRect/>
          <a:stretch>
            <a:fillRect/>
          </a:stretch>
        </p:blipFill>
        <p:spPr bwMode="auto">
          <a:xfrm>
            <a:off x="2857488" y="3214686"/>
            <a:ext cx="3421862" cy="2281241"/>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57166"/>
            <a:ext cx="8329642" cy="6143668"/>
          </a:xfrm>
        </p:spPr>
        <p:txBody>
          <a:bodyPr>
            <a:normAutofit/>
          </a:bodyPr>
          <a:lstStyle/>
          <a:p>
            <a:r>
              <a:rPr lang="pl-PL" sz="1400" b="1" dirty="0" smtClean="0"/>
              <a:t>MIT: Alkohol poprawia nastrój i może być „sposobem” na </a:t>
            </a:r>
            <a:r>
              <a:rPr lang="pl-PL" sz="1400" b="1" dirty="0" smtClean="0"/>
              <a:t>kłopoty</a:t>
            </a:r>
          </a:p>
          <a:p>
            <a:pPr>
              <a:buNone/>
            </a:pPr>
            <a:r>
              <a:rPr lang="pl-PL" sz="1400" dirty="0" smtClean="0"/>
              <a:t>Pierwsze wrażenia po spożyciu alkoholu mogą być rzeczywiście bardzo pozytywne. Alkohol daje poczucie bycia atrakcyjnym i „rozwiązuje język”. Jest to jednak wyłącznie pozorna poprawa samopoczucia, chwilowe odprężenie, jakiego doznają niektóre osoby po wypiciu alkoholu, odrywa je na bardzo krótko od problemów życiowych. Problemy pozostają nadal nierozwiązane, nawarstwiają się i często jeszcze bardziej komplikują. Po wytrzeźwieniu powraca się do nich z jeszcze większym napięciem i niepokojem. Kolejne sięgnięcie po alkohol w celu zredukowania tego niepokoju grozi wystąpieniem mechanizmu „błędnego koła”, prowadzącego często do uzależnienia</a:t>
            </a:r>
            <a:r>
              <a:rPr lang="pl-PL" sz="1400" dirty="0" smtClean="0"/>
              <a:t>.</a:t>
            </a:r>
          </a:p>
          <a:p>
            <a:pPr>
              <a:buNone/>
            </a:pPr>
            <a:endParaRPr lang="pl-PL" sz="1400" dirty="0" smtClean="0">
              <a:latin typeface="Calisto MT" pitchFamily="18" charset="0"/>
            </a:endParaRPr>
          </a:p>
          <a:p>
            <a:r>
              <a:rPr lang="pl-PL" sz="1400" b="1" dirty="0" smtClean="0"/>
              <a:t>MIT: Alkohol rozgrzewa </a:t>
            </a:r>
            <a:r>
              <a:rPr lang="pl-PL" sz="1400" b="1" dirty="0" smtClean="0"/>
              <a:t>organizm</a:t>
            </a:r>
          </a:p>
          <a:p>
            <a:pPr>
              <a:buNone/>
            </a:pPr>
            <a:r>
              <a:rPr lang="pl-PL" sz="1400" dirty="0" smtClean="0"/>
              <a:t>Efekt „rozgrzania” jest tylko chwilowy – wypicie alkoholu powoduje na krótki czas poczucie ciepła poprzez napłynięcie do rozszerzonych naczyń skórnych ciepłej krwi „ze środka” organizmu. Rozszerzone naczynia krwionośne przyspieszą wymianę ciepła z otoczeniem i tym samym jego utratę. Ochłodzona krew wraca z powrotem „do środka”, do narządów wewnętrznych, zaburzając ich funkcjonowanie. Stąd częste przeziębienia (niejednokrotnie zapalenia oskrzeli czy płuc) u osób, które po wypiciu alkoholu starały się gwałtownie ochłodzić na świeżym powietrzu</a:t>
            </a:r>
            <a:r>
              <a:rPr lang="pl-PL" sz="1400" dirty="0" smtClean="0"/>
              <a:t>.</a:t>
            </a:r>
          </a:p>
          <a:p>
            <a:pPr>
              <a:buNone/>
            </a:pPr>
            <a:endParaRPr lang="pl-PL" sz="1400" b="1" dirty="0" smtClean="0">
              <a:latin typeface="Calisto MT" pitchFamily="18" charset="0"/>
            </a:endParaRPr>
          </a:p>
          <a:p>
            <a:r>
              <a:rPr lang="pl-PL" sz="1400" b="1" dirty="0" smtClean="0"/>
              <a:t>MIT: Alkohol poprawia </a:t>
            </a:r>
            <a:r>
              <a:rPr lang="pl-PL" sz="1400" b="1" dirty="0" smtClean="0"/>
              <a:t>trawienie</a:t>
            </a:r>
          </a:p>
          <a:p>
            <a:pPr>
              <a:buNone/>
            </a:pPr>
            <a:r>
              <a:rPr lang="pl-PL" sz="1400" dirty="0" smtClean="0"/>
              <a:t>W rzeczywistości alkohol drażni i uszkadza śluzówki, zaburza pracę jelit, utrudnia wchłanianie pokarmów, a także upośledza funkcje narządów niezbędnych do prawidłowego przebiegu procesu trawienia, takich jak wątroba czy trzustka. Osłabienie procesów trawienia i zaburzenia wchłaniania powodują niedożywienie. Efektem niedożywienia mogą być stany niedocukrzenia, które są szczególnie niekorzystne dla mózgu i mogą spowodować jego uszkodzenie.</a:t>
            </a:r>
            <a:endParaRPr lang="pl-PL" sz="1400" b="1" dirty="0" smtClean="0">
              <a:latin typeface="Calisto MT"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85728"/>
            <a:ext cx="8258204" cy="6286544"/>
          </a:xfrm>
        </p:spPr>
        <p:txBody>
          <a:bodyPr>
            <a:normAutofit lnSpcReduction="10000"/>
          </a:bodyPr>
          <a:lstStyle/>
          <a:p>
            <a:r>
              <a:rPr lang="pl-PL" sz="1400" b="1" dirty="0" smtClean="0"/>
              <a:t>MIT: Alkohol pomaga na </a:t>
            </a:r>
            <a:r>
              <a:rPr lang="pl-PL" sz="1400" b="1" dirty="0" smtClean="0"/>
              <a:t>sen</a:t>
            </a:r>
          </a:p>
          <a:p>
            <a:pPr>
              <a:buNone/>
            </a:pPr>
            <a:r>
              <a:rPr lang="pl-PL" sz="1400" dirty="0" smtClean="0"/>
              <a:t>Spożywanie nadmiernej ilości alkoholu przed snem może zaburzyć jego rytm. Sen po spożyciu alkoholu może nie być odprężający i regenerujący</a:t>
            </a:r>
            <a:r>
              <a:rPr lang="pl-PL" sz="1400" dirty="0" smtClean="0"/>
              <a:t>.</a:t>
            </a:r>
          </a:p>
          <a:p>
            <a:pPr>
              <a:buNone/>
            </a:pPr>
            <a:endParaRPr lang="pl-PL" sz="1400" dirty="0" smtClean="0">
              <a:latin typeface="Calisto MT" pitchFamily="18" charset="0"/>
            </a:endParaRPr>
          </a:p>
          <a:p>
            <a:r>
              <a:rPr lang="pl-PL" sz="1400" b="1" dirty="0" smtClean="0"/>
              <a:t>MIT: Kawa pomaga </a:t>
            </a:r>
            <a:r>
              <a:rPr lang="pl-PL" sz="1400" b="1" dirty="0" smtClean="0"/>
              <a:t>wytrzeźwieć</a:t>
            </a:r>
          </a:p>
          <a:p>
            <a:pPr>
              <a:buNone/>
            </a:pPr>
            <a:r>
              <a:rPr lang="pl-PL" sz="1400" dirty="0" smtClean="0"/>
              <a:t>Po wypiciu kawy stężenie alkoholu we krwi i w wydychanym powietrzu nie ulega zmianie. Zawarta w kawie kofeina faktycznie pobudza, ale nie przyśpiesza procesu trzeźwienia</a:t>
            </a:r>
            <a:r>
              <a:rPr lang="pl-PL" sz="1400" dirty="0" smtClean="0"/>
              <a:t>.</a:t>
            </a:r>
          </a:p>
          <a:p>
            <a:pPr>
              <a:buNone/>
            </a:pPr>
            <a:endParaRPr lang="pl-PL" sz="1400" dirty="0" smtClean="0">
              <a:latin typeface="Calisto MT" pitchFamily="18" charset="0"/>
            </a:endParaRPr>
          </a:p>
          <a:p>
            <a:r>
              <a:rPr lang="pl-PL" sz="1400" b="1" dirty="0" smtClean="0"/>
              <a:t>MIT: „Mocna głowa” chroni przed </a:t>
            </a:r>
            <a:r>
              <a:rPr lang="pl-PL" sz="1400" b="1" dirty="0" smtClean="0"/>
              <a:t>alkoholizmem</a:t>
            </a:r>
          </a:p>
          <a:p>
            <a:pPr>
              <a:buNone/>
            </a:pPr>
            <a:r>
              <a:rPr lang="pl-PL" sz="1400" dirty="0" smtClean="0"/>
              <a:t>Posiadanie „mocnej głowy”, a więc możliwości wypicia dużej ilości alkoholu bez widocznych skutków zewnętrznych, może jedynie skrócić czas wchodzenia w ostrzegawczą fazę choroby alkoholowej. Oznacza to, że u osób z „mocną głową” choroba alkoholowa rozwija się szybciej. Brak zewnętrznych objawów upicia się może dawać złudne poczucie pewności, że „alkoholizm mnie nie dotyczy”. Na pewnym etapie następuje, najczęściej gwałtowne, przejście do fazy chronicznej choroby alkoholowej, która charakteryzuje się gwałtownym spadkiem tolerancji na alkohol</a:t>
            </a:r>
            <a:r>
              <a:rPr lang="pl-PL" sz="1400" dirty="0" smtClean="0"/>
              <a:t>.</a:t>
            </a:r>
          </a:p>
          <a:p>
            <a:pPr>
              <a:buNone/>
            </a:pPr>
            <a:endParaRPr lang="pl-PL" sz="1400" b="1" dirty="0" smtClean="0">
              <a:latin typeface="Calisto MT" pitchFamily="18" charset="0"/>
            </a:endParaRPr>
          </a:p>
          <a:p>
            <a:r>
              <a:rPr lang="pl-PL" sz="1400" b="1" dirty="0" smtClean="0"/>
              <a:t>MIT: Alkoholik to ktoś, kto musi pić codziennie </a:t>
            </a:r>
            <a:endParaRPr lang="pl-PL" sz="1400" b="1" dirty="0" smtClean="0"/>
          </a:p>
          <a:p>
            <a:pPr>
              <a:buNone/>
            </a:pPr>
            <a:r>
              <a:rPr lang="pl-PL" sz="1400" dirty="0" smtClean="0"/>
              <a:t>Codzienne picie alkoholu nie jest objawem alkoholizmu, aczkolwiek zdarza się, że alkoholik pije przez wiele kolejnych dni (tzw. ciąg alkoholowy). Są jednak i tacy alkoholicy, którzy piją tylko raz czy parę razy w roku przez ileś kolejnych dni, zaś całymi tygodniami czy miesiącami potrafią zachowywać abstynencję</a:t>
            </a:r>
            <a:r>
              <a:rPr lang="pl-PL" sz="1400" dirty="0" smtClean="0"/>
              <a:t>.</a:t>
            </a:r>
          </a:p>
          <a:p>
            <a:pPr>
              <a:buNone/>
            </a:pPr>
            <a:endParaRPr lang="pl-PL" sz="1400" b="1" dirty="0" smtClean="0">
              <a:latin typeface="Calisto MT" pitchFamily="18" charset="0"/>
            </a:endParaRPr>
          </a:p>
          <a:p>
            <a:r>
              <a:rPr lang="pl-PL" sz="1400" b="1" dirty="0" smtClean="0"/>
              <a:t>MIT: Spontaniczna abstynencja to dowód, że nie jest się </a:t>
            </a:r>
            <a:r>
              <a:rPr lang="pl-PL" sz="1400" b="1" dirty="0" smtClean="0"/>
              <a:t>uzależnionym</a:t>
            </a:r>
          </a:p>
          <a:p>
            <a:pPr>
              <a:buNone/>
            </a:pPr>
            <a:r>
              <a:rPr lang="pl-PL" sz="1400" dirty="0" smtClean="0"/>
              <a:t>Podejmowanie spontanicznej abstynencji to najlepszy dowód na to, że picie alkoholu zaczyna stanowić problem. Kto bowiem panuje nad ilością spożywanego alkoholu, nie ma potrzeby udowadniania niczego ani sobie, ani otoczeniu. „Gdybym chciał/a, to bym nie pił/a” to jeden z najczęstszych „dowodów”, jakie deklaruje osoba uzależniona od alkoholu bądź pijąca nadmiernie. Po czasie abstynencji wraca jednak do dalszego picia z mylnym przekonaniem, że taka jest właśnie jej decyzja: pije ponieważ chce, a nie dlatego, bo musi.</a:t>
            </a:r>
            <a:endParaRPr lang="pl-PL" sz="1400" b="1" dirty="0" smtClean="0">
              <a:latin typeface="Calisto MT"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7158" y="285728"/>
            <a:ext cx="8572560" cy="6215106"/>
          </a:xfrm>
        </p:spPr>
        <p:txBody>
          <a:bodyPr>
            <a:normAutofit/>
          </a:bodyPr>
          <a:lstStyle/>
          <a:p>
            <a:endParaRPr lang="pl-PL" sz="1400" b="1" dirty="0" smtClean="0"/>
          </a:p>
          <a:p>
            <a:endParaRPr lang="pl-PL" sz="1400" b="1" dirty="0" smtClean="0"/>
          </a:p>
          <a:p>
            <a:endParaRPr lang="pl-PL" sz="1400" b="1" dirty="0" smtClean="0"/>
          </a:p>
          <a:p>
            <a:endParaRPr lang="pl-PL" sz="1400" b="1" dirty="0" smtClean="0"/>
          </a:p>
          <a:p>
            <a:endParaRPr lang="pl-PL" sz="1400" b="1" dirty="0" smtClean="0"/>
          </a:p>
          <a:p>
            <a:r>
              <a:rPr lang="pl-PL" sz="1400" b="1" dirty="0" smtClean="0"/>
              <a:t>MIT</a:t>
            </a:r>
            <a:r>
              <a:rPr lang="pl-PL" sz="1400" b="1" dirty="0" smtClean="0"/>
              <a:t>: Alkoholikami są ludzie z patologicznych </a:t>
            </a:r>
            <a:r>
              <a:rPr lang="pl-PL" sz="1400" b="1" dirty="0" smtClean="0"/>
              <a:t>środowisk</a:t>
            </a:r>
          </a:p>
          <a:p>
            <a:pPr>
              <a:buNone/>
            </a:pPr>
            <a:r>
              <a:rPr lang="pl-PL" sz="1400" dirty="0" smtClean="0"/>
              <a:t>Od alkoholu może uzależnić się absolutnie każdy. Nie można oczywiście zaprzeczyć, że istnieją środowiska szczególnie narażone na powstanie choroby alkoholowej, np. u osób wychowujących się w rodzinach alkoholowych. Alkoholizm jest natomiast chorobą demokratyczną – nie ma bowiem takiego środowiska, którego choroba nie mogłaby dotyczyć</a:t>
            </a:r>
            <a:r>
              <a:rPr lang="pl-PL" sz="1400" dirty="0" smtClean="0"/>
              <a:t>.</a:t>
            </a:r>
          </a:p>
          <a:p>
            <a:pPr>
              <a:buNone/>
            </a:pPr>
            <a:endParaRPr lang="pl-PL" sz="1400" dirty="0" smtClean="0">
              <a:latin typeface="Calisto MT" pitchFamily="18" charset="0"/>
            </a:endParaRPr>
          </a:p>
          <a:p>
            <a:r>
              <a:rPr lang="pl-PL" sz="1400" b="1" dirty="0" smtClean="0"/>
              <a:t>MIT: Wystarczy chcieć nie </a:t>
            </a:r>
            <a:r>
              <a:rPr lang="pl-PL" sz="1400" b="1" dirty="0" smtClean="0"/>
              <a:t>pić</a:t>
            </a:r>
          </a:p>
          <a:p>
            <a:pPr>
              <a:buNone/>
            </a:pPr>
            <a:r>
              <a:rPr lang="pl-PL" sz="1400" dirty="0" smtClean="0"/>
              <a:t>Wiele osób uważa, że nadmierne picie to jedynie skutek chęci napicia się i złej woli osoby pijącej. Choroba alkoholowa zaś upośledza wolną wolę pijącego – na tym właśnie polega uzależnienie</a:t>
            </a:r>
            <a:r>
              <a:rPr lang="pl-PL" sz="1400" dirty="0" smtClean="0"/>
              <a:t>.</a:t>
            </a:r>
          </a:p>
          <a:p>
            <a:pPr>
              <a:buNone/>
            </a:pPr>
            <a:endParaRPr lang="pl-PL" sz="1400" dirty="0" smtClean="0">
              <a:latin typeface="Calisto MT" pitchFamily="18" charset="0"/>
            </a:endParaRPr>
          </a:p>
          <a:p>
            <a:r>
              <a:rPr lang="pl-PL" sz="1400" b="1" dirty="0" smtClean="0"/>
              <a:t>Mit: Jeśli kierowca prześpi się trochę po piciu alkoholu, to po obudzeniu może spokojnie prowadzić samochód</a:t>
            </a:r>
            <a:r>
              <a:rPr lang="pl-PL" sz="1400" b="1" dirty="0" smtClean="0"/>
              <a:t>.</a:t>
            </a:r>
          </a:p>
          <a:p>
            <a:pPr>
              <a:buNone/>
            </a:pPr>
            <a:r>
              <a:rPr lang="pl-PL" sz="1400" dirty="0" smtClean="0"/>
              <a:t>Stężenie alkoholu we krwi i wydychanym powietrzu zależy od ilości spożytego alkoholu, ciężaru ciała osoby pijącej i czasu, jaki upłynął od spożycia alkoholu. Wątroba metabolizuje alkohol z przybliżoną prędkością średnio 0,15 promila na godzinę. Sen nie wpływa na przyspieszenie tego procesu</a:t>
            </a:r>
            <a:r>
              <a:rPr lang="pl-PL" sz="1400" dirty="0" smtClean="0"/>
              <a:t>.</a:t>
            </a:r>
          </a:p>
          <a:p>
            <a:pPr>
              <a:buNone/>
            </a:pPr>
            <a:endParaRPr lang="pl-PL" sz="1400" b="1" dirty="0" smtClean="0"/>
          </a:p>
          <a:p>
            <a:pPr>
              <a:buNone/>
            </a:pPr>
            <a:endParaRPr lang="pl-PL" sz="14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latin typeface="Calisto MT" pitchFamily="18" charset="0"/>
              </a:rPr>
              <a:t>KRYTERIA DIAGNOSTYCZNE</a:t>
            </a:r>
            <a:endParaRPr lang="pl-PL" dirty="0">
              <a:latin typeface="Calisto MT" pitchFamily="18" charset="0"/>
            </a:endParaRPr>
          </a:p>
        </p:txBody>
      </p:sp>
      <p:sp>
        <p:nvSpPr>
          <p:cNvPr id="3" name="Symbol zastępczy zawartości 2"/>
          <p:cNvSpPr>
            <a:spLocks noGrp="1"/>
          </p:cNvSpPr>
          <p:nvPr>
            <p:ph idx="1"/>
          </p:nvPr>
        </p:nvSpPr>
        <p:spPr/>
        <p:txBody>
          <a:bodyPr>
            <a:normAutofit fontScale="55000" lnSpcReduction="20000"/>
          </a:bodyPr>
          <a:lstStyle/>
          <a:p>
            <a:pPr algn="ctr">
              <a:buNone/>
            </a:pPr>
            <a:r>
              <a:rPr lang="pl-PL" dirty="0" smtClean="0">
                <a:latin typeface="Calisto MT" pitchFamily="18" charset="0"/>
              </a:rPr>
              <a:t>Zgodnie z obowiązującymi w Polsce kryteriami ICD-10 uzależnienie rozpoznaje się wtedy, gdy spełnione są co najmniej 3 spośród następujących kryteriów</a:t>
            </a:r>
            <a:r>
              <a:rPr lang="pl-PL" dirty="0" smtClean="0">
                <a:latin typeface="Calisto MT" pitchFamily="18" charset="0"/>
              </a:rPr>
              <a:t>:</a:t>
            </a:r>
          </a:p>
          <a:p>
            <a:pPr algn="ctr">
              <a:buNone/>
            </a:pPr>
            <a:endParaRPr lang="pl-PL" dirty="0" smtClean="0">
              <a:latin typeface="Calisto MT" pitchFamily="18" charset="0"/>
            </a:endParaRPr>
          </a:p>
          <a:p>
            <a:r>
              <a:rPr lang="pl-PL" dirty="0" smtClean="0">
                <a:latin typeface="Calisto MT" pitchFamily="18" charset="0"/>
              </a:rPr>
              <a:t>silne pragnienie lub poczucie przymusu zażywania substancji</a:t>
            </a:r>
          </a:p>
          <a:p>
            <a:r>
              <a:rPr lang="pl-PL" dirty="0" smtClean="0">
                <a:latin typeface="Calisto MT" pitchFamily="18" charset="0"/>
              </a:rPr>
              <a:t>trudności w kontrolowaniu zachowania związanego z jej przyjmowaniem</a:t>
            </a:r>
          </a:p>
          <a:p>
            <a:r>
              <a:rPr lang="pl-PL" dirty="0" smtClean="0">
                <a:latin typeface="Calisto MT" pitchFamily="18" charset="0"/>
              </a:rPr>
              <a:t>fizjologiczne objawy stanu odstawienia charakterystyczne dla danej substancji (</a:t>
            </a:r>
            <a:r>
              <a:rPr lang="pl-PL" dirty="0" smtClean="0">
                <a:latin typeface="Calisto MT" pitchFamily="18" charset="0"/>
                <a:hlinkClick r:id="rId2"/>
              </a:rPr>
              <a:t>zespół abstynencyjny</a:t>
            </a:r>
            <a:r>
              <a:rPr lang="pl-PL" dirty="0" smtClean="0">
                <a:latin typeface="Calisto MT" pitchFamily="18" charset="0"/>
              </a:rPr>
              <a:t>) i/lub przyjmowanie tej samej lub podobnej substancji w celu złagodzenia lub uniknięcia objawów abstynencyjnych</a:t>
            </a:r>
          </a:p>
          <a:p>
            <a:r>
              <a:rPr lang="pl-PL" dirty="0" smtClean="0">
                <a:latin typeface="Calisto MT" pitchFamily="18" charset="0"/>
              </a:rPr>
              <a:t>stwierdzenie objawów tolerancji (aby osiągnąć efekt upojenia, osoba uzależniona potrzebuje coraz większej ilości alkoholu, a ilość alkoholu niebezpieczna dla zdrowia osób bez problemu alkoholowego może być stosunkowo dobrze tolerowana)</a:t>
            </a:r>
          </a:p>
          <a:p>
            <a:r>
              <a:rPr lang="pl-PL" dirty="0" smtClean="0">
                <a:latin typeface="Calisto MT" pitchFamily="18" charset="0"/>
              </a:rPr>
              <a:t>zaniedbywanie innych źródeł przyjemności lub zainteresowań, zwiększenie ilości czasu koniecznego do zdobycia substancji, jej przyjmowania lub do usuwania skutków jej działania</a:t>
            </a:r>
          </a:p>
          <a:p>
            <a:r>
              <a:rPr lang="pl-PL" dirty="0" smtClean="0">
                <a:latin typeface="Calisto MT" pitchFamily="18" charset="0"/>
              </a:rPr>
              <a:t>spożywanie alkoholu mimo wyraźnych dowodów szkodliwych następstw</a:t>
            </a:r>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329642" cy="4525963"/>
          </a:xfrm>
        </p:spPr>
        <p:txBody>
          <a:bodyPr/>
          <a:lstStyle/>
          <a:p>
            <a:pPr algn="ctr">
              <a:buNone/>
            </a:pPr>
            <a:r>
              <a:rPr lang="pl-PL" dirty="0" smtClean="0">
                <a:latin typeface="Calisto MT" pitchFamily="18" charset="0"/>
              </a:rPr>
              <a:t>Gdy widzisz niepokojące objawy wynikające z nadużywania alkoholu u siebie lub kogoś bliskiego – </a:t>
            </a:r>
            <a:r>
              <a:rPr lang="pl-PL" dirty="0" smtClean="0">
                <a:solidFill>
                  <a:srgbClr val="FF0000"/>
                </a:solidFill>
                <a:latin typeface="Calisto MT" pitchFamily="18" charset="0"/>
              </a:rPr>
              <a:t>nie czekaj</a:t>
            </a:r>
            <a:r>
              <a:rPr lang="pl-PL" dirty="0" smtClean="0">
                <a:latin typeface="Calisto MT" pitchFamily="18" charset="0"/>
              </a:rPr>
              <a:t>. Dobra decyzja podjęta dzisiaj może wpłynąć na resztę życia.</a:t>
            </a:r>
          </a:p>
          <a:p>
            <a:pPr>
              <a:buNone/>
            </a:pPr>
            <a:endParaRPr lang="pl-PL" dirty="0"/>
          </a:p>
        </p:txBody>
      </p:sp>
      <p:pic>
        <p:nvPicPr>
          <p:cNvPr id="3074" name="Picture 2" descr="C:\Users\Justyna\Desktop\alkoholizm-2.jpg"/>
          <p:cNvPicPr>
            <a:picLocks noChangeAspect="1" noChangeArrowheads="1"/>
          </p:cNvPicPr>
          <p:nvPr/>
        </p:nvPicPr>
        <p:blipFill>
          <a:blip r:embed="rId2" cstate="print"/>
          <a:srcRect/>
          <a:stretch>
            <a:fillRect/>
          </a:stretch>
        </p:blipFill>
        <p:spPr bwMode="auto">
          <a:xfrm>
            <a:off x="2786050" y="3929066"/>
            <a:ext cx="3643338" cy="2683977"/>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14356"/>
            <a:ext cx="8043890" cy="5411807"/>
          </a:xfrm>
        </p:spPr>
        <p:txBody>
          <a:bodyPr>
            <a:normAutofit fontScale="92500" lnSpcReduction="10000"/>
          </a:bodyPr>
          <a:lstStyle/>
          <a:p>
            <a:pPr>
              <a:buNone/>
            </a:pPr>
            <a:r>
              <a:rPr lang="pl-PL" dirty="0" smtClean="0">
                <a:latin typeface="Calisto MT" pitchFamily="18" charset="0"/>
              </a:rPr>
              <a:t>Jeżeli problem dotyczy Ciebie</a:t>
            </a:r>
            <a:r>
              <a:rPr lang="pl-PL" dirty="0" smtClean="0">
                <a:latin typeface="Calisto MT" pitchFamily="18" charset="0"/>
              </a:rPr>
              <a:t>:</a:t>
            </a:r>
          </a:p>
          <a:p>
            <a:pPr>
              <a:buNone/>
            </a:pPr>
            <a:endParaRPr lang="pl-PL" dirty="0" smtClean="0">
              <a:latin typeface="Calisto MT" pitchFamily="18" charset="0"/>
            </a:endParaRPr>
          </a:p>
          <a:p>
            <a:r>
              <a:rPr lang="pl-PL" dirty="0" smtClean="0">
                <a:latin typeface="Calisto MT" pitchFamily="18" charset="0"/>
              </a:rPr>
              <a:t>Porozmawiaj z zaufaną osobą. Powiedz jej co czujesz, co myślisz, czym się martwisz.</a:t>
            </a:r>
          </a:p>
          <a:p>
            <a:r>
              <a:rPr lang="pl-PL" dirty="0" smtClean="0">
                <a:latin typeface="Calisto MT" pitchFamily="18" charset="0"/>
              </a:rPr>
              <a:t>Poszukaj możliwych rozwiązań w swojej okolicy.</a:t>
            </a:r>
          </a:p>
          <a:p>
            <a:r>
              <a:rPr lang="pl-PL" dirty="0" smtClean="0">
                <a:latin typeface="Calisto MT" pitchFamily="18" charset="0"/>
              </a:rPr>
              <a:t>Zadzwoń na bezpłatny numer Telefonu Zaufania: 116 123</a:t>
            </a:r>
          </a:p>
          <a:p>
            <a:r>
              <a:rPr lang="pl-PL" dirty="0" smtClean="0">
                <a:latin typeface="Calisto MT" pitchFamily="18" charset="0"/>
              </a:rPr>
              <a:t>W każdej gminie/ mieście działa Komisja Rozwiązywania Problemów Alkoholowych – zespół specjalistów do spraw problemów z alkoholem. Komisja zapewnia </a:t>
            </a:r>
            <a:r>
              <a:rPr lang="pl-PL" u="sng" dirty="0" smtClean="0">
                <a:solidFill>
                  <a:srgbClr val="FF0000"/>
                </a:solidFill>
                <a:latin typeface="Calisto MT" pitchFamily="18" charset="0"/>
              </a:rPr>
              <a:t>pełną dyskrecję </a:t>
            </a:r>
            <a:r>
              <a:rPr lang="pl-PL" dirty="0" smtClean="0">
                <a:latin typeface="Calisto MT" pitchFamily="18" charset="0"/>
              </a:rPr>
              <a:t>oraz oferuje pomoc prawną i psychologiczną.</a:t>
            </a:r>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596" y="500042"/>
            <a:ext cx="8186766" cy="4768865"/>
          </a:xfrm>
        </p:spPr>
        <p:txBody>
          <a:bodyPr/>
          <a:lstStyle/>
          <a:p>
            <a:pPr>
              <a:buNone/>
            </a:pPr>
            <a:r>
              <a:rPr lang="pl-PL" dirty="0" smtClean="0">
                <a:latin typeface="Calisto MT" pitchFamily="18" charset="0"/>
              </a:rPr>
              <a:t>Jeżeli </a:t>
            </a:r>
            <a:r>
              <a:rPr lang="pl-PL" dirty="0" smtClean="0">
                <a:latin typeface="Calisto MT" pitchFamily="18" charset="0"/>
              </a:rPr>
              <a:t>problem dotyczy kogoś innego</a:t>
            </a:r>
            <a:r>
              <a:rPr lang="pl-PL" dirty="0" smtClean="0">
                <a:latin typeface="Calisto MT" pitchFamily="18" charset="0"/>
              </a:rPr>
              <a:t>:</a:t>
            </a:r>
          </a:p>
          <a:p>
            <a:pPr>
              <a:buNone/>
            </a:pPr>
            <a:endParaRPr lang="pl-PL" dirty="0" smtClean="0">
              <a:latin typeface="Calisto MT" pitchFamily="18" charset="0"/>
            </a:endParaRPr>
          </a:p>
          <a:p>
            <a:r>
              <a:rPr lang="pl-PL" dirty="0" smtClean="0">
                <a:latin typeface="Calisto MT" pitchFamily="18" charset="0"/>
              </a:rPr>
              <a:t>Postaraj się porozmawiać z tą osobą. Nie oceniaj, nie krytykuj, ale staraj się zrozumieć. </a:t>
            </a:r>
          </a:p>
          <a:p>
            <a:r>
              <a:rPr lang="pl-PL" dirty="0" smtClean="0">
                <a:latin typeface="Calisto MT" pitchFamily="18" charset="0"/>
              </a:rPr>
              <a:t>Zachęć ją do szukania pomocy. Najważniejsza w procesie leczenia jest motywacja do zmiany.</a:t>
            </a:r>
          </a:p>
          <a:p>
            <a:pPr>
              <a:buNone/>
            </a:pPr>
            <a:endParaRPr lang="pl-PL" dirty="0"/>
          </a:p>
        </p:txBody>
      </p:sp>
      <p:pic>
        <p:nvPicPr>
          <p:cNvPr id="4098" name="Picture 2" descr="C:\Users\Justyna\Desktop\czym-jest-alkoholizm-definicja-1024x683.png"/>
          <p:cNvPicPr>
            <a:picLocks noChangeAspect="1" noChangeArrowheads="1"/>
          </p:cNvPicPr>
          <p:nvPr/>
        </p:nvPicPr>
        <p:blipFill>
          <a:blip r:embed="rId2"/>
          <a:srcRect/>
          <a:stretch>
            <a:fillRect/>
          </a:stretch>
        </p:blipFill>
        <p:spPr bwMode="auto">
          <a:xfrm>
            <a:off x="2571736" y="4071942"/>
            <a:ext cx="3824782" cy="2551100"/>
          </a:xfrm>
          <a:prstGeom prst="rect">
            <a:avLst/>
          </a:prstGeom>
          <a:ln>
            <a:noFill/>
          </a:ln>
          <a:effectLst>
            <a:softEdge rad="112500"/>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sz="3600" dirty="0" smtClean="0">
              <a:latin typeface="Calisto MT" pitchFamily="18" charset="0"/>
            </a:endParaRPr>
          </a:p>
          <a:p>
            <a:pPr algn="ctr">
              <a:buNone/>
            </a:pPr>
            <a:r>
              <a:rPr lang="pl-PL" sz="3600" dirty="0" smtClean="0">
                <a:latin typeface="Calisto MT" pitchFamily="18" charset="0"/>
              </a:rPr>
              <a:t>   NIE CZEKAJ !</a:t>
            </a:r>
          </a:p>
          <a:p>
            <a:pPr algn="ctr">
              <a:buNone/>
            </a:pPr>
            <a:endParaRPr lang="pl-PL" sz="3600" dirty="0" smtClean="0">
              <a:latin typeface="Calisto MT" pitchFamily="18" charset="0"/>
            </a:endParaRPr>
          </a:p>
          <a:p>
            <a:pPr algn="ctr">
              <a:buNone/>
            </a:pPr>
            <a:r>
              <a:rPr lang="pl-PL" sz="3600" dirty="0" smtClean="0">
                <a:latin typeface="Calisto MT" pitchFamily="18" charset="0"/>
              </a:rPr>
              <a:t>   REAGUJ !</a:t>
            </a:r>
            <a:endParaRPr lang="pl-PL" sz="3600" dirty="0">
              <a:latin typeface="Calisto M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85786" y="214290"/>
            <a:ext cx="7467600" cy="1143000"/>
          </a:xfrm>
        </p:spPr>
        <p:txBody>
          <a:bodyPr>
            <a:normAutofit fontScale="90000"/>
          </a:bodyPr>
          <a:lstStyle/>
          <a:p>
            <a:pPr algn="ctr"/>
            <a:r>
              <a:rPr lang="pl-PL" dirty="0" smtClean="0">
                <a:latin typeface="Calisto MT" pitchFamily="18" charset="0"/>
              </a:rPr>
              <a:t>Co warto wiedzieć na początek?</a:t>
            </a:r>
            <a:r>
              <a:rPr lang="pl-PL" dirty="0" smtClean="0"/>
              <a:t/>
            </a:r>
            <a:br>
              <a:rPr lang="pl-PL" dirty="0" smtClean="0"/>
            </a:br>
            <a:endParaRPr lang="pl-PL" dirty="0"/>
          </a:p>
        </p:txBody>
      </p:sp>
      <p:sp>
        <p:nvSpPr>
          <p:cNvPr id="3" name="Symbol zastępczy zawartości 2"/>
          <p:cNvSpPr>
            <a:spLocks noGrp="1"/>
          </p:cNvSpPr>
          <p:nvPr>
            <p:ph idx="1"/>
          </p:nvPr>
        </p:nvSpPr>
        <p:spPr/>
        <p:txBody>
          <a:bodyPr/>
          <a:lstStyle/>
          <a:p>
            <a:pPr>
              <a:buNone/>
            </a:pPr>
            <a:endParaRPr lang="pl-PL" dirty="0" smtClean="0"/>
          </a:p>
          <a:p>
            <a:pPr algn="ctr">
              <a:buNone/>
            </a:pPr>
            <a:r>
              <a:rPr lang="pl-PL" dirty="0" smtClean="0">
                <a:latin typeface="Calisto MT" pitchFamily="18" charset="0"/>
              </a:rPr>
              <a:t>Zawarty </a:t>
            </a:r>
            <a:r>
              <a:rPr lang="pl-PL" dirty="0" smtClean="0">
                <a:latin typeface="Calisto MT" pitchFamily="18" charset="0"/>
              </a:rPr>
              <a:t>w alkoholu etanol to </a:t>
            </a:r>
            <a:r>
              <a:rPr lang="pl-PL" dirty="0" smtClean="0">
                <a:latin typeface="Calisto MT" pitchFamily="18" charset="0"/>
              </a:rPr>
              <a:t>organiczny</a:t>
            </a:r>
          </a:p>
          <a:p>
            <a:pPr algn="ctr">
              <a:buNone/>
            </a:pPr>
            <a:r>
              <a:rPr lang="pl-PL" dirty="0" smtClean="0">
                <a:latin typeface="Calisto MT" pitchFamily="18" charset="0"/>
              </a:rPr>
              <a:t>związek </a:t>
            </a:r>
            <a:r>
              <a:rPr lang="pl-PL" dirty="0" smtClean="0">
                <a:latin typeface="Calisto MT" pitchFamily="18" charset="0"/>
              </a:rPr>
              <a:t>chemiczny z grupy </a:t>
            </a:r>
            <a:r>
              <a:rPr lang="pl-PL" dirty="0" err="1" smtClean="0">
                <a:latin typeface="Calisto MT" pitchFamily="18" charset="0"/>
              </a:rPr>
              <a:t>depresantów</a:t>
            </a:r>
            <a:r>
              <a:rPr lang="pl-PL" dirty="0" smtClean="0">
                <a:latin typeface="Calisto MT" pitchFamily="18" charset="0"/>
              </a:rPr>
              <a:t>.</a:t>
            </a:r>
          </a:p>
          <a:p>
            <a:pPr algn="ctr">
              <a:buNone/>
            </a:pPr>
            <a:endParaRPr lang="pl-PL" dirty="0" smtClean="0">
              <a:latin typeface="Calisto MT" pitchFamily="18" charset="0"/>
            </a:endParaRPr>
          </a:p>
          <a:p>
            <a:pPr algn="ctr">
              <a:buNone/>
            </a:pPr>
            <a:r>
              <a:rPr lang="pl-PL" dirty="0" smtClean="0">
                <a:latin typeface="Calisto MT" pitchFamily="18" charset="0"/>
              </a:rPr>
              <a:t>Co </a:t>
            </a:r>
            <a:r>
              <a:rPr lang="pl-PL" dirty="0" smtClean="0">
                <a:latin typeface="Calisto MT" pitchFamily="18" charset="0"/>
              </a:rPr>
              <a:t>więcej…</a:t>
            </a:r>
          </a:p>
          <a:p>
            <a:pPr>
              <a:buNone/>
            </a:pP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85786" y="714356"/>
            <a:ext cx="7500990" cy="4883153"/>
          </a:xfrm>
        </p:spPr>
        <p:txBody>
          <a:bodyPr>
            <a:normAutofit fontScale="92500" lnSpcReduction="20000"/>
          </a:bodyPr>
          <a:lstStyle/>
          <a:p>
            <a:pPr algn="ctr">
              <a:buNone/>
            </a:pPr>
            <a:r>
              <a:rPr lang="pl-PL" dirty="0" smtClean="0">
                <a:latin typeface="Calisto MT" pitchFamily="18" charset="0"/>
              </a:rPr>
              <a:t>Etanol jest substancją o słabym potencjale uzależniającym. Sporadyczne spożywanie etanolu zwykle nie powoduje uzależnienia, jednak </a:t>
            </a:r>
            <a:r>
              <a:rPr lang="pl-PL" b="1" u="sng" dirty="0" smtClean="0">
                <a:solidFill>
                  <a:srgbClr val="FF0000"/>
                </a:solidFill>
                <a:latin typeface="Calisto MT" pitchFamily="18" charset="0"/>
              </a:rPr>
              <a:t>systematyczne</a:t>
            </a:r>
            <a:r>
              <a:rPr lang="pl-PL" dirty="0" smtClean="0">
                <a:solidFill>
                  <a:srgbClr val="FF0000"/>
                </a:solidFill>
                <a:latin typeface="Calisto MT" pitchFamily="18" charset="0"/>
              </a:rPr>
              <a:t> </a:t>
            </a:r>
            <a:r>
              <a:rPr lang="pl-PL" dirty="0" smtClean="0">
                <a:latin typeface="Calisto MT" pitchFamily="18" charset="0"/>
              </a:rPr>
              <a:t>jego spożywanie - nawet w niewielkich ilościach - prowadzi do pełnego, fizycznego </a:t>
            </a:r>
            <a:r>
              <a:rPr lang="pl-PL" dirty="0" smtClean="0">
                <a:solidFill>
                  <a:srgbClr val="FF0000"/>
                </a:solidFill>
                <a:latin typeface="Calisto MT" pitchFamily="18" charset="0"/>
              </a:rPr>
              <a:t>uzależnienia</a:t>
            </a:r>
            <a:r>
              <a:rPr lang="pl-PL" dirty="0" smtClean="0">
                <a:latin typeface="Calisto MT" pitchFamily="18" charset="0"/>
              </a:rPr>
              <a:t>.</a:t>
            </a:r>
            <a:br>
              <a:rPr lang="pl-PL" dirty="0" smtClean="0">
                <a:latin typeface="Calisto MT" pitchFamily="18" charset="0"/>
              </a:rPr>
            </a:br>
            <a:r>
              <a:rPr lang="pl-PL" dirty="0" smtClean="0">
                <a:latin typeface="Calisto MT" pitchFamily="18" charset="0"/>
              </a:rPr>
              <a:t/>
            </a:r>
            <a:br>
              <a:rPr lang="pl-PL" dirty="0" smtClean="0">
                <a:latin typeface="Calisto MT" pitchFamily="18" charset="0"/>
              </a:rPr>
            </a:br>
            <a:r>
              <a:rPr lang="pl-PL" dirty="0" smtClean="0">
                <a:latin typeface="Calisto MT" pitchFamily="18" charset="0"/>
              </a:rPr>
              <a:t>Nagłe odstawienie lub zmniejszenie spożywania alkoholu powoduje wystąpienie objawów zespołu abstynencyjnego, a u ok. 5% alkoholików - majaczenia alkoholowego. Zespół uzależnienia od alkoholu (etylowego) bywa nazywany także </a:t>
            </a:r>
            <a:r>
              <a:rPr lang="pl-PL" dirty="0" smtClean="0">
                <a:solidFill>
                  <a:srgbClr val="FF0000"/>
                </a:solidFill>
                <a:latin typeface="Calisto MT" pitchFamily="18" charset="0"/>
              </a:rPr>
              <a:t>alkoholizmem</a:t>
            </a:r>
            <a:r>
              <a:rPr lang="pl-PL" dirty="0" smtClean="0">
                <a:latin typeface="Calisto MT" pitchFamily="18" charset="0"/>
              </a:rPr>
              <a:t>.</a:t>
            </a:r>
            <a:endParaRPr lang="pl-PL" dirty="0">
              <a:latin typeface="Calisto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latin typeface="Calisto MT" pitchFamily="18" charset="0"/>
              </a:rPr>
              <a:t>SKUTKI</a:t>
            </a:r>
            <a:endParaRPr lang="pl-PL" dirty="0">
              <a:latin typeface="Calisto MT" pitchFamily="18" charset="0"/>
            </a:endParaRPr>
          </a:p>
        </p:txBody>
      </p:sp>
      <p:sp>
        <p:nvSpPr>
          <p:cNvPr id="3" name="Symbol zastępczy zawartości 2"/>
          <p:cNvSpPr>
            <a:spLocks noGrp="1"/>
          </p:cNvSpPr>
          <p:nvPr>
            <p:ph idx="1"/>
          </p:nvPr>
        </p:nvSpPr>
        <p:spPr/>
        <p:txBody>
          <a:bodyPr>
            <a:normAutofit lnSpcReduction="10000"/>
          </a:bodyPr>
          <a:lstStyle/>
          <a:p>
            <a:r>
              <a:rPr lang="pl-PL" dirty="0" smtClean="0">
                <a:latin typeface="Calisto MT" pitchFamily="18" charset="0"/>
              </a:rPr>
              <a:t>Alkohol przyczynia się do zaburzenia akcji serca, nadciśnienia tętniczego, uszkodzenia nerwów obwodowych, nieżytu żołądka, choroby wrzodowej i marskości wątroby.</a:t>
            </a:r>
          </a:p>
          <a:p>
            <a:r>
              <a:rPr lang="pl-PL" dirty="0" smtClean="0">
                <a:latin typeface="Calisto MT" pitchFamily="18" charset="0"/>
              </a:rPr>
              <a:t>Efektem ryzykownego picia alkoholu są zaburzenia pamięci i koncentracji, zwiększona drażliwość, niestabilność emocjonalna oraz trudność w opanowaniu agresji.</a:t>
            </a:r>
            <a:endParaRPr lang="pl-PL" dirty="0">
              <a:latin typeface="Calisto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latin typeface="Calisto MT" pitchFamily="18" charset="0"/>
              </a:rPr>
              <a:t>Spożywanie alkoholu w ciąży prowadzi do nieuleczalnego Płodowego Zespołu Alkoholowego (FAS), który objawia się m.in. uszkodzeniem mózgu i narządów wewnętrznych, zaburzeniami intelektualnymi i emocjonalnymi oraz zniekształceniem twarzy.</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latin typeface="Calisto MT" pitchFamily="18" charset="0"/>
              </a:rPr>
              <a:t>WARTO PAMIĘTAĆ</a:t>
            </a:r>
            <a:endParaRPr lang="pl-PL" dirty="0">
              <a:latin typeface="Calisto MT" pitchFamily="18" charset="0"/>
            </a:endParaRPr>
          </a:p>
        </p:txBody>
      </p:sp>
      <p:sp>
        <p:nvSpPr>
          <p:cNvPr id="3" name="Symbol zastępczy zawartości 2"/>
          <p:cNvSpPr>
            <a:spLocks noGrp="1"/>
          </p:cNvSpPr>
          <p:nvPr>
            <p:ph idx="1"/>
          </p:nvPr>
        </p:nvSpPr>
        <p:spPr/>
        <p:txBody>
          <a:bodyPr>
            <a:normAutofit fontScale="92500" lnSpcReduction="10000"/>
          </a:bodyPr>
          <a:lstStyle/>
          <a:p>
            <a:r>
              <a:rPr lang="pl-PL" dirty="0" smtClean="0"/>
              <a:t>Osoba uzależniona od alkoholu nie szkodzi wyłącznie sobie. Ofiarami padają wszyscy jej bliscy ludzie, którzy po pewnym czasie stają się osobami </a:t>
            </a:r>
            <a:r>
              <a:rPr lang="pl-PL" dirty="0" err="1" smtClean="0"/>
              <a:t>współuzależnionymi</a:t>
            </a:r>
            <a:r>
              <a:rPr lang="pl-PL" dirty="0" smtClean="0"/>
              <a:t>.</a:t>
            </a:r>
          </a:p>
          <a:p>
            <a:endParaRPr lang="pl-PL" dirty="0" smtClean="0"/>
          </a:p>
          <a:p>
            <a:r>
              <a:rPr lang="pl-PL" dirty="0" smtClean="0"/>
              <a:t>W dorosłym życiu osobom wychowywanym w rodzinie alkoholowej towarzyszy lęk, poczucie niższości i trudność w relacjach z innymi 0 jest to Syndrom Dorosłego Dziecka Alkoholika (DDA).</a:t>
            </a:r>
          </a:p>
          <a:p>
            <a:pP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57224" y="1571612"/>
            <a:ext cx="7467600" cy="4525963"/>
          </a:xfrm>
        </p:spPr>
        <p:txBody>
          <a:bodyPr/>
          <a:lstStyle/>
          <a:p>
            <a:pPr algn="ctr">
              <a:buNone/>
            </a:pPr>
            <a:r>
              <a:rPr lang="pl-PL" dirty="0" smtClean="0"/>
              <a:t>Odsetek osób uzależnionych oraz pijących ryzykownie z roku na rok rośnie. Alkoholizm </a:t>
            </a:r>
            <a:r>
              <a:rPr lang="pl-PL" b="1" dirty="0" smtClean="0"/>
              <a:t>NIE WYBIERA </a:t>
            </a:r>
            <a:r>
              <a:rPr lang="pl-PL" dirty="0" smtClean="0"/>
              <a:t>swoich ofiar – wybór leży po Twojej stronie.</a:t>
            </a:r>
          </a:p>
          <a:p>
            <a:pPr>
              <a:buNone/>
            </a:pPr>
            <a:endParaRPr lang="pl-PL" dirty="0"/>
          </a:p>
        </p:txBody>
      </p:sp>
      <p:pic>
        <p:nvPicPr>
          <p:cNvPr id="2050" name="Picture 2" descr="C:\Users\Justyna\Desktop\alkoholizm1.jpg"/>
          <p:cNvPicPr>
            <a:picLocks noChangeAspect="1" noChangeArrowheads="1"/>
          </p:cNvPicPr>
          <p:nvPr/>
        </p:nvPicPr>
        <p:blipFill>
          <a:blip r:embed="rId2"/>
          <a:srcRect/>
          <a:stretch>
            <a:fillRect/>
          </a:stretch>
        </p:blipFill>
        <p:spPr bwMode="auto">
          <a:xfrm>
            <a:off x="2428860" y="3929066"/>
            <a:ext cx="4243380" cy="2357433"/>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latin typeface="Calisto MT" pitchFamily="18" charset="0"/>
              </a:rPr>
              <a:t>KILKA DANYCH</a:t>
            </a:r>
            <a:endParaRPr lang="pl-PL" dirty="0">
              <a:latin typeface="Calisto MT" pitchFamily="18" charset="0"/>
            </a:endParaRPr>
          </a:p>
        </p:txBody>
      </p:sp>
      <p:sp>
        <p:nvSpPr>
          <p:cNvPr id="3" name="Symbol zastępczy zawartości 2"/>
          <p:cNvSpPr>
            <a:spLocks noGrp="1"/>
          </p:cNvSpPr>
          <p:nvPr>
            <p:ph idx="1"/>
          </p:nvPr>
        </p:nvSpPr>
        <p:spPr/>
        <p:txBody>
          <a:bodyPr>
            <a:normAutofit fontScale="62500" lnSpcReduction="20000"/>
          </a:bodyPr>
          <a:lstStyle/>
          <a:p>
            <a:r>
              <a:rPr lang="pl-PL" dirty="0" smtClean="0">
                <a:latin typeface="Calisto MT" pitchFamily="18" charset="0"/>
              </a:rPr>
              <a:t>W Polsce z powodu nadużywania alkoholu umiera średnio 12 tys. </a:t>
            </a:r>
            <a:r>
              <a:rPr lang="pl-PL" dirty="0" smtClean="0">
                <a:latin typeface="Calisto MT" pitchFamily="18" charset="0"/>
              </a:rPr>
              <a:t>osób </a:t>
            </a:r>
            <a:r>
              <a:rPr lang="pl-PL" dirty="0" smtClean="0">
                <a:latin typeface="Calisto MT" pitchFamily="18" charset="0"/>
              </a:rPr>
              <a:t>rocznie – to jakby z powierzchni naszego kraju zniknęli wszyscy mieszkańcy Szczyrku, Nałęczowa i większość mieszkańców Łeby.</a:t>
            </a:r>
          </a:p>
          <a:p>
            <a:r>
              <a:rPr lang="pl-PL" dirty="0" smtClean="0">
                <a:latin typeface="Calisto MT" pitchFamily="18" charset="0"/>
              </a:rPr>
              <a:t>Jak podaje Państwowa Agencja Rozwiązywania Problemów Alkoholowych, w Polsce uzależnionych od alkoholu jest około 900 tysięcy osób. Według najnowszych raportów WHO z roku na rok rośnie średnie spożycie czystego alkoholu, w związku z tym szacować można, że uzależnionych osób jest o wiele więcej.</a:t>
            </a:r>
          </a:p>
          <a:p>
            <a:r>
              <a:rPr lang="pl-PL" dirty="0" smtClean="0">
                <a:latin typeface="Calisto MT" pitchFamily="18" charset="0"/>
              </a:rPr>
              <a:t>Każdego roku rodzi się 9 tysięcy dzieci dotkniętych alkoholowym zespołem płodowym FAS – to więcej, niż liczba urodzeń dzieci z zespołem Downa.</a:t>
            </a:r>
          </a:p>
          <a:p>
            <a:r>
              <a:rPr lang="pl-PL" dirty="0" smtClean="0">
                <a:latin typeface="Calisto MT" pitchFamily="18" charset="0"/>
              </a:rPr>
              <a:t>Znaczna część osób popełniających samobójstwo znajduje się pod wpływem alkoholu.</a:t>
            </a:r>
          </a:p>
          <a:p>
            <a:r>
              <a:rPr lang="pl-PL" dirty="0" smtClean="0">
                <a:latin typeface="Calisto MT" pitchFamily="18" charset="0"/>
              </a:rPr>
              <a:t>Ponad połowa przestępstw związanych z przemocną, popełniana jest pod wpływem alkoholu.</a:t>
            </a:r>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85786" y="285728"/>
            <a:ext cx="7467600" cy="1143000"/>
          </a:xfrm>
        </p:spPr>
        <p:txBody>
          <a:bodyPr>
            <a:normAutofit fontScale="90000"/>
          </a:bodyPr>
          <a:lstStyle/>
          <a:p>
            <a:pPr algn="ctr"/>
            <a:r>
              <a:rPr lang="pl-PL" sz="2700" dirty="0" smtClean="0">
                <a:latin typeface="Calisto MT" pitchFamily="18" charset="0"/>
              </a:rPr>
              <a:t/>
            </a:r>
            <a:br>
              <a:rPr lang="pl-PL" sz="2700" dirty="0" smtClean="0">
                <a:latin typeface="Calisto MT" pitchFamily="18" charset="0"/>
              </a:rPr>
            </a:br>
            <a:r>
              <a:rPr lang="pl-PL" sz="2700" dirty="0" smtClean="0">
                <a:latin typeface="Calisto MT" pitchFamily="18" charset="0"/>
              </a:rPr>
              <a:t/>
            </a:r>
            <a:br>
              <a:rPr lang="pl-PL" sz="2700" dirty="0" smtClean="0">
                <a:latin typeface="Calisto MT" pitchFamily="18" charset="0"/>
              </a:rPr>
            </a:br>
            <a:r>
              <a:rPr lang="pl-PL" sz="2700" dirty="0" smtClean="0">
                <a:latin typeface="Calisto MT" pitchFamily="18" charset="0"/>
              </a:rPr>
              <a:t>Na </a:t>
            </a:r>
            <a:r>
              <a:rPr lang="pl-PL" sz="2700" dirty="0" smtClean="0">
                <a:latin typeface="Calisto MT" pitchFamily="18" charset="0"/>
              </a:rPr>
              <a:t>temat alkoholu panuje wiele przekonań, w związku z tym przyjrzymy się temu, z czym trudno dyskutować: </a:t>
            </a:r>
            <a:r>
              <a:rPr lang="pl-PL" sz="2700" b="1" dirty="0" smtClean="0">
                <a:latin typeface="Calisto MT" pitchFamily="18" charset="0"/>
              </a:rPr>
              <a:t>faktom.</a:t>
            </a:r>
            <a:r>
              <a:rPr lang="pl-PL" dirty="0" smtClean="0"/>
              <a:t/>
            </a:r>
            <a:br>
              <a:rPr lang="pl-PL" dirty="0" smtClean="0"/>
            </a:br>
            <a:endParaRPr lang="pl-PL" dirty="0"/>
          </a:p>
        </p:txBody>
      </p:sp>
      <p:sp>
        <p:nvSpPr>
          <p:cNvPr id="3" name="Symbol zastępczy zawartości 2"/>
          <p:cNvSpPr>
            <a:spLocks noGrp="1"/>
          </p:cNvSpPr>
          <p:nvPr>
            <p:ph idx="1"/>
          </p:nvPr>
        </p:nvSpPr>
        <p:spPr>
          <a:xfrm>
            <a:off x="457200" y="1600200"/>
            <a:ext cx="8329642" cy="4972072"/>
          </a:xfrm>
        </p:spPr>
        <p:txBody>
          <a:bodyPr>
            <a:normAutofit lnSpcReduction="10000"/>
          </a:bodyPr>
          <a:lstStyle/>
          <a:p>
            <a:pPr algn="just" fontAlgn="base"/>
            <a:r>
              <a:rPr lang="pl-PL" sz="1400" b="1" dirty="0" smtClean="0">
                <a:latin typeface="Calisto MT" pitchFamily="18" charset="0"/>
              </a:rPr>
              <a:t>MIT: Wszyscy piją</a:t>
            </a:r>
            <a:endParaRPr lang="pl-PL" sz="1400" dirty="0" smtClean="0">
              <a:latin typeface="Calisto MT" pitchFamily="18" charset="0"/>
            </a:endParaRPr>
          </a:p>
          <a:p>
            <a:pPr algn="just" fontAlgn="base">
              <a:buNone/>
            </a:pPr>
            <a:r>
              <a:rPr lang="pl-PL" sz="1400" dirty="0" smtClean="0">
                <a:latin typeface="Calisto MT" pitchFamily="18" charset="0"/>
              </a:rPr>
              <a:t>W ostatnich latach można </a:t>
            </a:r>
            <a:r>
              <a:rPr lang="pl-PL" sz="1400" dirty="0" smtClean="0">
                <a:latin typeface="Calisto MT" pitchFamily="18" charset="0"/>
              </a:rPr>
              <a:t>zaobserwować wzrost </a:t>
            </a:r>
            <a:r>
              <a:rPr lang="pl-PL" sz="1400" dirty="0" smtClean="0">
                <a:latin typeface="Calisto MT" pitchFamily="18" charset="0"/>
              </a:rPr>
              <a:t>osób deklarujących abstynencję. </a:t>
            </a:r>
            <a:r>
              <a:rPr lang="pl-PL" sz="1400" dirty="0" smtClean="0">
                <a:latin typeface="Calisto MT" pitchFamily="18" charset="0"/>
              </a:rPr>
              <a:t>Z danych WHO </a:t>
            </a:r>
            <a:r>
              <a:rPr lang="pl-PL" sz="1400" dirty="0" smtClean="0">
                <a:latin typeface="Calisto MT" pitchFamily="18" charset="0"/>
              </a:rPr>
              <a:t>wynika, że ponad </a:t>
            </a:r>
            <a:r>
              <a:rPr lang="pl-PL" sz="1400" dirty="0" smtClean="0">
                <a:latin typeface="Calisto MT" pitchFamily="18" charset="0"/>
              </a:rPr>
              <a:t>połowa światowej </a:t>
            </a:r>
            <a:r>
              <a:rPr lang="pl-PL" sz="1400" dirty="0" smtClean="0">
                <a:latin typeface="Calisto MT" pitchFamily="18" charset="0"/>
              </a:rPr>
              <a:t>populacji (57%, czyli 3,1 mld </a:t>
            </a:r>
            <a:r>
              <a:rPr lang="pl-PL" sz="1400" dirty="0" smtClean="0">
                <a:latin typeface="Calisto MT" pitchFamily="18" charset="0"/>
              </a:rPr>
              <a:t>osób) w </a:t>
            </a:r>
            <a:r>
              <a:rPr lang="pl-PL" sz="1400" dirty="0" smtClean="0">
                <a:latin typeface="Calisto MT" pitchFamily="18" charset="0"/>
              </a:rPr>
              <a:t>wieku 15+ nie piło alkoholu w </a:t>
            </a:r>
            <a:r>
              <a:rPr lang="pl-PL" sz="1400" dirty="0" smtClean="0">
                <a:latin typeface="Calisto MT" pitchFamily="18" charset="0"/>
              </a:rPr>
              <a:t>ciągu ostatnich </a:t>
            </a:r>
            <a:r>
              <a:rPr lang="pl-PL" sz="1400" dirty="0" smtClean="0">
                <a:latin typeface="Calisto MT" pitchFamily="18" charset="0"/>
              </a:rPr>
              <a:t>12 miesięcy, a 44,5 proc. (</a:t>
            </a:r>
            <a:r>
              <a:rPr lang="pl-PL" sz="1400" dirty="0" smtClean="0">
                <a:latin typeface="Calisto MT" pitchFamily="18" charset="0"/>
              </a:rPr>
              <a:t>prawie 2,5 </a:t>
            </a:r>
            <a:r>
              <a:rPr lang="pl-PL" sz="1400" dirty="0" smtClean="0">
                <a:latin typeface="Calisto MT" pitchFamily="18" charset="0"/>
              </a:rPr>
              <a:t>mld osób) – nie piło alkoholu nigdy. w życiu</a:t>
            </a:r>
            <a:r>
              <a:rPr lang="pl-PL" sz="1400" dirty="0" smtClean="0">
                <a:latin typeface="Calisto MT" pitchFamily="18" charset="0"/>
              </a:rPr>
              <a:t>.</a:t>
            </a:r>
          </a:p>
          <a:p>
            <a:pPr algn="just" fontAlgn="base">
              <a:buNone/>
            </a:pPr>
            <a:endParaRPr lang="pl-PL" sz="1400" dirty="0" smtClean="0">
              <a:latin typeface="Calisto MT" pitchFamily="18" charset="0"/>
            </a:endParaRPr>
          </a:p>
          <a:p>
            <a:pPr algn="just" fontAlgn="base"/>
            <a:r>
              <a:rPr lang="pl-PL" sz="1400" b="1" dirty="0" smtClean="0">
                <a:latin typeface="Calisto MT" pitchFamily="18" charset="0"/>
              </a:rPr>
              <a:t>MIT: Tylko „wódka” jest prawdziwym </a:t>
            </a:r>
            <a:r>
              <a:rPr lang="pl-PL" sz="1400" b="1" dirty="0" smtClean="0">
                <a:latin typeface="Calisto MT" pitchFamily="18" charset="0"/>
              </a:rPr>
              <a:t>alkoholem</a:t>
            </a:r>
          </a:p>
          <a:p>
            <a:pPr algn="just" fontAlgn="base">
              <a:buNone/>
            </a:pPr>
            <a:r>
              <a:rPr lang="pl-PL" sz="1400" dirty="0" smtClean="0">
                <a:latin typeface="Calisto MT" pitchFamily="18" charset="0"/>
              </a:rPr>
              <a:t>Piwo i wino powszechnie uważane są za tzw. alkohole słabe, stwarzające mniejsze zagrożenie dla osoby pijącej. Należy jednak pamiętać, ze każdy napój alkoholowy zawiera tę samą substancję – alkohol etylowy, a jedynie w różnym stężeniu. Niemniej oddziałuje on w ten sam sposób na organizm człowiek</a:t>
            </a:r>
            <a:r>
              <a:rPr lang="pl-PL" sz="1400" dirty="0" smtClean="0">
                <a:latin typeface="Calisto MT" pitchFamily="18" charset="0"/>
              </a:rPr>
              <a:t>.</a:t>
            </a:r>
          </a:p>
          <a:p>
            <a:pPr algn="just" fontAlgn="base">
              <a:buNone/>
            </a:pPr>
            <a:endParaRPr lang="pl-PL" sz="1400" dirty="0" smtClean="0">
              <a:latin typeface="Calisto MT" pitchFamily="18" charset="0"/>
            </a:endParaRPr>
          </a:p>
          <a:p>
            <a:pPr algn="just" fontAlgn="base"/>
            <a:r>
              <a:rPr lang="pl-PL" sz="1400" b="1" dirty="0" smtClean="0">
                <a:latin typeface="Calisto MT" pitchFamily="18" charset="0"/>
              </a:rPr>
              <a:t>MIT: Człowiek bardziej się upija mieszając </a:t>
            </a:r>
            <a:r>
              <a:rPr lang="pl-PL" sz="1400" b="1" dirty="0" smtClean="0">
                <a:latin typeface="Calisto MT" pitchFamily="18" charset="0"/>
              </a:rPr>
              <a:t>alkohole</a:t>
            </a:r>
          </a:p>
          <a:p>
            <a:pPr algn="just" fontAlgn="base">
              <a:buNone/>
            </a:pPr>
            <a:r>
              <a:rPr lang="pl-PL" sz="1400" dirty="0" smtClean="0">
                <a:latin typeface="Calisto MT" pitchFamily="18" charset="0"/>
              </a:rPr>
              <a:t>Tylko zawartość czystego alkoholu we krwi decyduje o stopniu upojenia alkoholowego. Nie ma na to wpływu rodzaj wypitych </a:t>
            </a:r>
            <a:r>
              <a:rPr lang="pl-PL" sz="1400" dirty="0" smtClean="0">
                <a:latin typeface="Calisto MT" pitchFamily="18" charset="0"/>
              </a:rPr>
              <a:t>trunków</a:t>
            </a:r>
          </a:p>
          <a:p>
            <a:pPr algn="just" fontAlgn="base">
              <a:buNone/>
            </a:pPr>
            <a:endParaRPr lang="pl-PL" sz="1400" dirty="0" smtClean="0">
              <a:latin typeface="Calisto MT" pitchFamily="18" charset="0"/>
            </a:endParaRPr>
          </a:p>
          <a:p>
            <a:pPr algn="just" fontAlgn="base"/>
            <a:r>
              <a:rPr lang="pl-PL" sz="1400" b="1" dirty="0" smtClean="0">
                <a:latin typeface="Calisto MT" pitchFamily="18" charset="0"/>
              </a:rPr>
              <a:t>MIT: Alkohol jest lekarstwem „na serce</a:t>
            </a:r>
            <a:r>
              <a:rPr lang="pl-PL" sz="1400" b="1" dirty="0" smtClean="0">
                <a:latin typeface="Calisto MT" pitchFamily="18" charset="0"/>
              </a:rPr>
              <a:t>”</a:t>
            </a:r>
          </a:p>
          <a:p>
            <a:pPr algn="just" fontAlgn="base">
              <a:buNone/>
            </a:pPr>
            <a:r>
              <a:rPr lang="pl-PL" sz="1400" dirty="0" smtClean="0">
                <a:latin typeface="Calisto MT" pitchFamily="18" charset="0"/>
              </a:rPr>
              <a:t>Badania pokazują, że u osób z problemami kardiologicznymi subiektywna poprawa samopoczucia obserwowana po wypiciu lampki koniaku jest wynikiem uspokajającego i znieczulającego działania alkoholu, a nie lepszego ukrwienia mięśnia sercowego. Jednocześnie alkohol powoduje niebezpieczne „skoki” ciśnienia tętniczego krwi, a przy dłuższym jego stosowaniu – uszkodzenie ścianek naczyń krwionośnych i wystąpienie zmian zwyrodnieniowych w mięśniu sercowym.</a:t>
            </a:r>
          </a:p>
          <a:p>
            <a:endParaRPr lang="pl-PL" dirty="0"/>
          </a:p>
        </p:txBody>
      </p:sp>
    </p:spTree>
  </p:cSld>
  <p:clrMapOvr>
    <a:masterClrMapping/>
  </p:clrMapOvr>
</p:sld>
</file>

<file path=ppt/theme/theme1.xml><?xml version="1.0" encoding="utf-8"?>
<a:theme xmlns:a="http://schemas.openxmlformats.org/drawingml/2006/main" name="Techniczny">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79</TotalTime>
  <Words>1275</Words>
  <Application>Microsoft Office PowerPoint</Application>
  <PresentationFormat>Pokaz na ekranie (4:3)</PresentationFormat>
  <Paragraphs>94</Paragraphs>
  <Slides>17</Slides>
  <Notes>0</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Techniczny</vt:lpstr>
      <vt:lpstr> Profilaktyka alkoholizmu</vt:lpstr>
      <vt:lpstr>Co warto wiedzieć na początek? </vt:lpstr>
      <vt:lpstr>Slajd 3</vt:lpstr>
      <vt:lpstr>SKUTKI</vt:lpstr>
      <vt:lpstr>Slajd 5</vt:lpstr>
      <vt:lpstr>WARTO PAMIĘTAĆ</vt:lpstr>
      <vt:lpstr>Slajd 7</vt:lpstr>
      <vt:lpstr>KILKA DANYCH</vt:lpstr>
      <vt:lpstr>  Na temat alkoholu panuje wiele przekonań, w związku z tym przyjrzymy się temu, z czym trudno dyskutować: faktom. </vt:lpstr>
      <vt:lpstr>Slajd 10</vt:lpstr>
      <vt:lpstr>Slajd 11</vt:lpstr>
      <vt:lpstr>Slajd 12</vt:lpstr>
      <vt:lpstr>KRYTERIA DIAGNOSTYCZNE</vt:lpstr>
      <vt:lpstr>Slajd 14</vt:lpstr>
      <vt:lpstr>Slajd 15</vt:lpstr>
      <vt:lpstr>Slajd 16</vt:lpstr>
      <vt:lpstr>Slajd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Profilaktyka alkoholizmu</dc:title>
  <dc:creator>Justyna</dc:creator>
  <cp:lastModifiedBy>Justyna</cp:lastModifiedBy>
  <cp:revision>10</cp:revision>
  <dcterms:created xsi:type="dcterms:W3CDTF">2022-04-02T16:35:58Z</dcterms:created>
  <dcterms:modified xsi:type="dcterms:W3CDTF">2022-04-02T17:55:39Z</dcterms:modified>
</cp:coreProperties>
</file>