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podpis">
  <p:cSld name="Tytuł i podpi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ferta z podpisem">
  <p:cSld name="Oferta z podpis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">
  <p:cSld name="Karta nazw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arta nazwy cytatu">
  <p:cSld name="Karta nazwy cytatu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wda lub fałsz">
  <p:cSld name="Prawda lub fałsz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3" name="Google Shape;63;p6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suite.google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://www.szkolamirkow.pl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adam.kowalski@szkolamirkow.p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pl-PL"/>
              <a:t>E-Learning</a:t>
            </a:r>
            <a:endParaRPr/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l-PL"/>
              <a:t>Poradnik dla rodzica / ucznia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2246284" y="6350287"/>
            <a:ext cx="6856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Szkoła Podstawowa im. Kawalerów Orderu Uśmiechu w Mirkowie</a:t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9048" y="1329665"/>
            <a:ext cx="28956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/>
          <p:nvPr/>
        </p:nvSpPr>
        <p:spPr>
          <a:xfrm>
            <a:off x="3295093" y="3372557"/>
            <a:ext cx="1017863" cy="982881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27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27" name="Google Shape;227;p27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27"/>
          <p:cNvSpPr txBox="1"/>
          <p:nvPr/>
        </p:nvSpPr>
        <p:spPr>
          <a:xfrm>
            <a:off x="3500174" y="620662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1789354" y="5967422"/>
            <a:ext cx="76146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Symbolem okręgu zaznaczono te funkcje, z których będziemy najczęściej korzystać</a:t>
            </a:r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4752" y="1486369"/>
            <a:ext cx="2867025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/>
          <p:nvPr/>
        </p:nvSpPr>
        <p:spPr>
          <a:xfrm>
            <a:off x="4231794" y="1431135"/>
            <a:ext cx="1017863" cy="982881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2279904" y="3382587"/>
            <a:ext cx="1017863" cy="982881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3229002" y="1449423"/>
            <a:ext cx="1017863" cy="982881"/>
          </a:xfrm>
          <a:prstGeom prst="ellipse">
            <a:avLst/>
          </a:prstGeom>
          <a:noFill/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54" y="758297"/>
            <a:ext cx="7592321" cy="485665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40" name="Google Shape;240;p28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28"/>
          <p:cNvSpPr txBox="1"/>
          <p:nvPr/>
        </p:nvSpPr>
        <p:spPr>
          <a:xfrm>
            <a:off x="1767054" y="5802830"/>
            <a:ext cx="76146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Opcja oferująca standardowe funkcje klienta poczty e-mail, czyli możliwość wysyłania i odbierania wiadomości e-mail z utworzonego konta</a:t>
            </a: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3" name="Google Shape;2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948" y="475337"/>
            <a:ext cx="74295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49" name="Google Shape;249;p29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29"/>
          <p:cNvSpPr txBox="1"/>
          <p:nvPr/>
        </p:nvSpPr>
        <p:spPr>
          <a:xfrm>
            <a:off x="1767054" y="5802830"/>
            <a:ext cx="7614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Classroom to miejsce, gdzie nauczyciele poszczególnych przedmiotów mogą umieszczać dla uczniów materiały do nauki oraz komunikować się uczniami poprzez komentarze a także zlecać wykonanie zadań</a:t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907" y="755282"/>
            <a:ext cx="7582174" cy="485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59" name="Google Shape;259;p30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30"/>
          <p:cNvSpPr txBox="1"/>
          <p:nvPr/>
        </p:nvSpPr>
        <p:spPr>
          <a:xfrm>
            <a:off x="1767054" y="5802830"/>
            <a:ext cx="76146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Dołączenie do „Classroom’u” możliwe jest do podaniu kodu zajęć, który uczniowie otrzymają np. na Gmaila od nauczycieli poszczególnych przedmiotów.</a:t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630" y="759608"/>
            <a:ext cx="7614621" cy="487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69" name="Google Shape;269;p31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0" name="Google Shape;270;p31"/>
          <p:cNvSpPr txBox="1"/>
          <p:nvPr/>
        </p:nvSpPr>
        <p:spPr>
          <a:xfrm>
            <a:off x="1767054" y="5802830"/>
            <a:ext cx="7614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Materiały mogą tu zamieszczać zarówno nauczyciele, jak i uczniowie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System komentarzy może być wykorzystywany do zadawania pytań zarówno przez uczniów jak i nauczycieli. Jest intuicyjny – analogia do Facebook’a</a:t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2" name="Google Shape;27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906" y="650465"/>
            <a:ext cx="6793454" cy="490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79" name="Google Shape;279;p32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32"/>
          <p:cNvSpPr txBox="1"/>
          <p:nvPr/>
        </p:nvSpPr>
        <p:spPr>
          <a:xfrm>
            <a:off x="1789356" y="805328"/>
            <a:ext cx="7614621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Nauczyciele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mogą w tym miejscu przekazywać uczniom dowolne pliki, np: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Dokumenty tekstowe (np. Microsoft Word)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Grafiki, zdjęcia (np. JPEG, GIF, PNG)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Dokumenty w formacie PDF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Prezentacje multimedialne (np. Power Point)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 także dodawać linki do materiałów z Internetu (Youtube, strony internetowe, itp.)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2" name="Google Shape;28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2"/>
          <p:cNvSpPr txBox="1"/>
          <p:nvPr/>
        </p:nvSpPr>
        <p:spPr>
          <a:xfrm>
            <a:off x="1789355" y="4386728"/>
            <a:ext cx="761462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Uczniowie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 razie wątpliwości mogą dopytać o wszystko, dodając komentarze do zamieszczonych materiałów. Sami również mogą przekazywać tu pliki czy linki do interesujących materiałów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84" name="Google Shape;284;p32"/>
          <p:cNvCxnSpPr/>
          <p:nvPr/>
        </p:nvCxnSpPr>
        <p:spPr>
          <a:xfrm>
            <a:off x="1865014" y="4221648"/>
            <a:ext cx="7538963" cy="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014" y="1750129"/>
            <a:ext cx="7538963" cy="48761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3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91" name="Google Shape;291;p33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33"/>
          <p:cNvSpPr txBox="1"/>
          <p:nvPr/>
        </p:nvSpPr>
        <p:spPr>
          <a:xfrm>
            <a:off x="1789356" y="805328"/>
            <a:ext cx="76146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Nauczyciele </a:t>
            </a: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mogą wykorzystywać również Classroom, żeby zadawać uczniom zdania do wykonania. Pojawiać się wówczas będą odpowiednie informacje w zakładce „zadania”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33"/>
          <p:cNvCxnSpPr/>
          <p:nvPr/>
        </p:nvCxnSpPr>
        <p:spPr>
          <a:xfrm rot="10800000">
            <a:off x="5647898" y="2667364"/>
            <a:ext cx="201168" cy="338262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96" name="Google Shape;296;p33"/>
          <p:cNvCxnSpPr/>
          <p:nvPr/>
        </p:nvCxnSpPr>
        <p:spPr>
          <a:xfrm rot="10800000">
            <a:off x="4507992" y="4718304"/>
            <a:ext cx="1341074" cy="133168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02" name="Google Shape;302;p34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34"/>
          <p:cNvSpPr txBox="1"/>
          <p:nvPr/>
        </p:nvSpPr>
        <p:spPr>
          <a:xfrm>
            <a:off x="1789356" y="805328"/>
            <a:ext cx="761462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kliknięciu w wybrane zadanie, uczeń jest automatycznie przenoszony do jego treści.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Google Shape;3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33" y="466165"/>
            <a:ext cx="790575" cy="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34"/>
          <p:cNvCxnSpPr/>
          <p:nvPr/>
        </p:nvCxnSpPr>
        <p:spPr>
          <a:xfrm rot="10800000">
            <a:off x="5647898" y="2667364"/>
            <a:ext cx="201168" cy="338262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7" name="Google Shape;307;p34"/>
          <p:cNvCxnSpPr/>
          <p:nvPr/>
        </p:nvCxnSpPr>
        <p:spPr>
          <a:xfrm rot="10800000">
            <a:off x="4507992" y="4718304"/>
            <a:ext cx="1341074" cy="133168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08" name="Google Shape;30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8416" y="1545824"/>
            <a:ext cx="7538963" cy="487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14" name="Google Shape;314;p35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35"/>
          <p:cNvSpPr txBox="1"/>
          <p:nvPr/>
        </p:nvSpPr>
        <p:spPr>
          <a:xfrm>
            <a:off x="1789356" y="1838600"/>
            <a:ext cx="7614621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Kalendarz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To miejsce, w którym uczeń będzie miał możliwość: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Połączenia się do zajęć lekcyjnych prowadzonych on-line przez nauczycieli poszczególnych przedmiotów 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Zobaczyć terminy zajęć on-line w poszczególnych dniach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Sprawdzać terminy realizacji zadań, które zadawać będą nauczyciele poszczególnych przedmiotów (do ustalenia czy będzie wykorzystywane)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7" name="Google Shape;3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23" name="Google Shape;323;p36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36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906" y="694113"/>
            <a:ext cx="7639965" cy="494150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1789356" y="5695168"/>
            <a:ext cx="76146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 ekranie widzimy widok całego miesiąca (można go zmieniać na np. tygodniowy)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Widać również poszczególne zajęcia on-line zaplanowane przez nauczycieli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AF8C13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AF8C13"/>
                </a:solidFill>
                <a:latin typeface="Trebuchet MS"/>
                <a:ea typeface="Trebuchet MS"/>
                <a:cs typeface="Trebuchet MS"/>
                <a:sym typeface="Trebuchet MS"/>
              </a:rPr>
              <a:t>Brązowym kolorem</a:t>
            </a: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oznaczone są terminy zadań do realizacji </a:t>
            </a:r>
            <a:endParaRPr/>
          </a:p>
        </p:txBody>
      </p:sp>
      <p:cxnSp>
        <p:nvCxnSpPr>
          <p:cNvPr id="328" name="Google Shape;328;p36"/>
          <p:cNvCxnSpPr/>
          <p:nvPr/>
        </p:nvCxnSpPr>
        <p:spPr>
          <a:xfrm rot="10800000">
            <a:off x="7415784" y="1581912"/>
            <a:ext cx="0" cy="217627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29" name="Google Shape;329;p36"/>
          <p:cNvCxnSpPr/>
          <p:nvPr/>
        </p:nvCxnSpPr>
        <p:spPr>
          <a:xfrm flipH="1">
            <a:off x="4288536" y="3758184"/>
            <a:ext cx="3127248" cy="704088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0" name="Google Shape;330;p36"/>
          <p:cNvCxnSpPr/>
          <p:nvPr/>
        </p:nvCxnSpPr>
        <p:spPr>
          <a:xfrm flipH="1">
            <a:off x="4288535" y="3758184"/>
            <a:ext cx="3127249" cy="131424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1" name="Google Shape;331;p36"/>
          <p:cNvCxnSpPr/>
          <p:nvPr/>
        </p:nvCxnSpPr>
        <p:spPr>
          <a:xfrm flipH="1">
            <a:off x="5007864" y="3758184"/>
            <a:ext cx="2407920" cy="136267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51" name="Google Shape;151;p19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9"/>
          <p:cNvSpPr txBox="1"/>
          <p:nvPr/>
        </p:nvSpPr>
        <p:spPr>
          <a:xfrm>
            <a:off x="1999129" y="1492346"/>
            <a:ext cx="687593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Przygotowane przez szkołę opracowanie ma pomóc rodzicom i dzieciom w przestawieniu się na tzw. E-Learning, czyli zdalną naukę przedmiotów, które do tej pory dzieci normalnie uczyły się podczas zajęć w szkole.</a:t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1999129" y="3889187"/>
            <a:ext cx="687593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 przystępny sposób spróbujemy przedstawić platformę Google G-Suite, dzięki której nauczyciele będą w stanie realizować naukę poszczególnych przedmiotów w zrozumiały i usystematyzowany sposób. Najważniejszą zmianą jest tu możliwość odejścia od wyłącznie zlecania kolejnych zadań uczniom na rzecz prowadzenia zajęć zbliżonych do „zwyczajnej” nauki w szkole.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06" y="805328"/>
            <a:ext cx="7513439" cy="485967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7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38" name="Google Shape;338;p37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9" name="Google Shape;339;p37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40" name="Google Shape;34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7"/>
          <p:cNvSpPr txBox="1"/>
          <p:nvPr/>
        </p:nvSpPr>
        <p:spPr>
          <a:xfrm>
            <a:off x="1789356" y="5695168"/>
            <a:ext cx="7614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przełączeniu na widok tygodnia, godziny poszczególnych zajęć on-line są bardziej czytelne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Uczeń będzie tu widział wszystkie przedmioty zgodnie z planem lekcji</a:t>
            </a:r>
            <a:endParaRPr/>
          </a:p>
        </p:txBody>
      </p:sp>
      <p:cxnSp>
        <p:nvCxnSpPr>
          <p:cNvPr id="342" name="Google Shape;342;p37"/>
          <p:cNvCxnSpPr/>
          <p:nvPr/>
        </p:nvCxnSpPr>
        <p:spPr>
          <a:xfrm flipH="1" rot="10800000">
            <a:off x="6739128" y="1581912"/>
            <a:ext cx="676656" cy="3465576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3" name="Google Shape;343;p37"/>
          <p:cNvCxnSpPr/>
          <p:nvPr/>
        </p:nvCxnSpPr>
        <p:spPr>
          <a:xfrm rot="10800000">
            <a:off x="4507992" y="2990088"/>
            <a:ext cx="1874520" cy="20574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56" y="670667"/>
            <a:ext cx="7614621" cy="492511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8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50" name="Google Shape;350;p38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38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/>
          <p:nvPr/>
        </p:nvSpPr>
        <p:spPr>
          <a:xfrm>
            <a:off x="1789356" y="5695168"/>
            <a:ext cx="7614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kliknięciu w wybrane zajęcia, na ekranie pojawiają się bardziej szczegółowe informacje oraz </a:t>
            </a:r>
            <a:r>
              <a:rPr b="1" lang="pl-PL" sz="160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link do usługi Hangouts Meet</a:t>
            </a: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, w który należy kliknąć, żeby podłączyć się on-line do zajęć z nauczycielem</a:t>
            </a:r>
            <a:endParaRPr/>
          </a:p>
        </p:txBody>
      </p:sp>
      <p:cxnSp>
        <p:nvCxnSpPr>
          <p:cNvPr id="354" name="Google Shape;354;p38"/>
          <p:cNvCxnSpPr/>
          <p:nvPr/>
        </p:nvCxnSpPr>
        <p:spPr>
          <a:xfrm flipH="1" rot="10800000">
            <a:off x="5596666" y="2880360"/>
            <a:ext cx="749270" cy="2624329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56" y="656645"/>
            <a:ext cx="7602071" cy="49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9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61" name="Google Shape;361;p39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2" name="Google Shape;362;p39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63" name="Google Shape;36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/>
          <p:nvPr/>
        </p:nvSpPr>
        <p:spPr>
          <a:xfrm>
            <a:off x="1789356" y="5695168"/>
            <a:ext cx="76146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 koniec pozostaje jedynie potwierdzenie, że chcemy dołączyć do zajęć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 ekranie komputera powinien pojawić się obraz z naszej kamery</a:t>
            </a:r>
            <a:endParaRPr/>
          </a:p>
        </p:txBody>
      </p:sp>
      <p:cxnSp>
        <p:nvCxnSpPr>
          <p:cNvPr id="365" name="Google Shape;365;p39"/>
          <p:cNvCxnSpPr/>
          <p:nvPr/>
        </p:nvCxnSpPr>
        <p:spPr>
          <a:xfrm flipH="1" rot="10800000">
            <a:off x="5111496" y="3577027"/>
            <a:ext cx="1386256" cy="208797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9356" y="622167"/>
            <a:ext cx="7602071" cy="4916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0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72" name="Google Shape;372;p40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3" name="Google Shape;373;p40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0"/>
          <p:cNvSpPr txBox="1"/>
          <p:nvPr/>
        </p:nvSpPr>
        <p:spPr>
          <a:xfrm>
            <a:off x="1789356" y="5695168"/>
            <a:ext cx="761462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Klikając w opcję 1, wyciszamy lub włączamy własny mikrofon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Klikając w opcję 2, rozłączamy się z zajęć on-line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Klikając w opcję 3, wyłączamy lub włączamy obraz z własnej kamery</a:t>
            </a:r>
            <a:endParaRPr/>
          </a:p>
        </p:txBody>
      </p:sp>
      <p:cxnSp>
        <p:nvCxnSpPr>
          <p:cNvPr id="376" name="Google Shape;376;p40"/>
          <p:cNvCxnSpPr/>
          <p:nvPr/>
        </p:nvCxnSpPr>
        <p:spPr>
          <a:xfrm>
            <a:off x="3639312" y="2893300"/>
            <a:ext cx="1378413" cy="2163332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7" name="Google Shape;377;p40"/>
          <p:cNvCxnSpPr/>
          <p:nvPr/>
        </p:nvCxnSpPr>
        <p:spPr>
          <a:xfrm flipH="1">
            <a:off x="5544067" y="2798064"/>
            <a:ext cx="551933" cy="2258568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78" name="Google Shape;378;p40"/>
          <p:cNvCxnSpPr>
            <a:stCxn id="379" idx="3"/>
          </p:cNvCxnSpPr>
          <p:nvPr/>
        </p:nvCxnSpPr>
        <p:spPr>
          <a:xfrm flipH="1">
            <a:off x="6096071" y="2995028"/>
            <a:ext cx="1993500" cy="20616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0" name="Google Shape;380;p40"/>
          <p:cNvSpPr/>
          <p:nvPr/>
        </p:nvSpPr>
        <p:spPr>
          <a:xfrm>
            <a:off x="3209186" y="2350007"/>
            <a:ext cx="585216" cy="584775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5820033" y="2280672"/>
            <a:ext cx="585216" cy="584775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9" name="Google Shape;379;p40"/>
          <p:cNvSpPr/>
          <p:nvPr/>
        </p:nvSpPr>
        <p:spPr>
          <a:xfrm>
            <a:off x="8003868" y="2495891"/>
            <a:ext cx="585216" cy="584775"/>
          </a:xfrm>
          <a:prstGeom prst="ellipse">
            <a:avLst/>
          </a:prstGeom>
          <a:solidFill>
            <a:schemeClr val="accen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87" name="Google Shape;387;p41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41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9" name="Google Shape;3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884" y="481569"/>
            <a:ext cx="771525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1"/>
          <p:cNvSpPr txBox="1"/>
          <p:nvPr/>
        </p:nvSpPr>
        <p:spPr>
          <a:xfrm>
            <a:off x="1789356" y="835497"/>
            <a:ext cx="7614621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Zajęcia on-line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podłączeniu się wszystkich uczniów do zajęć w określonym czasie, np.: 8:00-8:45, nauczyciel rozpoczyna prowadzenie lekcji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Widzi obraz z kamer wszystkich podłączonych uczniów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Słyszy głos wszystkich podłączonych uczniów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Żeby zapanować nad prowadzeniem zajęć w zrozumiały dla wszystkich sposób, może zdalnie wyciszać mikrofony poszczególnych uczniów, żeby zapobiec ogólnemu hałasowi, który uniemożliwiłby wysłuchanie przez uczniów lekcji czy wyjaśnień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Nauczyciel może podczas takich zajęć zadawać pytania grupie bądź poszczególnym uczniom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Może również prezentować notatki, zdjęcia książki, ćwiczeń, grafiki, strony internetowe, filmy, itp., które uruchamia z własnego komputera dla wszystkich uczestników zajęć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Prezentowane materiały może tłumaczyć uczniom jak również odpowiadać na ich pytania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396" name="Google Shape;396;p42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p42"/>
          <p:cNvSpPr/>
          <p:nvPr/>
        </p:nvSpPr>
        <p:spPr>
          <a:xfrm>
            <a:off x="326314" y="314506"/>
            <a:ext cx="1155014" cy="1105653"/>
          </a:xfrm>
          <a:prstGeom prst="ellipse">
            <a:avLst/>
          </a:prstGeom>
          <a:solidFill>
            <a:schemeClr val="lt1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1789356" y="835497"/>
            <a:ext cx="7614621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16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ZACZYNAMY WSPÓLNĄ PRZYGODĘ, JEST DLA NAS WSZYSTKICH NOWA, WIĘC PODOBNIE, JAK PRZY ROZBUDOWIE SZKOŁY, ZASTOSUJMY REGUŁĘ </a:t>
            </a:r>
            <a:r>
              <a:rPr b="1" lang="pl-PL" sz="24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ZMC</a:t>
            </a:r>
            <a:r>
              <a:rPr b="1" lang="pl-PL" sz="16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        I WYKAŻMY SIĘ:</a:t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4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Z </a:t>
            </a:r>
            <a:r>
              <a:rPr b="1" lang="pl-PL" sz="16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- Zrozumieniem, bo nie jest łatwo,</a:t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4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b="1" lang="pl-PL" sz="16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 - Miłością, bo przecież kochamy nasza szkołę, pokochajmy też i tę wirtualną,</a:t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24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 </a:t>
            </a:r>
            <a:r>
              <a:rPr b="1" lang="pl-PL" sz="1600">
                <a:solidFill>
                  <a:srgbClr val="7F7F7F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- Cierpliwością, bo trochę to jeszcze potrwa, a trudności mamy wszyscy.</a:t>
            </a:r>
            <a:endParaRPr b="1" sz="1600">
              <a:solidFill>
                <a:srgbClr val="7F7F7F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Życzmy sobie powodzenia, trzymajmy się zdrowo, dbajmy o siebie i innych, bądźmy odpowiedzialni, </a:t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Edyta Podyma, Izabela Trojanowska wraz z nauczycielami</a:t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016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autor prezentacji: Marcin Rosiecki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59" name="Google Shape;159;p20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20"/>
          <p:cNvSpPr txBox="1"/>
          <p:nvPr/>
        </p:nvSpPr>
        <p:spPr>
          <a:xfrm>
            <a:off x="1865014" y="2470754"/>
            <a:ext cx="687593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Pierwszym krokiem, który należy wykonać jest zalogowanie się do platformy Google G-Suite.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Każdy uczeń przez Librusa został poinformowany o imiennym koncie e-mail, które będzie wykorzystywał do logowania się do Google G-Suite.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 następnym slajdzie znajduje się przykładowa wiadomość, która przyjdzie na Państwa konta.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1999129" y="835497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67" name="Google Shape;167;p21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21"/>
          <p:cNvSpPr txBox="1"/>
          <p:nvPr/>
        </p:nvSpPr>
        <p:spPr>
          <a:xfrm>
            <a:off x="1999129" y="835497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Obraz zawierający zrzut ekranu&#10;&#10;Opis wygenerowany automatycznie"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4559" y="1204829"/>
            <a:ext cx="4599242" cy="5498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75" name="Google Shape;175;p22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6" name="Google Shape;176;p22"/>
          <p:cNvSpPr txBox="1"/>
          <p:nvPr/>
        </p:nvSpPr>
        <p:spPr>
          <a:xfrm>
            <a:off x="1999129" y="835497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865014" y="2470754"/>
            <a:ext cx="68759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ustaleniu hasła dla ucznia, należy zapisać sobie adres strony internetowej, na którą codziennie będą wchodzili uczniowie podczas realizacji zajęć szkolnych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3775156" y="3948422"/>
            <a:ext cx="30556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https://gsuite.google.com/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84" name="Google Shape;184;p23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06" y="1062195"/>
            <a:ext cx="7602071" cy="4862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3"/>
          <p:cNvCxnSpPr/>
          <p:nvPr/>
        </p:nvCxnSpPr>
        <p:spPr>
          <a:xfrm flipH="1" rot="10800000">
            <a:off x="6553021" y="2250056"/>
            <a:ext cx="2112264" cy="124358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7" name="Google Shape;187;p23"/>
          <p:cNvSpPr txBox="1"/>
          <p:nvPr/>
        </p:nvSpPr>
        <p:spPr>
          <a:xfrm>
            <a:off x="3500174" y="620662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789355" y="5967422"/>
            <a:ext cx="6875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 wejściu na stronę klikamy „Zaloguj się”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194" name="Google Shape;194;p24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24"/>
          <p:cNvSpPr txBox="1"/>
          <p:nvPr/>
        </p:nvSpPr>
        <p:spPr>
          <a:xfrm>
            <a:off x="3500174" y="620662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06" y="1023711"/>
            <a:ext cx="7602071" cy="48628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24"/>
          <p:cNvCxnSpPr/>
          <p:nvPr/>
        </p:nvCxnSpPr>
        <p:spPr>
          <a:xfrm flipH="1" rot="10800000">
            <a:off x="5227320" y="3581778"/>
            <a:ext cx="2112264" cy="124358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8" name="Google Shape;198;p24"/>
          <p:cNvSpPr txBox="1"/>
          <p:nvPr/>
        </p:nvSpPr>
        <p:spPr>
          <a:xfrm>
            <a:off x="1789355" y="5967422"/>
            <a:ext cx="68759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 polu „Domena” wpisujemy: </a:t>
            </a:r>
            <a:r>
              <a:rPr lang="pl-PL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www.szkolamirkow.pl</a:t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W polu „Dostęp do” wpisujemy: E-mail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04" name="Google Shape;204;p25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5" name="Google Shape;205;p25"/>
          <p:cNvSpPr txBox="1"/>
          <p:nvPr/>
        </p:nvSpPr>
        <p:spPr>
          <a:xfrm>
            <a:off x="3500174" y="620662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1789354" y="5967422"/>
            <a:ext cx="76146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Podajemy nazwę konta ucznia, np. </a:t>
            </a:r>
            <a:r>
              <a:rPr lang="pl-PL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adam.kowalski@szkolamirkow.pl</a:t>
            </a:r>
            <a:endParaRPr sz="180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Podajemy utworzone przez nas hasło i klikamy „Dalej”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9355" y="1081373"/>
            <a:ext cx="7614622" cy="4870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25"/>
          <p:cNvCxnSpPr/>
          <p:nvPr/>
        </p:nvCxnSpPr>
        <p:spPr>
          <a:xfrm rot="10800000">
            <a:off x="5730240" y="3645786"/>
            <a:ext cx="295656" cy="1200534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906" y="1066334"/>
            <a:ext cx="7614621" cy="487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>
            <p:ph type="ctrTitle"/>
          </p:nvPr>
        </p:nvSpPr>
        <p:spPr>
          <a:xfrm>
            <a:off x="1865014" y="66664"/>
            <a:ext cx="77669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</a:pPr>
            <a:r>
              <a:rPr lang="pl-PL" sz="2000"/>
              <a:t>E-Learning: poradnik dla rodzica / ucznia</a:t>
            </a:r>
            <a:endParaRPr sz="2000"/>
          </a:p>
        </p:txBody>
      </p:sp>
      <p:cxnSp>
        <p:nvCxnSpPr>
          <p:cNvPr id="215" name="Google Shape;215;p26"/>
          <p:cNvCxnSpPr/>
          <p:nvPr/>
        </p:nvCxnSpPr>
        <p:spPr>
          <a:xfrm flipH="1" rot="10800000">
            <a:off x="1801906" y="435996"/>
            <a:ext cx="7602071" cy="30169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26"/>
          <p:cNvSpPr txBox="1"/>
          <p:nvPr/>
        </p:nvSpPr>
        <p:spPr>
          <a:xfrm>
            <a:off x="3500174" y="620662"/>
            <a:ext cx="36920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Logowanie się do Google G-Suite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1789354" y="5967422"/>
            <a:ext cx="76146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Ekran po zalogowaniu przedstawia widok wiadomości pocztowych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Inne </a:t>
            </a:r>
            <a:r>
              <a:rPr b="1" lang="pl-PL" sz="1800" u="sng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najważniejsze funkcje</a:t>
            </a:r>
            <a:r>
              <a:rPr lang="pl-PL" sz="180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 dostępne są po kliknięciu w ikonę</a:t>
            </a:r>
            <a:endParaRPr/>
          </a:p>
        </p:txBody>
      </p:sp>
      <p:cxnSp>
        <p:nvCxnSpPr>
          <p:cNvPr id="218" name="Google Shape;218;p26"/>
          <p:cNvCxnSpPr/>
          <p:nvPr/>
        </p:nvCxnSpPr>
        <p:spPr>
          <a:xfrm flipH="1" rot="10800000">
            <a:off x="5477256" y="1908426"/>
            <a:ext cx="2694432" cy="2535558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19" name="Google Shape;2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4318" y="6254159"/>
            <a:ext cx="371475" cy="3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seta">
  <a:themeElements>
    <a:clrScheme name="Fas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