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4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DB1E4-BB0E-4472-8A16-8E3F2F57E9F9}" type="datetimeFigureOut">
              <a:rPr lang="sk-SK" smtClean="0"/>
              <a:t>15. 1. 2021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A1188-DA05-4979-836D-4AA8513F32B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1446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A1188-DA05-4979-836D-4AA8513F32BF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0183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A1188-DA05-4979-836D-4AA8513F32BF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7050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A1188-DA05-4979-836D-4AA8513F32BF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2939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A1188-DA05-4979-836D-4AA8513F32BF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022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A1188-DA05-4979-836D-4AA8513F32BF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66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A1188-DA05-4979-836D-4AA8513F32BF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8468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A1188-DA05-4979-836D-4AA8513F32BF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2036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A1188-DA05-4979-836D-4AA8513F32BF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459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A1188-DA05-4979-836D-4AA8513F32BF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0936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A1188-DA05-4979-836D-4AA8513F32BF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7067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A1188-DA05-4979-836D-4AA8513F32BF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551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D3FE-BF4B-417E-BA6B-37077F616B45}" type="datetimeFigureOut">
              <a:rPr lang="sk-SK" smtClean="0"/>
              <a:t>15. 1. 2021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01AD-F255-4617-B878-01C51A2802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219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D3FE-BF4B-417E-BA6B-37077F616B45}" type="datetimeFigureOut">
              <a:rPr lang="sk-SK" smtClean="0"/>
              <a:t>15. 1. 2021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01AD-F255-4617-B878-01C51A2802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593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D3FE-BF4B-417E-BA6B-37077F616B45}" type="datetimeFigureOut">
              <a:rPr lang="sk-SK" smtClean="0"/>
              <a:t>15. 1. 2021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01AD-F255-4617-B878-01C51A280288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2150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D3FE-BF4B-417E-BA6B-37077F616B45}" type="datetimeFigureOut">
              <a:rPr lang="sk-SK" smtClean="0"/>
              <a:t>15. 1. 2021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01AD-F255-4617-B878-01C51A2802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7798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D3FE-BF4B-417E-BA6B-37077F616B45}" type="datetimeFigureOut">
              <a:rPr lang="sk-SK" smtClean="0"/>
              <a:t>15. 1. 2021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01AD-F255-4617-B878-01C51A280288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8455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D3FE-BF4B-417E-BA6B-37077F616B45}" type="datetimeFigureOut">
              <a:rPr lang="sk-SK" smtClean="0"/>
              <a:t>15. 1. 2021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01AD-F255-4617-B878-01C51A2802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1764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D3FE-BF4B-417E-BA6B-37077F616B45}" type="datetimeFigureOut">
              <a:rPr lang="sk-SK" smtClean="0"/>
              <a:t>15. 1. 2021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01AD-F255-4617-B878-01C51A2802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2394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D3FE-BF4B-417E-BA6B-37077F616B45}" type="datetimeFigureOut">
              <a:rPr lang="sk-SK" smtClean="0"/>
              <a:t>15. 1. 2021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01AD-F255-4617-B878-01C51A2802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857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D3FE-BF4B-417E-BA6B-37077F616B45}" type="datetimeFigureOut">
              <a:rPr lang="sk-SK" smtClean="0"/>
              <a:t>15. 1. 2021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01AD-F255-4617-B878-01C51A2802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504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D3FE-BF4B-417E-BA6B-37077F616B45}" type="datetimeFigureOut">
              <a:rPr lang="sk-SK" smtClean="0"/>
              <a:t>15. 1. 2021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01AD-F255-4617-B878-01C51A2802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757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D3FE-BF4B-417E-BA6B-37077F616B45}" type="datetimeFigureOut">
              <a:rPr lang="sk-SK" smtClean="0"/>
              <a:t>15. 1. 2021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01AD-F255-4617-B878-01C51A2802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525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D3FE-BF4B-417E-BA6B-37077F616B45}" type="datetimeFigureOut">
              <a:rPr lang="sk-SK" smtClean="0"/>
              <a:t>15. 1. 2021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01AD-F255-4617-B878-01C51A2802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454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D3FE-BF4B-417E-BA6B-37077F616B45}" type="datetimeFigureOut">
              <a:rPr lang="sk-SK" smtClean="0"/>
              <a:t>15. 1. 2021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01AD-F255-4617-B878-01C51A2802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028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D3FE-BF4B-417E-BA6B-37077F616B45}" type="datetimeFigureOut">
              <a:rPr lang="sk-SK" smtClean="0"/>
              <a:t>15. 1. 2021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01AD-F255-4617-B878-01C51A2802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693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D3FE-BF4B-417E-BA6B-37077F616B45}" type="datetimeFigureOut">
              <a:rPr lang="sk-SK" smtClean="0"/>
              <a:t>15. 1. 2021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01AD-F255-4617-B878-01C51A2802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908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01AD-F255-4617-B878-01C51A280288}" type="slidenum">
              <a:rPr lang="sk-SK" smtClean="0"/>
              <a:t>‹#›</a:t>
            </a:fld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D3FE-BF4B-417E-BA6B-37077F616B45}" type="datetimeFigureOut">
              <a:rPr lang="sk-SK" smtClean="0"/>
              <a:t>15. 1. 2021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351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DD3FE-BF4B-417E-BA6B-37077F616B45}" type="datetimeFigureOut">
              <a:rPr lang="sk-SK" smtClean="0"/>
              <a:t>15. 1. 2021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B601AD-F255-4617-B878-01C51A28028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757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f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f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fif"/><Relationship Id="rId4" Type="http://schemas.openxmlformats.org/officeDocument/2006/relationships/image" Target="../media/image12.jf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CBBB13-C97C-4641-8F81-CC6423B41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412" y="0"/>
            <a:ext cx="8502978" cy="2601798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NÁZVOSLOVIE ANORGANICKÝCH ZLÚČENÍN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B969532-82B4-4831-8F70-4B21F0BC9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6433" y="2504138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>
                <a:solidFill>
                  <a:schemeClr val="accent1">
                    <a:lumMod val="75000"/>
                  </a:schemeClr>
                </a:solidFill>
              </a:rPr>
              <a:t>1. HALOGENIDY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4C9E29B-34CE-4CC3-87FA-FFB5C6648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975" y="3195685"/>
            <a:ext cx="5152681" cy="3428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83593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BE366-3C2C-4169-AD3A-B43BB02B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994"/>
          </a:xfrm>
        </p:spPr>
        <p:txBody>
          <a:bodyPr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VÝZNAMNÉ HALOGENIDY</a:t>
            </a:r>
            <a:r>
              <a:rPr lang="sk-SK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AD50D3-1E79-46E5-9FC3-DE0C6F933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1667"/>
            <a:ext cx="9579030" cy="4259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200" b="1" dirty="0">
                <a:solidFill>
                  <a:srgbClr val="FF0000"/>
                </a:solidFill>
              </a:rPr>
              <a:t>Chlorid draselný (</a:t>
            </a:r>
            <a:r>
              <a:rPr lang="sk-SK" sz="3200" b="1" dirty="0" err="1">
                <a:solidFill>
                  <a:srgbClr val="FF0000"/>
                </a:solidFill>
              </a:rPr>
              <a:t>KCl</a:t>
            </a:r>
            <a:r>
              <a:rPr lang="sk-SK" sz="3200" b="1" dirty="0">
                <a:solidFill>
                  <a:srgbClr val="FF0000"/>
                </a:solidFill>
              </a:rPr>
              <a:t>)</a:t>
            </a:r>
          </a:p>
          <a:p>
            <a:r>
              <a:rPr lang="sk-SK" sz="3200" dirty="0"/>
              <a:t>biela tuhá látka</a:t>
            </a:r>
          </a:p>
          <a:p>
            <a:r>
              <a:rPr lang="sk-SK" sz="3200" dirty="0"/>
              <a:t>dobre rozpustná vo vode</a:t>
            </a:r>
          </a:p>
          <a:p>
            <a:r>
              <a:rPr lang="sk-SK" sz="3200" dirty="0"/>
              <a:t>v prírode sa vyskytuje ako </a:t>
            </a:r>
            <a:r>
              <a:rPr lang="sk-SK" sz="3200" b="1" dirty="0"/>
              <a:t>žltý až červený minerál (</a:t>
            </a:r>
            <a:r>
              <a:rPr lang="sk-SK" sz="3200" b="1" dirty="0" err="1"/>
              <a:t>sylvín</a:t>
            </a:r>
            <a:r>
              <a:rPr lang="sk-SK" sz="3200" b="1" dirty="0"/>
              <a:t>)</a:t>
            </a:r>
          </a:p>
          <a:p>
            <a:endParaRPr lang="sk-SK" sz="3200" b="1" dirty="0"/>
          </a:p>
          <a:p>
            <a:pPr marL="0" indent="0">
              <a:buNone/>
            </a:pPr>
            <a:r>
              <a:rPr lang="sk-SK" sz="3200" b="1" dirty="0"/>
              <a:t>VYUŽITIE</a:t>
            </a:r>
            <a:r>
              <a:rPr lang="sk-SK" sz="3200" dirty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3200" dirty="0"/>
              <a:t>chemická výroba </a:t>
            </a:r>
            <a:r>
              <a:rPr lang="sk-SK" sz="3200" b="1" dirty="0"/>
              <a:t>KOH</a:t>
            </a:r>
          </a:p>
          <a:p>
            <a:pPr>
              <a:buFont typeface="Wingdings" panose="05000000000000000000" pitchFamily="2" charset="2"/>
              <a:buChar char="v"/>
            </a:pPr>
            <a:endParaRPr lang="sk-SK" sz="3200" dirty="0"/>
          </a:p>
          <a:p>
            <a:pPr>
              <a:buFont typeface="Wingdings" panose="05000000000000000000" pitchFamily="2" charset="2"/>
              <a:buChar char="v"/>
            </a:pPr>
            <a:endParaRPr lang="sk-SK" sz="32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32A6582-91E2-4B33-A712-0EA9BC23C8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490" y="347025"/>
            <a:ext cx="3825712" cy="28692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EFAA1C9D-0CE8-4120-AF86-80B5BD4F3A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580" y="4558412"/>
            <a:ext cx="4578521" cy="1860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49102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BE366-3C2C-4169-AD3A-B43BB02B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994"/>
          </a:xfrm>
        </p:spPr>
        <p:txBody>
          <a:bodyPr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VÝZNAMNÉ HALOGENIDY</a:t>
            </a:r>
            <a:r>
              <a:rPr lang="sk-SK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AD50D3-1E79-46E5-9FC3-DE0C6F933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81667"/>
            <a:ext cx="9579029" cy="4259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200" b="1" dirty="0">
                <a:solidFill>
                  <a:srgbClr val="FF0000"/>
                </a:solidFill>
              </a:rPr>
              <a:t>Fluorid vápenatý (CaF</a:t>
            </a:r>
            <a:r>
              <a:rPr lang="sk-SK" sz="3200" b="1" baseline="-25000" dirty="0">
                <a:solidFill>
                  <a:srgbClr val="FF0000"/>
                </a:solidFill>
              </a:rPr>
              <a:t>2</a:t>
            </a:r>
            <a:r>
              <a:rPr lang="sk-SK" sz="3200" b="1" dirty="0">
                <a:solidFill>
                  <a:srgbClr val="FF0000"/>
                </a:solidFill>
              </a:rPr>
              <a:t>)</a:t>
            </a:r>
          </a:p>
          <a:p>
            <a:r>
              <a:rPr lang="sk-SK" sz="3200" dirty="0"/>
              <a:t>biela tuhá látka</a:t>
            </a:r>
          </a:p>
          <a:p>
            <a:r>
              <a:rPr lang="sk-SK" sz="3200" dirty="0"/>
              <a:t>málo rozpustná vo vode</a:t>
            </a:r>
          </a:p>
          <a:p>
            <a:r>
              <a:rPr lang="sk-SK" sz="3200" dirty="0"/>
              <a:t>v prírode ako </a:t>
            </a:r>
            <a:r>
              <a:rPr lang="sk-SK" sz="3200" b="1" dirty="0"/>
              <a:t>minerál fluorit (kazivec)</a:t>
            </a:r>
          </a:p>
          <a:p>
            <a:pPr marL="0" indent="0">
              <a:buNone/>
            </a:pPr>
            <a:endParaRPr lang="sk-SK" sz="3200" b="1" dirty="0"/>
          </a:p>
          <a:p>
            <a:pPr marL="0" indent="0">
              <a:buNone/>
            </a:pPr>
            <a:r>
              <a:rPr lang="sk-SK" sz="3200" b="1" dirty="0"/>
              <a:t>VYUŽITIE</a:t>
            </a:r>
            <a:r>
              <a:rPr lang="sk-SK" sz="3200" dirty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3200" dirty="0"/>
              <a:t>dôležitý pri </a:t>
            </a:r>
            <a:r>
              <a:rPr lang="sk-SK" sz="3200" b="1" dirty="0"/>
              <a:t>prevencii zubného kazu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3200" dirty="0"/>
              <a:t>významný pri </a:t>
            </a:r>
            <a:r>
              <a:rPr lang="sk-SK" sz="3200" b="1" dirty="0"/>
              <a:t>výrobe fluóru</a:t>
            </a:r>
          </a:p>
          <a:p>
            <a:pPr>
              <a:buFont typeface="Wingdings" panose="05000000000000000000" pitchFamily="2" charset="2"/>
              <a:buChar char="v"/>
            </a:pPr>
            <a:endParaRPr lang="sk-SK" sz="3200" dirty="0"/>
          </a:p>
          <a:p>
            <a:pPr>
              <a:buFont typeface="Wingdings" panose="05000000000000000000" pitchFamily="2" charset="2"/>
              <a:buChar char="v"/>
            </a:pPr>
            <a:endParaRPr lang="sk-SK" sz="32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FEDF6A7-4B1E-4A17-ADE4-4FC5706868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724" y="250990"/>
            <a:ext cx="4370715" cy="3275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221974FD-BCFD-4525-A755-1BA715BA30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8340" y="4397210"/>
            <a:ext cx="297180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5008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BE366-3C2C-4169-AD3A-B43BB02B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994"/>
          </a:xfrm>
        </p:spPr>
        <p:txBody>
          <a:bodyPr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VÝZNAMNÉ HALOGENIDY</a:t>
            </a:r>
            <a:r>
              <a:rPr lang="sk-SK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AD50D3-1E79-46E5-9FC3-DE0C6F933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81667"/>
            <a:ext cx="9579029" cy="4259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200" b="1" dirty="0" err="1">
                <a:solidFill>
                  <a:srgbClr val="FF0000"/>
                </a:solidFill>
              </a:rPr>
              <a:t>Bromid</a:t>
            </a:r>
            <a:r>
              <a:rPr lang="sk-SK" sz="3200" b="1" dirty="0">
                <a:solidFill>
                  <a:srgbClr val="FF0000"/>
                </a:solidFill>
              </a:rPr>
              <a:t> strieborný (</a:t>
            </a:r>
            <a:r>
              <a:rPr lang="sk-SK" sz="3200" b="1" dirty="0" err="1">
                <a:solidFill>
                  <a:srgbClr val="FF0000"/>
                </a:solidFill>
              </a:rPr>
              <a:t>AgBr</a:t>
            </a:r>
            <a:r>
              <a:rPr lang="sk-SK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3200" dirty="0"/>
              <a:t>výroba fotografií</a:t>
            </a:r>
          </a:p>
          <a:p>
            <a:pPr>
              <a:buFont typeface="Wingdings" panose="05000000000000000000" pitchFamily="2" charset="2"/>
              <a:buChar char="v"/>
            </a:pPr>
            <a:endParaRPr lang="sk-SK" sz="3200" dirty="0"/>
          </a:p>
          <a:p>
            <a:pPr marL="0" indent="0">
              <a:buNone/>
            </a:pPr>
            <a:r>
              <a:rPr lang="sk-SK" sz="3200" b="1" dirty="0" err="1">
                <a:solidFill>
                  <a:srgbClr val="FF0000"/>
                </a:solidFill>
              </a:rPr>
              <a:t>Bromid</a:t>
            </a:r>
            <a:r>
              <a:rPr lang="sk-SK" sz="3200" b="1" dirty="0">
                <a:solidFill>
                  <a:srgbClr val="FF0000"/>
                </a:solidFill>
              </a:rPr>
              <a:t> draselný (</a:t>
            </a:r>
            <a:r>
              <a:rPr lang="sk-SK" sz="3200" b="1" dirty="0" err="1">
                <a:solidFill>
                  <a:srgbClr val="FF0000"/>
                </a:solidFill>
              </a:rPr>
              <a:t>KBr</a:t>
            </a:r>
            <a:r>
              <a:rPr lang="sk-SK" sz="3200" b="1" dirty="0">
                <a:solidFill>
                  <a:srgbClr val="FF000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3200" dirty="0"/>
              <a:t>výroba liekov</a:t>
            </a:r>
          </a:p>
          <a:p>
            <a:pPr>
              <a:buFont typeface="Wingdings" panose="05000000000000000000" pitchFamily="2" charset="2"/>
              <a:buChar char="v"/>
            </a:pPr>
            <a:endParaRPr lang="sk-SK" sz="3200" dirty="0"/>
          </a:p>
          <a:p>
            <a:pPr marL="0" indent="0">
              <a:buNone/>
            </a:pPr>
            <a:r>
              <a:rPr lang="sk-SK" sz="3200" b="1" dirty="0">
                <a:solidFill>
                  <a:srgbClr val="FF0000"/>
                </a:solidFill>
              </a:rPr>
              <a:t>Chlorid amónny (NH</a:t>
            </a:r>
            <a:r>
              <a:rPr lang="sk-SK" sz="3200" b="1" baseline="-25000" dirty="0">
                <a:solidFill>
                  <a:srgbClr val="FF0000"/>
                </a:solidFill>
              </a:rPr>
              <a:t>4</a:t>
            </a:r>
            <a:r>
              <a:rPr lang="sk-SK" sz="3200" b="1" dirty="0">
                <a:solidFill>
                  <a:srgbClr val="FF0000"/>
                </a:solidFill>
              </a:rPr>
              <a:t>Cl)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3200" dirty="0"/>
              <a:t>výroba elektroniky</a:t>
            </a:r>
          </a:p>
          <a:p>
            <a:pPr>
              <a:buFont typeface="Wingdings" panose="05000000000000000000" pitchFamily="2" charset="2"/>
              <a:buChar char="v"/>
            </a:pPr>
            <a:endParaRPr lang="sk-SK" sz="3200" dirty="0"/>
          </a:p>
          <a:p>
            <a:pPr>
              <a:buFont typeface="Wingdings" panose="05000000000000000000" pitchFamily="2" charset="2"/>
              <a:buChar char="v"/>
            </a:pPr>
            <a:endParaRPr lang="sk-SK" sz="32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F489956-7631-4BB9-BFF5-BE3761B04F3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860" y="506514"/>
            <a:ext cx="3828854" cy="19144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731B8801-82CA-4A83-885A-5A2CABB2E94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449" y="2679747"/>
            <a:ext cx="3242822" cy="21618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268CBDF8-92E7-4948-B30B-AE11EA78BB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575" y="4974642"/>
            <a:ext cx="3609424" cy="17177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6759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BE366-3C2C-4169-AD3A-B43BB02B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994"/>
          </a:xfrm>
        </p:spPr>
        <p:txBody>
          <a:bodyPr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VLASTNOSTI</a:t>
            </a:r>
            <a:r>
              <a:rPr lang="sk-SK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AD50D3-1E79-46E5-9FC3-DE0C6F933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1667"/>
            <a:ext cx="8596668" cy="4259696"/>
          </a:xfrm>
        </p:spPr>
        <p:txBody>
          <a:bodyPr>
            <a:noAutofit/>
          </a:bodyPr>
          <a:lstStyle/>
          <a:p>
            <a:r>
              <a:rPr lang="sk-SK" sz="3200" dirty="0"/>
              <a:t>sú </a:t>
            </a:r>
            <a:r>
              <a:rPr lang="sk-SK" sz="3200" b="1" dirty="0"/>
              <a:t>dvojprvkové zlúčeniny</a:t>
            </a:r>
            <a:r>
              <a:rPr lang="sk-SK" sz="3200" dirty="0"/>
              <a:t> </a:t>
            </a:r>
            <a:r>
              <a:rPr lang="sk-SK" sz="3200" b="1" dirty="0"/>
              <a:t>halogénu s iným prvkom</a:t>
            </a:r>
            <a:r>
              <a:rPr lang="sk-SK" sz="3200" dirty="0"/>
              <a:t>, v ktorých má halogén </a:t>
            </a:r>
            <a:r>
              <a:rPr lang="sk-SK" sz="3200" b="1" dirty="0"/>
              <a:t>oxidačné číslo:</a:t>
            </a:r>
          </a:p>
          <a:p>
            <a:pPr marL="0" indent="0">
              <a:buNone/>
            </a:pPr>
            <a:r>
              <a:rPr lang="sk-SK" sz="3200" b="1" dirty="0"/>
              <a:t>			</a:t>
            </a:r>
            <a:r>
              <a:rPr lang="sk-SK" sz="5400" b="1" dirty="0">
                <a:solidFill>
                  <a:srgbClr val="FF0000"/>
                </a:solidFill>
              </a:rPr>
              <a:t>X</a:t>
            </a:r>
            <a:r>
              <a:rPr lang="sk-SK" sz="5400" b="1" baseline="30000" dirty="0">
                <a:solidFill>
                  <a:srgbClr val="FF0000"/>
                </a:solidFill>
              </a:rPr>
              <a:t>-I</a:t>
            </a:r>
            <a:endParaRPr lang="sk-SK" sz="32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k-SK" sz="3200" b="1" dirty="0"/>
              <a:t>F</a:t>
            </a:r>
            <a:r>
              <a:rPr lang="sk-SK" sz="3200" b="1" baseline="30000" dirty="0"/>
              <a:t>-I</a:t>
            </a:r>
            <a:r>
              <a:rPr lang="sk-SK" sz="3200" b="1" dirty="0"/>
              <a:t> 		fluor</a:t>
            </a:r>
            <a:r>
              <a:rPr lang="sk-SK" sz="3200" b="1" dirty="0">
                <a:solidFill>
                  <a:srgbClr val="00B050"/>
                </a:solidFill>
              </a:rPr>
              <a:t>id</a:t>
            </a:r>
            <a:r>
              <a:rPr lang="sk-SK" sz="3200" b="1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3200" b="1" dirty="0"/>
              <a:t>Cl</a:t>
            </a:r>
            <a:r>
              <a:rPr lang="sk-SK" sz="3200" b="1" baseline="30000" dirty="0"/>
              <a:t>-I</a:t>
            </a:r>
            <a:r>
              <a:rPr lang="sk-SK" sz="3200" b="1" dirty="0"/>
              <a:t> 	chlor</a:t>
            </a:r>
            <a:r>
              <a:rPr lang="sk-SK" sz="3200" b="1" dirty="0">
                <a:solidFill>
                  <a:srgbClr val="00B050"/>
                </a:solidFill>
              </a:rPr>
              <a:t>id</a:t>
            </a:r>
            <a:r>
              <a:rPr lang="sk-SK" sz="3200" b="1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3200" b="1" dirty="0"/>
              <a:t>Br</a:t>
            </a:r>
            <a:r>
              <a:rPr lang="sk-SK" sz="3200" b="1" baseline="30000" dirty="0"/>
              <a:t>-I</a:t>
            </a:r>
            <a:r>
              <a:rPr lang="sk-SK" sz="3200" b="1" dirty="0"/>
              <a:t> 	</a:t>
            </a:r>
            <a:r>
              <a:rPr lang="sk-SK" sz="3200" b="1" dirty="0" err="1"/>
              <a:t>brom</a:t>
            </a:r>
            <a:r>
              <a:rPr lang="sk-SK" sz="3200" b="1" dirty="0" err="1">
                <a:solidFill>
                  <a:srgbClr val="00B050"/>
                </a:solidFill>
              </a:rPr>
              <a:t>id</a:t>
            </a:r>
            <a:r>
              <a:rPr lang="sk-SK" sz="3200" b="1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3200" b="1" dirty="0"/>
              <a:t>I</a:t>
            </a:r>
            <a:r>
              <a:rPr lang="sk-SK" sz="3200" b="1" baseline="30000" dirty="0"/>
              <a:t>-I</a:t>
            </a:r>
            <a:r>
              <a:rPr lang="sk-SK" sz="3200" b="1" dirty="0"/>
              <a:t> 		jod</a:t>
            </a:r>
            <a:r>
              <a:rPr lang="sk-SK" sz="3200" b="1" dirty="0">
                <a:solidFill>
                  <a:srgbClr val="00B050"/>
                </a:solidFill>
              </a:rPr>
              <a:t>id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59DDFE2-69B0-4748-8F28-A7B78179F4C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86" r="24190"/>
          <a:stretch/>
        </p:blipFill>
        <p:spPr>
          <a:xfrm>
            <a:off x="4830834" y="3835200"/>
            <a:ext cx="1436017" cy="244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86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BE366-3C2C-4169-AD3A-B43BB02B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994"/>
          </a:xfrm>
        </p:spPr>
        <p:txBody>
          <a:bodyPr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NÁZOV</a:t>
            </a:r>
            <a:r>
              <a:rPr lang="sk-SK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AD50D3-1E79-46E5-9FC3-DE0C6F933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81667"/>
            <a:ext cx="9974956" cy="4259696"/>
          </a:xfrm>
        </p:spPr>
        <p:txBody>
          <a:bodyPr>
            <a:noAutofit/>
          </a:bodyPr>
          <a:lstStyle/>
          <a:p>
            <a:r>
              <a:rPr lang="sk-SK" sz="3200" dirty="0"/>
              <a:t>je dvojslovný:</a:t>
            </a:r>
          </a:p>
          <a:p>
            <a:pPr marL="0" indent="0">
              <a:buNone/>
            </a:pPr>
            <a:r>
              <a:rPr lang="sk-SK" sz="3200" b="1" dirty="0"/>
              <a:t>		</a:t>
            </a:r>
            <a:r>
              <a:rPr lang="sk-SK" sz="3200" b="1" dirty="0">
                <a:solidFill>
                  <a:srgbClr val="FF0000"/>
                </a:solidFill>
              </a:rPr>
              <a:t>podstatné meno + prídavné meno</a:t>
            </a:r>
          </a:p>
          <a:p>
            <a:pPr marL="0" indent="0">
              <a:buNone/>
            </a:pPr>
            <a:r>
              <a:rPr lang="sk-SK" sz="3200" b="1" dirty="0">
                <a:solidFill>
                  <a:srgbClr val="FF0000"/>
                </a:solidFill>
              </a:rPr>
              <a:t>				</a:t>
            </a:r>
            <a:r>
              <a:rPr lang="sk-SK" sz="4800" b="1" dirty="0">
                <a:solidFill>
                  <a:srgbClr val="FF0000"/>
                </a:solidFill>
              </a:rPr>
              <a:t>-		</a:t>
            </a:r>
            <a:r>
              <a:rPr lang="sk-SK" sz="3200" b="1" dirty="0">
                <a:solidFill>
                  <a:srgbClr val="FF0000"/>
                </a:solidFill>
              </a:rPr>
              <a:t>anión</a:t>
            </a:r>
            <a:r>
              <a:rPr lang="sk-SK" sz="4800" b="1" dirty="0">
                <a:solidFill>
                  <a:srgbClr val="FF0000"/>
                </a:solidFill>
              </a:rPr>
              <a:t>				+		</a:t>
            </a:r>
            <a:r>
              <a:rPr lang="sk-SK" sz="3200" b="1" dirty="0">
                <a:solidFill>
                  <a:srgbClr val="FF0000"/>
                </a:solidFill>
              </a:rPr>
              <a:t>katión</a:t>
            </a:r>
          </a:p>
          <a:p>
            <a:endParaRPr lang="sk-SK" sz="1000" dirty="0"/>
          </a:p>
          <a:p>
            <a:pPr marL="0" indent="0">
              <a:buNone/>
            </a:pPr>
            <a:r>
              <a:rPr lang="sk-SK" sz="3200" b="1" dirty="0">
                <a:solidFill>
                  <a:srgbClr val="00B050"/>
                </a:solidFill>
              </a:rPr>
              <a:t>Podstatné meno = </a:t>
            </a:r>
            <a:r>
              <a:rPr lang="sk-SK" sz="3200" dirty="0"/>
              <a:t>názov halogénu </a:t>
            </a:r>
            <a:r>
              <a:rPr lang="sk-SK" sz="3200" b="1" dirty="0"/>
              <a:t>+ prípona –id</a:t>
            </a:r>
          </a:p>
          <a:p>
            <a:endParaRPr lang="sk-SK" sz="3200" dirty="0"/>
          </a:p>
          <a:p>
            <a:pPr marL="0" indent="0">
              <a:buNone/>
            </a:pPr>
            <a:r>
              <a:rPr lang="sk-SK" sz="3200" b="1" dirty="0">
                <a:solidFill>
                  <a:srgbClr val="00B050"/>
                </a:solidFill>
              </a:rPr>
              <a:t>Prídavné meno = </a:t>
            </a:r>
            <a:r>
              <a:rPr lang="sk-SK" sz="3200" dirty="0"/>
              <a:t>názov katiónu </a:t>
            </a:r>
            <a:r>
              <a:rPr lang="sk-SK" sz="3200" b="1" dirty="0"/>
              <a:t>+ oxidačná prípona</a:t>
            </a:r>
          </a:p>
          <a:p>
            <a:endParaRPr lang="sk-SK" sz="3200" dirty="0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59A93BE6-0712-4CF6-9ED5-323B6B971DCC}"/>
              </a:ext>
            </a:extLst>
          </p:cNvPr>
          <p:cNvSpPr/>
          <p:nvPr/>
        </p:nvSpPr>
        <p:spPr>
          <a:xfrm>
            <a:off x="2337848" y="3129698"/>
            <a:ext cx="754144" cy="6881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3F512B5F-A63F-47E0-9434-00D2709B7229}"/>
              </a:ext>
            </a:extLst>
          </p:cNvPr>
          <p:cNvSpPr/>
          <p:nvPr/>
        </p:nvSpPr>
        <p:spPr>
          <a:xfrm>
            <a:off x="6058292" y="3129697"/>
            <a:ext cx="754144" cy="6881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871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AD50D3-1E79-46E5-9FC3-DE0C6F933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81667"/>
            <a:ext cx="9654443" cy="4259696"/>
          </a:xfrm>
        </p:spPr>
        <p:txBody>
          <a:bodyPr>
            <a:noAutofit/>
          </a:bodyPr>
          <a:lstStyle/>
          <a:p>
            <a:r>
              <a:rPr lang="sk-SK" sz="3200" dirty="0"/>
              <a:t>má dve časti, ktoré sú </a:t>
            </a:r>
            <a:r>
              <a:rPr lang="sk-SK" sz="3200" b="1" dirty="0"/>
              <a:t>uložené v opačnom poradí ako v názve:</a:t>
            </a:r>
          </a:p>
          <a:p>
            <a:pPr marL="0" indent="0">
              <a:buNone/>
            </a:pPr>
            <a:r>
              <a:rPr lang="sk-SK" sz="3200" b="1" dirty="0"/>
              <a:t>		</a:t>
            </a:r>
            <a:r>
              <a:rPr lang="sk-SK" sz="3200" b="1" dirty="0">
                <a:solidFill>
                  <a:srgbClr val="FF0000"/>
                </a:solidFill>
              </a:rPr>
              <a:t> prídavné meno + podstatné meno </a:t>
            </a:r>
          </a:p>
          <a:p>
            <a:pPr marL="0" indent="0">
              <a:buNone/>
            </a:pPr>
            <a:r>
              <a:rPr lang="sk-SK" sz="3200" b="1" dirty="0">
                <a:solidFill>
                  <a:srgbClr val="FF0000"/>
                </a:solidFill>
              </a:rPr>
              <a:t>				</a:t>
            </a:r>
            <a:r>
              <a:rPr lang="sk-SK" sz="4800" b="1" dirty="0">
                <a:solidFill>
                  <a:srgbClr val="FF0000"/>
                </a:solidFill>
              </a:rPr>
              <a:t>+								-</a:t>
            </a:r>
          </a:p>
          <a:p>
            <a:endParaRPr lang="sk-SK" sz="1000" dirty="0"/>
          </a:p>
          <a:p>
            <a:pPr marL="0" indent="0">
              <a:buNone/>
            </a:pPr>
            <a:r>
              <a:rPr lang="sk-SK" sz="3200" dirty="0"/>
              <a:t>		napr. chlorid sod</a:t>
            </a:r>
            <a:r>
              <a:rPr lang="sk-SK" sz="3200" b="1" dirty="0">
                <a:solidFill>
                  <a:srgbClr val="FFC000"/>
                </a:solidFill>
              </a:rPr>
              <a:t>ný</a:t>
            </a:r>
          </a:p>
          <a:p>
            <a:pPr marL="0" indent="0">
              <a:buNone/>
            </a:pPr>
            <a:r>
              <a:rPr lang="sk-SK" sz="3200" dirty="0"/>
              <a:t>				   </a:t>
            </a:r>
            <a:r>
              <a:rPr lang="sk-SK" sz="4000" dirty="0" err="1"/>
              <a:t>Na</a:t>
            </a:r>
            <a:r>
              <a:rPr lang="sk-SK" sz="4000" baseline="30000" dirty="0" err="1"/>
              <a:t>I</a:t>
            </a:r>
            <a:r>
              <a:rPr lang="sk-SK" sz="4000" dirty="0"/>
              <a:t>   Cl</a:t>
            </a:r>
            <a:r>
              <a:rPr lang="sk-SK" sz="4000" baseline="30000" dirty="0"/>
              <a:t>-I</a:t>
            </a:r>
            <a:endParaRPr lang="sk-SK" sz="4000" dirty="0"/>
          </a:p>
          <a:p>
            <a:pPr marL="0" indent="0">
              <a:buNone/>
            </a:pPr>
            <a:r>
              <a:rPr lang="sk-SK" sz="4000" dirty="0"/>
              <a:t>					  </a:t>
            </a:r>
            <a:r>
              <a:rPr lang="sk-SK" sz="4000" dirty="0" err="1"/>
              <a:t>NaCl</a:t>
            </a:r>
            <a:endParaRPr lang="sk-SK" sz="4000" dirty="0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B50623AC-40CD-4767-9DE4-90FABA43DF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33" r="27574"/>
          <a:stretch/>
        </p:blipFill>
        <p:spPr>
          <a:xfrm>
            <a:off x="335434" y="3163616"/>
            <a:ext cx="1319753" cy="290738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A6BE366-3C2C-4169-AD3A-B43BB02B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994"/>
          </a:xfrm>
        </p:spPr>
        <p:txBody>
          <a:bodyPr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VZOREC</a:t>
            </a:r>
            <a:r>
              <a:rPr lang="sk-SK" b="1" dirty="0"/>
              <a:t> 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59A93BE6-0712-4CF6-9ED5-323B6B971DCC}"/>
              </a:ext>
            </a:extLst>
          </p:cNvPr>
          <p:cNvSpPr/>
          <p:nvPr/>
        </p:nvSpPr>
        <p:spPr>
          <a:xfrm>
            <a:off x="2403835" y="3572762"/>
            <a:ext cx="754144" cy="6881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3F512B5F-A63F-47E0-9434-00D2709B7229}"/>
              </a:ext>
            </a:extLst>
          </p:cNvPr>
          <p:cNvSpPr/>
          <p:nvPr/>
        </p:nvSpPr>
        <p:spPr>
          <a:xfrm>
            <a:off x="5990733" y="3572761"/>
            <a:ext cx="754144" cy="6881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7DEB1860-1496-4669-9EA2-049D2FBE6DC1}"/>
              </a:ext>
            </a:extLst>
          </p:cNvPr>
          <p:cNvCxnSpPr/>
          <p:nvPr/>
        </p:nvCxnSpPr>
        <p:spPr>
          <a:xfrm>
            <a:off x="3799002" y="5175315"/>
            <a:ext cx="292231" cy="24509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63E99369-78D6-4177-A8A7-6B070A2DADE6}"/>
              </a:ext>
            </a:extLst>
          </p:cNvPr>
          <p:cNvCxnSpPr>
            <a:cxnSpLocks/>
          </p:cNvCxnSpPr>
          <p:nvPr/>
        </p:nvCxnSpPr>
        <p:spPr>
          <a:xfrm flipH="1">
            <a:off x="3722017" y="5147034"/>
            <a:ext cx="369216" cy="29066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ál 9">
            <a:extLst>
              <a:ext uri="{FF2B5EF4-FFF2-40B4-BE49-F238E27FC236}">
                <a16:creationId xmlns:a16="http://schemas.microsoft.com/office/drawing/2014/main" id="{6CDFE37E-B619-498F-B784-664BACB16379}"/>
              </a:ext>
            </a:extLst>
          </p:cNvPr>
          <p:cNvSpPr/>
          <p:nvPr/>
        </p:nvSpPr>
        <p:spPr>
          <a:xfrm>
            <a:off x="2809187" y="5236157"/>
            <a:ext cx="941110" cy="805206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4B846EC5-90E8-469E-B164-12D90245B10E}"/>
              </a:ext>
            </a:extLst>
          </p:cNvPr>
          <p:cNvSpPr/>
          <p:nvPr/>
        </p:nvSpPr>
        <p:spPr>
          <a:xfrm>
            <a:off x="4062953" y="5199805"/>
            <a:ext cx="941110" cy="80520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6655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BE366-3C2C-4169-AD3A-B43BB02B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994"/>
          </a:xfrm>
        </p:spPr>
        <p:txBody>
          <a:bodyPr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Úloha 1</a:t>
            </a:r>
            <a:r>
              <a:rPr lang="sk-SK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AD50D3-1E79-46E5-9FC3-DE0C6F933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81667"/>
            <a:ext cx="9654443" cy="4259696"/>
          </a:xfrm>
        </p:spPr>
        <p:txBody>
          <a:bodyPr>
            <a:noAutofit/>
          </a:bodyPr>
          <a:lstStyle/>
          <a:p>
            <a:r>
              <a:rPr lang="sk-SK" sz="3200" dirty="0"/>
              <a:t>Vytvor </a:t>
            </a:r>
            <a:r>
              <a:rPr lang="sk-SK" sz="3200" b="1" dirty="0"/>
              <a:t>vzorce </a:t>
            </a:r>
            <a:r>
              <a:rPr lang="sk-SK" sz="3200" b="1" dirty="0" err="1"/>
              <a:t>halogenidov</a:t>
            </a:r>
            <a:r>
              <a:rPr lang="sk-SK" sz="3200" dirty="0"/>
              <a:t>:</a:t>
            </a:r>
          </a:p>
          <a:p>
            <a:endParaRPr lang="sk-SK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sk-SK" sz="3200" dirty="0"/>
              <a:t>jodid hlinitý					</a:t>
            </a:r>
            <a:endParaRPr lang="sk-SK" sz="3200" baseline="-25000" dirty="0"/>
          </a:p>
          <a:p>
            <a:pPr>
              <a:buFont typeface="Wingdings" panose="05000000000000000000" pitchFamily="2" charset="2"/>
              <a:buChar char="v"/>
            </a:pPr>
            <a:r>
              <a:rPr lang="sk-SK" sz="3200" dirty="0" err="1"/>
              <a:t>bromid</a:t>
            </a:r>
            <a:r>
              <a:rPr lang="sk-SK" sz="3200" dirty="0"/>
              <a:t> strieborný			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3200" dirty="0"/>
              <a:t>fluorid </a:t>
            </a:r>
            <a:r>
              <a:rPr lang="sk-SK" sz="3200" dirty="0" err="1"/>
              <a:t>osmičelý</a:t>
            </a:r>
            <a:r>
              <a:rPr lang="sk-SK" sz="3200" dirty="0"/>
              <a:t>			</a:t>
            </a:r>
            <a:endParaRPr lang="sk-SK" sz="3200" baseline="-25000" dirty="0"/>
          </a:p>
          <a:p>
            <a:pPr>
              <a:buFont typeface="Wingdings" panose="05000000000000000000" pitchFamily="2" charset="2"/>
              <a:buChar char="v"/>
            </a:pPr>
            <a:r>
              <a:rPr lang="sk-SK" sz="3200" dirty="0"/>
              <a:t>chlorid uhličitý				</a:t>
            </a:r>
            <a:endParaRPr lang="sk-SK" sz="3200" baseline="-25000" dirty="0"/>
          </a:p>
          <a:p>
            <a:pPr>
              <a:buFont typeface="Wingdings" panose="05000000000000000000" pitchFamily="2" charset="2"/>
              <a:buChar char="v"/>
            </a:pPr>
            <a:r>
              <a:rPr lang="sk-SK" sz="3200" dirty="0"/>
              <a:t>fluorid </a:t>
            </a:r>
            <a:r>
              <a:rPr lang="sk-SK" sz="3200" dirty="0" err="1"/>
              <a:t>jodistý</a:t>
            </a:r>
            <a:r>
              <a:rPr lang="sk-SK" sz="3200" dirty="0"/>
              <a:t>				</a:t>
            </a:r>
            <a:endParaRPr lang="sk-SK" sz="3200" baseline="-25000" dirty="0"/>
          </a:p>
          <a:p>
            <a:pPr>
              <a:buFont typeface="Wingdings" panose="05000000000000000000" pitchFamily="2" charset="2"/>
              <a:buChar char="v"/>
            </a:pP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990325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BE366-3C2C-4169-AD3A-B43BB02B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994"/>
          </a:xfrm>
        </p:spPr>
        <p:txBody>
          <a:bodyPr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Úloha 1</a:t>
            </a:r>
            <a:r>
              <a:rPr lang="sk-SK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AD50D3-1E79-46E5-9FC3-DE0C6F933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81667"/>
            <a:ext cx="9654443" cy="4259696"/>
          </a:xfrm>
        </p:spPr>
        <p:txBody>
          <a:bodyPr>
            <a:noAutofit/>
          </a:bodyPr>
          <a:lstStyle/>
          <a:p>
            <a:r>
              <a:rPr lang="sk-SK" sz="3200" dirty="0"/>
              <a:t>Vytvor </a:t>
            </a:r>
            <a:r>
              <a:rPr lang="sk-SK" sz="3200" b="1" dirty="0"/>
              <a:t>vzorce </a:t>
            </a:r>
            <a:r>
              <a:rPr lang="sk-SK" sz="3200" b="1" dirty="0" err="1"/>
              <a:t>halogenidov</a:t>
            </a:r>
            <a:r>
              <a:rPr lang="sk-SK" sz="3200" dirty="0"/>
              <a:t>:</a:t>
            </a:r>
          </a:p>
          <a:p>
            <a:endParaRPr lang="sk-SK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sk-SK" sz="3200" dirty="0"/>
              <a:t>jod</a:t>
            </a:r>
            <a:r>
              <a:rPr lang="sk-SK" sz="3200" b="1" dirty="0">
                <a:solidFill>
                  <a:srgbClr val="00B050"/>
                </a:solidFill>
              </a:rPr>
              <a:t>id</a:t>
            </a:r>
            <a:r>
              <a:rPr lang="sk-SK" sz="3200" dirty="0"/>
              <a:t> hlin</a:t>
            </a:r>
            <a:r>
              <a:rPr lang="sk-SK" sz="3200" b="1" dirty="0">
                <a:solidFill>
                  <a:srgbClr val="FF0000"/>
                </a:solidFill>
              </a:rPr>
              <a:t>itý</a:t>
            </a:r>
            <a:r>
              <a:rPr lang="sk-SK" sz="3200" dirty="0"/>
              <a:t>					</a:t>
            </a:r>
            <a:r>
              <a:rPr lang="sk-SK" sz="3200" b="1" dirty="0"/>
              <a:t>AlI</a:t>
            </a:r>
            <a:r>
              <a:rPr lang="sk-SK" sz="3200" b="1" baseline="-25000" dirty="0"/>
              <a:t>3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3200" dirty="0" err="1"/>
              <a:t>brom</a:t>
            </a:r>
            <a:r>
              <a:rPr lang="sk-SK" sz="3200" b="1" dirty="0" err="1">
                <a:solidFill>
                  <a:srgbClr val="00B050"/>
                </a:solidFill>
              </a:rPr>
              <a:t>id</a:t>
            </a:r>
            <a:r>
              <a:rPr lang="sk-SK" sz="3200" dirty="0"/>
              <a:t> striebor</a:t>
            </a:r>
            <a:r>
              <a:rPr lang="sk-SK" sz="3200" b="1" dirty="0">
                <a:solidFill>
                  <a:srgbClr val="FF0000"/>
                </a:solidFill>
              </a:rPr>
              <a:t>ný</a:t>
            </a:r>
            <a:r>
              <a:rPr lang="sk-SK" sz="3200" dirty="0"/>
              <a:t>			</a:t>
            </a:r>
            <a:r>
              <a:rPr lang="sk-SK" sz="3200" b="1" dirty="0" err="1"/>
              <a:t>AgBr</a:t>
            </a:r>
            <a:endParaRPr lang="sk-SK" sz="32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sk-SK" sz="3200" dirty="0"/>
              <a:t>fluor</a:t>
            </a:r>
            <a:r>
              <a:rPr lang="sk-SK" sz="3200" b="1" dirty="0">
                <a:solidFill>
                  <a:srgbClr val="00B050"/>
                </a:solidFill>
              </a:rPr>
              <a:t>id</a:t>
            </a:r>
            <a:r>
              <a:rPr lang="sk-SK" sz="3200" dirty="0"/>
              <a:t> </a:t>
            </a:r>
            <a:r>
              <a:rPr lang="sk-SK" sz="3200" dirty="0" err="1"/>
              <a:t>osm</a:t>
            </a:r>
            <a:r>
              <a:rPr lang="sk-SK" sz="3200" b="1" dirty="0" err="1">
                <a:solidFill>
                  <a:srgbClr val="FF0000"/>
                </a:solidFill>
              </a:rPr>
              <a:t>ičelý</a:t>
            </a:r>
            <a:r>
              <a:rPr lang="sk-SK" sz="3200" dirty="0"/>
              <a:t>			</a:t>
            </a:r>
            <a:r>
              <a:rPr lang="sk-SK" sz="3200" b="1" dirty="0"/>
              <a:t>OsF</a:t>
            </a:r>
            <a:r>
              <a:rPr lang="sk-SK" sz="3200" b="1" baseline="-25000" dirty="0"/>
              <a:t>8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3200" dirty="0"/>
              <a:t>chlor</a:t>
            </a:r>
            <a:r>
              <a:rPr lang="sk-SK" sz="3200" b="1" dirty="0">
                <a:solidFill>
                  <a:srgbClr val="00B050"/>
                </a:solidFill>
              </a:rPr>
              <a:t>id</a:t>
            </a:r>
            <a:r>
              <a:rPr lang="sk-SK" sz="3200" dirty="0"/>
              <a:t> uhl</a:t>
            </a:r>
            <a:r>
              <a:rPr lang="sk-SK" sz="3200" b="1" dirty="0">
                <a:solidFill>
                  <a:srgbClr val="FF0000"/>
                </a:solidFill>
              </a:rPr>
              <a:t>ičitý	</a:t>
            </a:r>
            <a:r>
              <a:rPr lang="sk-SK" sz="3200" dirty="0"/>
              <a:t>			</a:t>
            </a:r>
            <a:r>
              <a:rPr lang="sk-SK" sz="3200" b="1" dirty="0"/>
              <a:t>CCl</a:t>
            </a:r>
            <a:r>
              <a:rPr lang="sk-SK" sz="3200" b="1" baseline="-25000" dirty="0"/>
              <a:t>4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3200" dirty="0"/>
              <a:t>fluor</a:t>
            </a:r>
            <a:r>
              <a:rPr lang="sk-SK" sz="3200" b="1" dirty="0">
                <a:solidFill>
                  <a:srgbClr val="00B050"/>
                </a:solidFill>
              </a:rPr>
              <a:t>id</a:t>
            </a:r>
            <a:r>
              <a:rPr lang="sk-SK" sz="3200" dirty="0"/>
              <a:t> </a:t>
            </a:r>
            <a:r>
              <a:rPr lang="sk-SK" sz="3200" dirty="0" err="1"/>
              <a:t>jod</a:t>
            </a:r>
            <a:r>
              <a:rPr lang="sk-SK" sz="3200" b="1" dirty="0" err="1">
                <a:solidFill>
                  <a:srgbClr val="FF0000"/>
                </a:solidFill>
              </a:rPr>
              <a:t>istý</a:t>
            </a:r>
            <a:r>
              <a:rPr lang="sk-SK" sz="3200" dirty="0"/>
              <a:t>				</a:t>
            </a:r>
            <a:r>
              <a:rPr lang="sk-SK" sz="3200" b="1" dirty="0"/>
              <a:t>IF</a:t>
            </a:r>
            <a:r>
              <a:rPr lang="sk-SK" sz="3200" b="1" baseline="-25000" dirty="0"/>
              <a:t>7</a:t>
            </a:r>
          </a:p>
          <a:p>
            <a:pPr>
              <a:buFont typeface="Wingdings" panose="05000000000000000000" pitchFamily="2" charset="2"/>
              <a:buChar char="v"/>
            </a:pPr>
            <a:endParaRPr lang="sk-SK" sz="3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0A473CC-2C07-4741-B2E7-022E7BD722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685" y="2816335"/>
            <a:ext cx="2701952" cy="253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983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BE366-3C2C-4169-AD3A-B43BB02B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994"/>
          </a:xfrm>
        </p:spPr>
        <p:txBody>
          <a:bodyPr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Úloha 2</a:t>
            </a:r>
            <a:r>
              <a:rPr lang="sk-SK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AD50D3-1E79-46E5-9FC3-DE0C6F933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81667"/>
            <a:ext cx="9654443" cy="4259696"/>
          </a:xfrm>
        </p:spPr>
        <p:txBody>
          <a:bodyPr>
            <a:noAutofit/>
          </a:bodyPr>
          <a:lstStyle/>
          <a:p>
            <a:r>
              <a:rPr lang="sk-SK" sz="3200" dirty="0"/>
              <a:t>Vytvor </a:t>
            </a:r>
            <a:r>
              <a:rPr lang="sk-SK" sz="3200" b="1" dirty="0"/>
              <a:t>názvy </a:t>
            </a:r>
            <a:r>
              <a:rPr lang="sk-SK" sz="3200" b="1" dirty="0" err="1"/>
              <a:t>halogenidov</a:t>
            </a:r>
            <a:r>
              <a:rPr lang="sk-SK" sz="3200" dirty="0"/>
              <a:t>:</a:t>
            </a:r>
          </a:p>
          <a:p>
            <a:endParaRPr lang="sk-SK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sk-SK" sz="3200" b="1" dirty="0" err="1"/>
              <a:t>ClF</a:t>
            </a:r>
            <a:r>
              <a:rPr lang="sk-SK" sz="3200" b="1" dirty="0"/>
              <a:t>		</a:t>
            </a:r>
            <a:endParaRPr lang="sk-SK" sz="3200" b="1" baseline="-25000" dirty="0"/>
          </a:p>
          <a:p>
            <a:pPr>
              <a:buFont typeface="Wingdings" panose="05000000000000000000" pitchFamily="2" charset="2"/>
              <a:buChar char="v"/>
            </a:pPr>
            <a:r>
              <a:rPr lang="sk-SK" sz="3200" b="1" dirty="0"/>
              <a:t>PbI</a:t>
            </a:r>
            <a:r>
              <a:rPr lang="sk-SK" sz="3200" b="1" baseline="-25000" dirty="0"/>
              <a:t>2 		</a:t>
            </a:r>
            <a:r>
              <a:rPr lang="sk-SK" sz="32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3200" b="1" dirty="0"/>
              <a:t>FeCl</a:t>
            </a:r>
            <a:r>
              <a:rPr lang="sk-SK" sz="3200" b="1" baseline="-25000" dirty="0"/>
              <a:t>3 	</a:t>
            </a:r>
            <a:r>
              <a:rPr lang="sk-SK" sz="32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3200" b="1" dirty="0"/>
              <a:t>VF</a:t>
            </a:r>
            <a:r>
              <a:rPr lang="sk-SK" sz="3200" b="1" baseline="-25000" dirty="0"/>
              <a:t>5 		</a:t>
            </a:r>
            <a:r>
              <a:rPr lang="sk-SK" sz="32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3200" b="1" dirty="0"/>
              <a:t>NH</a:t>
            </a:r>
            <a:r>
              <a:rPr lang="sk-SK" sz="3200" b="1" baseline="-25000" dirty="0"/>
              <a:t>4</a:t>
            </a:r>
            <a:r>
              <a:rPr lang="sk-SK" sz="3200" b="1" dirty="0"/>
              <a:t>Br	</a:t>
            </a:r>
            <a:r>
              <a:rPr lang="sk-SK" sz="3200" dirty="0"/>
              <a:t> 	</a:t>
            </a:r>
            <a:endParaRPr lang="sk-SK" sz="3200" baseline="-25000" dirty="0"/>
          </a:p>
          <a:p>
            <a:pPr>
              <a:buFont typeface="Wingdings" panose="05000000000000000000" pitchFamily="2" charset="2"/>
              <a:buChar char="v"/>
            </a:pP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961424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BE366-3C2C-4169-AD3A-B43BB02B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994"/>
          </a:xfrm>
        </p:spPr>
        <p:txBody>
          <a:bodyPr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Úloha 2</a:t>
            </a:r>
            <a:r>
              <a:rPr lang="sk-SK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AD50D3-1E79-46E5-9FC3-DE0C6F933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81667"/>
            <a:ext cx="9654443" cy="4259696"/>
          </a:xfrm>
        </p:spPr>
        <p:txBody>
          <a:bodyPr>
            <a:noAutofit/>
          </a:bodyPr>
          <a:lstStyle/>
          <a:p>
            <a:r>
              <a:rPr lang="sk-SK" sz="3200" dirty="0"/>
              <a:t>Vytvor </a:t>
            </a:r>
            <a:r>
              <a:rPr lang="sk-SK" sz="3200" b="1" dirty="0"/>
              <a:t>názvy </a:t>
            </a:r>
            <a:r>
              <a:rPr lang="sk-SK" sz="3200" b="1" dirty="0" err="1"/>
              <a:t>halogenidov</a:t>
            </a:r>
            <a:r>
              <a:rPr lang="sk-SK" sz="3200" dirty="0"/>
              <a:t>:</a:t>
            </a:r>
          </a:p>
          <a:p>
            <a:endParaRPr lang="sk-SK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sk-SK" sz="3200" b="1" dirty="0" err="1"/>
              <a:t>ClF</a:t>
            </a:r>
            <a:r>
              <a:rPr lang="sk-SK" sz="3200" b="1" dirty="0"/>
              <a:t>		</a:t>
            </a:r>
            <a:r>
              <a:rPr lang="sk-SK" sz="3200" b="1" baseline="-25000" dirty="0"/>
              <a:t> 	  </a:t>
            </a:r>
            <a:r>
              <a:rPr lang="sk-SK" sz="3200" dirty="0" err="1"/>
              <a:t>fluo</a:t>
            </a:r>
            <a:r>
              <a:rPr lang="sk-SK" sz="3200" b="1" dirty="0" err="1">
                <a:solidFill>
                  <a:srgbClr val="00B050"/>
                </a:solidFill>
              </a:rPr>
              <a:t>id</a:t>
            </a:r>
            <a:r>
              <a:rPr lang="sk-SK" sz="3200" dirty="0"/>
              <a:t> </a:t>
            </a:r>
            <a:r>
              <a:rPr lang="sk-SK" sz="3200" dirty="0" err="1"/>
              <a:t>chlór</a:t>
            </a:r>
            <a:r>
              <a:rPr lang="sk-SK" sz="3200" b="1" dirty="0" err="1">
                <a:solidFill>
                  <a:srgbClr val="FF0000"/>
                </a:solidFill>
              </a:rPr>
              <a:t>ny</a:t>
            </a:r>
            <a:endParaRPr lang="sk-SK" sz="3200" b="1" baseline="-25000" dirty="0"/>
          </a:p>
          <a:p>
            <a:pPr>
              <a:buFont typeface="Wingdings" panose="05000000000000000000" pitchFamily="2" charset="2"/>
              <a:buChar char="v"/>
            </a:pPr>
            <a:r>
              <a:rPr lang="sk-SK" sz="3200" b="1" dirty="0"/>
              <a:t>PbI</a:t>
            </a:r>
            <a:r>
              <a:rPr lang="sk-SK" sz="3200" b="1" baseline="-25000" dirty="0"/>
              <a:t>2 			</a:t>
            </a:r>
            <a:r>
              <a:rPr lang="sk-SK" sz="3200" dirty="0"/>
              <a:t> jod</a:t>
            </a:r>
            <a:r>
              <a:rPr lang="sk-SK" sz="3200" b="1" dirty="0">
                <a:solidFill>
                  <a:srgbClr val="00B050"/>
                </a:solidFill>
              </a:rPr>
              <a:t>id</a:t>
            </a:r>
            <a:r>
              <a:rPr lang="sk-SK" sz="3200" dirty="0"/>
              <a:t> olov</a:t>
            </a:r>
            <a:r>
              <a:rPr lang="sk-SK" sz="3200" b="1" dirty="0">
                <a:solidFill>
                  <a:srgbClr val="FF0000"/>
                </a:solidFill>
              </a:rPr>
              <a:t>natý</a:t>
            </a:r>
            <a:endParaRPr lang="sk-SK" sz="3200" b="1" baseline="-25000" dirty="0"/>
          </a:p>
          <a:p>
            <a:pPr>
              <a:buFont typeface="Wingdings" panose="05000000000000000000" pitchFamily="2" charset="2"/>
              <a:buChar char="v"/>
            </a:pPr>
            <a:r>
              <a:rPr lang="sk-SK" sz="3200" b="1" dirty="0"/>
              <a:t>FeCl</a:t>
            </a:r>
            <a:r>
              <a:rPr lang="sk-SK" sz="3200" b="1" baseline="-25000" dirty="0"/>
              <a:t>3 		</a:t>
            </a:r>
            <a:r>
              <a:rPr lang="sk-SK" sz="3200" dirty="0"/>
              <a:t> chlor</a:t>
            </a:r>
            <a:r>
              <a:rPr lang="sk-SK" sz="3200" b="1" dirty="0">
                <a:solidFill>
                  <a:srgbClr val="00B050"/>
                </a:solidFill>
              </a:rPr>
              <a:t>id</a:t>
            </a:r>
            <a:r>
              <a:rPr lang="sk-SK" sz="3200" dirty="0"/>
              <a:t> želez</a:t>
            </a:r>
            <a:r>
              <a:rPr lang="sk-SK" sz="3200" b="1" dirty="0">
                <a:solidFill>
                  <a:srgbClr val="FF0000"/>
                </a:solidFill>
              </a:rPr>
              <a:t>itý</a:t>
            </a:r>
            <a:endParaRPr lang="sk-SK" sz="3200" b="1" baseline="-25000" dirty="0"/>
          </a:p>
          <a:p>
            <a:pPr>
              <a:buFont typeface="Wingdings" panose="05000000000000000000" pitchFamily="2" charset="2"/>
              <a:buChar char="v"/>
            </a:pPr>
            <a:r>
              <a:rPr lang="sk-SK" sz="3200" b="1" dirty="0"/>
              <a:t>VF</a:t>
            </a:r>
            <a:r>
              <a:rPr lang="sk-SK" sz="3200" b="1" baseline="-25000" dirty="0"/>
              <a:t>5 			</a:t>
            </a:r>
            <a:r>
              <a:rPr lang="sk-SK" sz="3200" dirty="0"/>
              <a:t> fluor</a:t>
            </a:r>
            <a:r>
              <a:rPr lang="sk-SK" sz="3200" b="1" dirty="0">
                <a:solidFill>
                  <a:srgbClr val="00B050"/>
                </a:solidFill>
              </a:rPr>
              <a:t>id</a:t>
            </a:r>
            <a:r>
              <a:rPr lang="sk-SK" sz="3200" dirty="0"/>
              <a:t> </a:t>
            </a:r>
            <a:r>
              <a:rPr lang="sk-SK" sz="3200" dirty="0" err="1"/>
              <a:t>vanad</a:t>
            </a:r>
            <a:r>
              <a:rPr lang="sk-SK" sz="3200" b="1" dirty="0" err="1">
                <a:solidFill>
                  <a:srgbClr val="FF0000"/>
                </a:solidFill>
              </a:rPr>
              <a:t>ičný</a:t>
            </a:r>
            <a:endParaRPr lang="sk-SK" sz="3200" b="1" baseline="-25000" dirty="0"/>
          </a:p>
          <a:p>
            <a:pPr>
              <a:buFont typeface="Wingdings" panose="05000000000000000000" pitchFamily="2" charset="2"/>
              <a:buChar char="v"/>
            </a:pPr>
            <a:r>
              <a:rPr lang="sk-SK" sz="3200" b="1" dirty="0"/>
              <a:t>NH</a:t>
            </a:r>
            <a:r>
              <a:rPr lang="sk-SK" sz="3200" b="1" baseline="-25000" dirty="0"/>
              <a:t>4</a:t>
            </a:r>
            <a:r>
              <a:rPr lang="sk-SK" sz="3200" b="1" dirty="0"/>
              <a:t>Br		</a:t>
            </a:r>
            <a:r>
              <a:rPr lang="sk-SK" sz="3200" dirty="0"/>
              <a:t> </a:t>
            </a:r>
            <a:r>
              <a:rPr lang="sk-SK" sz="3200" dirty="0" err="1"/>
              <a:t>brom</a:t>
            </a:r>
            <a:r>
              <a:rPr lang="sk-SK" sz="3200" b="1" dirty="0" err="1">
                <a:solidFill>
                  <a:srgbClr val="00B050"/>
                </a:solidFill>
              </a:rPr>
              <a:t>id</a:t>
            </a:r>
            <a:r>
              <a:rPr lang="sk-SK" sz="3200" dirty="0"/>
              <a:t> amón</a:t>
            </a:r>
            <a:r>
              <a:rPr lang="sk-SK" sz="3200" b="1" dirty="0">
                <a:solidFill>
                  <a:srgbClr val="FF0000"/>
                </a:solidFill>
              </a:rPr>
              <a:t>ny</a:t>
            </a:r>
            <a:r>
              <a:rPr lang="sk-SK" sz="3200" b="1" baseline="-25000" dirty="0"/>
              <a:t> </a:t>
            </a:r>
            <a:r>
              <a:rPr lang="sk-SK" sz="3200" dirty="0"/>
              <a:t>	</a:t>
            </a:r>
            <a:endParaRPr lang="sk-SK" sz="3200" baseline="-25000" dirty="0"/>
          </a:p>
          <a:p>
            <a:pPr>
              <a:buFont typeface="Wingdings" panose="05000000000000000000" pitchFamily="2" charset="2"/>
              <a:buChar char="v"/>
            </a:pPr>
            <a:endParaRPr lang="sk-SK" sz="3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8FD1A86-AEA3-4C7A-A6B4-32C00F6199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854" y="2825154"/>
            <a:ext cx="2701952" cy="253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00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BE366-3C2C-4169-AD3A-B43BB02B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994"/>
          </a:xfrm>
        </p:spPr>
        <p:txBody>
          <a:bodyPr/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VÝZNAMNÉ HALOGENIDY</a:t>
            </a:r>
            <a:r>
              <a:rPr lang="sk-SK" b="1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AD50D3-1E79-46E5-9FC3-DE0C6F933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81667"/>
            <a:ext cx="9579029" cy="4259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200" b="1" dirty="0">
                <a:solidFill>
                  <a:srgbClr val="FF0000"/>
                </a:solidFill>
              </a:rPr>
              <a:t>Chlorid sodný (</a:t>
            </a:r>
            <a:r>
              <a:rPr lang="sk-SK" sz="3200" b="1" dirty="0" err="1">
                <a:solidFill>
                  <a:srgbClr val="FF0000"/>
                </a:solidFill>
              </a:rPr>
              <a:t>NaCl</a:t>
            </a:r>
            <a:r>
              <a:rPr lang="sk-SK" sz="3200" b="1" dirty="0">
                <a:solidFill>
                  <a:srgbClr val="FF0000"/>
                </a:solidFill>
              </a:rPr>
              <a:t>)</a:t>
            </a:r>
          </a:p>
          <a:p>
            <a:r>
              <a:rPr lang="sk-SK" sz="3200" dirty="0"/>
              <a:t>biela tuhá látka</a:t>
            </a:r>
          </a:p>
          <a:p>
            <a:r>
              <a:rPr lang="sk-SK" sz="3200" dirty="0"/>
              <a:t>dobre rozpustná vo vode</a:t>
            </a:r>
          </a:p>
          <a:p>
            <a:r>
              <a:rPr lang="sk-SK" sz="3200" dirty="0"/>
              <a:t>vyskytuje sa ako </a:t>
            </a:r>
            <a:r>
              <a:rPr lang="sk-SK" sz="3200" b="1" dirty="0"/>
              <a:t>minerál kamenná soľ (</a:t>
            </a:r>
            <a:r>
              <a:rPr lang="sk-SK" sz="3200" b="1" dirty="0" err="1"/>
              <a:t>halit</a:t>
            </a:r>
            <a:r>
              <a:rPr lang="sk-SK" sz="3200" b="1" dirty="0"/>
              <a:t>)</a:t>
            </a:r>
          </a:p>
          <a:p>
            <a:pPr marL="0" indent="0">
              <a:buNone/>
            </a:pPr>
            <a:r>
              <a:rPr lang="sk-SK" sz="3200" b="1" dirty="0"/>
              <a:t>VYUŽITIE</a:t>
            </a:r>
            <a:r>
              <a:rPr lang="sk-SK" sz="3200" dirty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3200" dirty="0"/>
              <a:t>dochutenie jedál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3200" dirty="0"/>
              <a:t>9% fyziologický roztok (infúzia)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3200" dirty="0"/>
              <a:t>posýpanie ciest, výroba </a:t>
            </a:r>
            <a:r>
              <a:rPr lang="sk-SK" sz="3200" b="1" dirty="0"/>
              <a:t>H</a:t>
            </a:r>
            <a:r>
              <a:rPr lang="sk-SK" sz="3200" b="1" baseline="-25000" dirty="0"/>
              <a:t>2</a:t>
            </a:r>
            <a:r>
              <a:rPr lang="sk-SK" sz="3200" b="1" dirty="0"/>
              <a:t>,</a:t>
            </a:r>
            <a:r>
              <a:rPr lang="sk-SK" sz="3200" dirty="0"/>
              <a:t> </a:t>
            </a:r>
            <a:r>
              <a:rPr lang="sk-SK" sz="3200" b="1" dirty="0"/>
              <a:t>Cl</a:t>
            </a:r>
            <a:r>
              <a:rPr lang="sk-SK" sz="3200" b="1" baseline="-25000" dirty="0"/>
              <a:t>2</a:t>
            </a:r>
            <a:r>
              <a:rPr lang="sk-SK" sz="3200" b="1" dirty="0"/>
              <a:t>, </a:t>
            </a:r>
            <a:r>
              <a:rPr lang="sk-SK" sz="3200" b="1" dirty="0" err="1"/>
              <a:t>NaOH</a:t>
            </a:r>
            <a:r>
              <a:rPr lang="sk-SK" sz="3200" b="1" dirty="0"/>
              <a:t>, </a:t>
            </a:r>
            <a:r>
              <a:rPr lang="sk-SK" sz="3200" b="1" dirty="0" err="1"/>
              <a:t>HCl</a:t>
            </a:r>
            <a:r>
              <a:rPr lang="sk-SK" sz="32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endParaRPr lang="sk-SK" sz="3200" dirty="0"/>
          </a:p>
          <a:p>
            <a:pPr>
              <a:buFont typeface="Wingdings" panose="05000000000000000000" pitchFamily="2" charset="2"/>
              <a:buChar char="v"/>
            </a:pPr>
            <a:endParaRPr lang="sk-SK" sz="32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23FCF5E-7DFC-4A16-91E0-72AD57687C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242" y="414338"/>
            <a:ext cx="4762499" cy="3014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D7A782A1-5ADB-45A7-9682-42750A2BC6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560" y="4257454"/>
            <a:ext cx="2973181" cy="1783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2138846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225</TotalTime>
  <Words>214</Words>
  <Application>Microsoft Office PowerPoint</Application>
  <PresentationFormat>Širokouhlá</PresentationFormat>
  <Paragraphs>103</Paragraphs>
  <Slides>12</Slides>
  <Notes>11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Fazeta</vt:lpstr>
      <vt:lpstr>NÁZVOSLOVIE ANORGANICKÝCH ZLÚČENÍN</vt:lpstr>
      <vt:lpstr>VLASTNOSTI </vt:lpstr>
      <vt:lpstr>NÁZOV </vt:lpstr>
      <vt:lpstr>VZOREC </vt:lpstr>
      <vt:lpstr>Úloha 1 </vt:lpstr>
      <vt:lpstr>Úloha 1 </vt:lpstr>
      <vt:lpstr>Úloha 2 </vt:lpstr>
      <vt:lpstr>Úloha 2 </vt:lpstr>
      <vt:lpstr>VÝZNAMNÉ HALOGENIDY </vt:lpstr>
      <vt:lpstr>VÝZNAMNÉ HALOGENIDY </vt:lpstr>
      <vt:lpstr>VÝZNAMNÉ HALOGENIDY </vt:lpstr>
      <vt:lpstr>VÝZNAMNÉ HALOGENIDY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KOVY, POLOKOVY A NEKOVY</dc:title>
  <dc:creator>Miriama Kopernická</dc:creator>
  <cp:lastModifiedBy>ZS_Lehnice_2</cp:lastModifiedBy>
  <cp:revision>28</cp:revision>
  <dcterms:created xsi:type="dcterms:W3CDTF">2020-01-13T20:47:36Z</dcterms:created>
  <dcterms:modified xsi:type="dcterms:W3CDTF">2021-01-15T07:39:13Z</dcterms:modified>
</cp:coreProperties>
</file>