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0" r:id="rId2"/>
  </p:sldMasterIdLst>
  <p:notesMasterIdLst>
    <p:notesMasterId r:id="rId17"/>
  </p:notesMasterIdLst>
  <p:sldIdLst>
    <p:sldId id="256" r:id="rId3"/>
    <p:sldId id="258" r:id="rId4"/>
    <p:sldId id="261" r:id="rId5"/>
    <p:sldId id="271" r:id="rId6"/>
    <p:sldId id="263" r:id="rId7"/>
    <p:sldId id="262" r:id="rId8"/>
    <p:sldId id="269" r:id="rId9"/>
    <p:sldId id="273" r:id="rId10"/>
    <p:sldId id="274" r:id="rId11"/>
    <p:sldId id="276" r:id="rId12"/>
    <p:sldId id="277" r:id="rId13"/>
    <p:sldId id="259" r:id="rId14"/>
    <p:sldId id="26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2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77" autoAdjust="0"/>
  </p:normalViewPr>
  <p:slideViewPr>
    <p:cSldViewPr>
      <p:cViewPr varScale="1">
        <p:scale>
          <a:sx n="74" d="100"/>
          <a:sy n="74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52BCC-6EAF-404C-95EE-1FC365342F2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6960A8E-4280-4886-9199-8C75ACD36189}">
      <dgm:prSet phldrT="[Text]"/>
      <dgm:spPr/>
      <dgm:t>
        <a:bodyPr/>
        <a:lstStyle/>
        <a:p>
          <a:pPr algn="ctr"/>
          <a:r>
            <a:rPr lang="sk-SK" b="1" dirty="0" smtClean="0">
              <a:solidFill>
                <a:schemeClr val="bg1"/>
              </a:solidFill>
            </a:rPr>
            <a:t>Zohrievanie</a:t>
          </a:r>
          <a:endParaRPr lang="sk-SK" b="1" dirty="0">
            <a:solidFill>
              <a:schemeClr val="bg1"/>
            </a:solidFill>
          </a:endParaRPr>
        </a:p>
      </dgm:t>
    </dgm:pt>
    <dgm:pt modelId="{EEE2CF8E-AD60-4855-982D-721B9F06ABEB}" type="parTrans" cxnId="{C6B22E22-813F-4A8C-B551-E1711F31F3CA}">
      <dgm:prSet/>
      <dgm:spPr/>
      <dgm:t>
        <a:bodyPr/>
        <a:lstStyle/>
        <a:p>
          <a:endParaRPr lang="sk-SK"/>
        </a:p>
      </dgm:t>
    </dgm:pt>
    <dgm:pt modelId="{EAB41815-258F-44FE-83C4-98D43D8F0282}" type="sibTrans" cxnId="{C6B22E22-813F-4A8C-B551-E1711F31F3CA}">
      <dgm:prSet/>
      <dgm:spPr/>
      <dgm:t>
        <a:bodyPr/>
        <a:lstStyle/>
        <a:p>
          <a:endParaRPr lang="sk-SK"/>
        </a:p>
      </dgm:t>
    </dgm:pt>
    <dgm:pt modelId="{E72DE211-066D-48B8-AA37-B8D49E0599CC}" type="pres">
      <dgm:prSet presAssocID="{C2F52BCC-6EAF-404C-95EE-1FC365342F28}" presName="Name0" presStyleCnt="0">
        <dgm:presLayoutVars>
          <dgm:dir/>
          <dgm:animLvl val="lvl"/>
          <dgm:resizeHandles val="exact"/>
        </dgm:presLayoutVars>
      </dgm:prSet>
      <dgm:spPr/>
    </dgm:pt>
    <dgm:pt modelId="{CAC02E84-0739-476E-826A-084E3064B503}" type="pres">
      <dgm:prSet presAssocID="{C2F52BCC-6EAF-404C-95EE-1FC365342F28}" presName="dummy" presStyleCnt="0"/>
      <dgm:spPr/>
    </dgm:pt>
    <dgm:pt modelId="{532737C2-3742-4A14-86AA-3A9B5F9B288F}" type="pres">
      <dgm:prSet presAssocID="{C2F52BCC-6EAF-404C-95EE-1FC365342F28}" presName="linH" presStyleCnt="0"/>
      <dgm:spPr/>
    </dgm:pt>
    <dgm:pt modelId="{1B7DCE37-8C14-40D8-BE3D-5442CE8F8468}" type="pres">
      <dgm:prSet presAssocID="{C2F52BCC-6EAF-404C-95EE-1FC365342F28}" presName="padding1" presStyleCnt="0"/>
      <dgm:spPr/>
    </dgm:pt>
    <dgm:pt modelId="{D9F30141-E577-4AEC-9C24-728F957C8A4F}" type="pres">
      <dgm:prSet presAssocID="{F6960A8E-4280-4886-9199-8C75ACD36189}" presName="linV" presStyleCnt="0"/>
      <dgm:spPr/>
    </dgm:pt>
    <dgm:pt modelId="{34BA534C-FDEB-45F3-A8AA-844115FCA88C}" type="pres">
      <dgm:prSet presAssocID="{F6960A8E-4280-4886-9199-8C75ACD36189}" presName="spVertical1" presStyleCnt="0"/>
      <dgm:spPr/>
    </dgm:pt>
    <dgm:pt modelId="{79BE8503-4EBD-42C1-9F3B-1A2D951F3CE0}" type="pres">
      <dgm:prSet presAssocID="{F6960A8E-4280-4886-9199-8C75ACD36189}" presName="parTx" presStyleLbl="revTx" presStyleIdx="0" presStyleCnt="1" custLinFactNeighborX="-7084" custLinFactNeighborY="11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55E3A66-A4A3-4E4E-A9FB-1D708A70F816}" type="pres">
      <dgm:prSet presAssocID="{F6960A8E-4280-4886-9199-8C75ACD36189}" presName="spVertical2" presStyleCnt="0"/>
      <dgm:spPr/>
    </dgm:pt>
    <dgm:pt modelId="{0D4AC962-8060-40D1-967E-62C43AE26649}" type="pres">
      <dgm:prSet presAssocID="{F6960A8E-4280-4886-9199-8C75ACD36189}" presName="spVertical3" presStyleCnt="0"/>
      <dgm:spPr/>
    </dgm:pt>
    <dgm:pt modelId="{9F9BF1DB-DBA4-4781-8140-3F3B61817F24}" type="pres">
      <dgm:prSet presAssocID="{C2F52BCC-6EAF-404C-95EE-1FC365342F28}" presName="padding2" presStyleCnt="0"/>
      <dgm:spPr/>
    </dgm:pt>
    <dgm:pt modelId="{68640FE2-2720-4314-9F0D-FB5A8FADA2FA}" type="pres">
      <dgm:prSet presAssocID="{C2F52BCC-6EAF-404C-95EE-1FC365342F28}" presName="negArrow" presStyleCnt="0"/>
      <dgm:spPr/>
    </dgm:pt>
    <dgm:pt modelId="{B9D1B482-6DC4-49A9-9A0B-63661EDDF279}" type="pres">
      <dgm:prSet presAssocID="{C2F52BCC-6EAF-404C-95EE-1FC365342F28}" presName="backgroundArrow" presStyleLbl="node1" presStyleIdx="0" presStyleCnt="1" custLinFactY="35555" custLinFactNeighborX="30275" custLinFactNeighborY="100000"/>
      <dgm:spPr/>
    </dgm:pt>
  </dgm:ptLst>
  <dgm:cxnLst>
    <dgm:cxn modelId="{C6B22E22-813F-4A8C-B551-E1711F31F3CA}" srcId="{C2F52BCC-6EAF-404C-95EE-1FC365342F28}" destId="{F6960A8E-4280-4886-9199-8C75ACD36189}" srcOrd="0" destOrd="0" parTransId="{EEE2CF8E-AD60-4855-982D-721B9F06ABEB}" sibTransId="{EAB41815-258F-44FE-83C4-98D43D8F0282}"/>
    <dgm:cxn modelId="{30662965-5288-4D0A-AFD1-98560BB58839}" type="presOf" srcId="{F6960A8E-4280-4886-9199-8C75ACD36189}" destId="{79BE8503-4EBD-42C1-9F3B-1A2D951F3CE0}" srcOrd="0" destOrd="0" presId="urn:microsoft.com/office/officeart/2005/8/layout/hProcess3"/>
    <dgm:cxn modelId="{C71897C3-F3CD-48DF-8FBB-B12C1F1A27F2}" type="presOf" srcId="{C2F52BCC-6EAF-404C-95EE-1FC365342F28}" destId="{E72DE211-066D-48B8-AA37-B8D49E0599CC}" srcOrd="0" destOrd="0" presId="urn:microsoft.com/office/officeart/2005/8/layout/hProcess3"/>
    <dgm:cxn modelId="{93861E7F-A23E-44EB-A9E4-A7D26E36AE5F}" type="presParOf" srcId="{E72DE211-066D-48B8-AA37-B8D49E0599CC}" destId="{CAC02E84-0739-476E-826A-084E3064B503}" srcOrd="0" destOrd="0" presId="urn:microsoft.com/office/officeart/2005/8/layout/hProcess3"/>
    <dgm:cxn modelId="{84068C5E-9D71-4BA4-93B4-6C6C25424773}" type="presParOf" srcId="{E72DE211-066D-48B8-AA37-B8D49E0599CC}" destId="{532737C2-3742-4A14-86AA-3A9B5F9B288F}" srcOrd="1" destOrd="0" presId="urn:microsoft.com/office/officeart/2005/8/layout/hProcess3"/>
    <dgm:cxn modelId="{87CBB60E-A966-4FB3-9E40-FC36CCFDDDDA}" type="presParOf" srcId="{532737C2-3742-4A14-86AA-3A9B5F9B288F}" destId="{1B7DCE37-8C14-40D8-BE3D-5442CE8F8468}" srcOrd="0" destOrd="0" presId="urn:microsoft.com/office/officeart/2005/8/layout/hProcess3"/>
    <dgm:cxn modelId="{DCD796A3-F294-4A8F-9C96-9BF5A265732D}" type="presParOf" srcId="{532737C2-3742-4A14-86AA-3A9B5F9B288F}" destId="{D9F30141-E577-4AEC-9C24-728F957C8A4F}" srcOrd="1" destOrd="0" presId="urn:microsoft.com/office/officeart/2005/8/layout/hProcess3"/>
    <dgm:cxn modelId="{424094E9-8816-45AF-84A9-2A740FECC524}" type="presParOf" srcId="{D9F30141-E577-4AEC-9C24-728F957C8A4F}" destId="{34BA534C-FDEB-45F3-A8AA-844115FCA88C}" srcOrd="0" destOrd="0" presId="urn:microsoft.com/office/officeart/2005/8/layout/hProcess3"/>
    <dgm:cxn modelId="{4F99DAEC-048B-4B81-8366-8B4B2CB36239}" type="presParOf" srcId="{D9F30141-E577-4AEC-9C24-728F957C8A4F}" destId="{79BE8503-4EBD-42C1-9F3B-1A2D951F3CE0}" srcOrd="1" destOrd="0" presId="urn:microsoft.com/office/officeart/2005/8/layout/hProcess3"/>
    <dgm:cxn modelId="{FBAA7BD9-1379-47AC-8D75-79225E9610C0}" type="presParOf" srcId="{D9F30141-E577-4AEC-9C24-728F957C8A4F}" destId="{655E3A66-A4A3-4E4E-A9FB-1D708A70F816}" srcOrd="2" destOrd="0" presId="urn:microsoft.com/office/officeart/2005/8/layout/hProcess3"/>
    <dgm:cxn modelId="{1B964CC5-1F67-499E-9783-56CFA89541A7}" type="presParOf" srcId="{D9F30141-E577-4AEC-9C24-728F957C8A4F}" destId="{0D4AC962-8060-40D1-967E-62C43AE26649}" srcOrd="3" destOrd="0" presId="urn:microsoft.com/office/officeart/2005/8/layout/hProcess3"/>
    <dgm:cxn modelId="{813A4D57-7B92-42D3-AB3D-AA2A6028FE86}" type="presParOf" srcId="{532737C2-3742-4A14-86AA-3A9B5F9B288F}" destId="{9F9BF1DB-DBA4-4781-8140-3F3B61817F24}" srcOrd="2" destOrd="0" presId="urn:microsoft.com/office/officeart/2005/8/layout/hProcess3"/>
    <dgm:cxn modelId="{28E9E0EC-F228-4EB1-8DD9-7E031DEA2AB3}" type="presParOf" srcId="{532737C2-3742-4A14-86AA-3A9B5F9B288F}" destId="{68640FE2-2720-4314-9F0D-FB5A8FADA2FA}" srcOrd="3" destOrd="0" presId="urn:microsoft.com/office/officeart/2005/8/layout/hProcess3"/>
    <dgm:cxn modelId="{D0C7E884-716C-42C6-8C92-DC407652D47B}" type="presParOf" srcId="{532737C2-3742-4A14-86AA-3A9B5F9B288F}" destId="{B9D1B482-6DC4-49A9-9A0B-63661EDDF27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B482-6DC4-49A9-9A0B-63661EDDF279}">
      <dsp:nvSpPr>
        <dsp:cNvPr id="0" name=""/>
        <dsp:cNvSpPr/>
      </dsp:nvSpPr>
      <dsp:spPr>
        <a:xfrm>
          <a:off x="0" y="58917"/>
          <a:ext cx="2232442" cy="151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E8503-4EBD-42C1-9F3B-1A2D951F3CE0}">
      <dsp:nvSpPr>
        <dsp:cNvPr id="0" name=""/>
        <dsp:cNvSpPr/>
      </dsp:nvSpPr>
      <dsp:spPr>
        <a:xfrm>
          <a:off x="50502" y="451393"/>
          <a:ext cx="1829119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b="1" kern="1200" dirty="0" smtClean="0">
              <a:solidFill>
                <a:schemeClr val="bg1"/>
              </a:solidFill>
            </a:rPr>
            <a:t>Zohrievanie</a:t>
          </a:r>
          <a:endParaRPr lang="sk-SK" sz="2100" b="1" kern="1200" dirty="0">
            <a:solidFill>
              <a:schemeClr val="bg1"/>
            </a:solidFill>
          </a:endParaRPr>
        </a:p>
      </dsp:txBody>
      <dsp:txXfrm>
        <a:off x="50502" y="451393"/>
        <a:ext cx="1829119" cy="7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29358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16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7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0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5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8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6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77274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3933056"/>
            <a:ext cx="3526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8000" spc="100" dirty="0" smtClean="0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TOPENIE</a:t>
            </a:r>
            <a:endParaRPr lang="sk-SK" sz="8000" spc="100" dirty="0">
              <a:solidFill>
                <a:schemeClr val="tx1">
                  <a:alpha val="88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3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522" y="166875"/>
            <a:ext cx="7772400" cy="1048745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Vysvetlenie grafu</a:t>
            </a:r>
            <a:endParaRPr lang="sk-SK" sz="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>
            <a:hlinkClick r:id="" action="ppaction://hlinkshowjump?jump=previousslide"/>
          </p:cNvPr>
          <p:cNvSpPr/>
          <p:nvPr/>
        </p:nvSpPr>
        <p:spPr>
          <a:xfrm>
            <a:off x="275029" y="126876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51601" y="4758186"/>
            <a:ext cx="770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 sa všetok rozpustil, už je v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balóniku iba jedno skupenstvo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kvapalné – glej.</a:t>
            </a:r>
          </a:p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opäť začala prudko stúpať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75027" y="24208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9083" y="464924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51601" y="2651720"/>
            <a:ext cx="770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 sa stále zahrieva, začína mäknúť a postupne sa začína topiť, v balóniku je zmes dvoch skupenstiev: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vosku a gleju,  teplota stále stúpa , ale pomalšie. </a:t>
            </a: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876097" y="1330084"/>
            <a:ext cx="770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 (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parafín) v balóniku sa zahrieva, teplota stúpa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Vosk je stále v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pevnom skupenstve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732240" y="382437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9099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70188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Vidíš nejaký rozdiel v grafoch topenia kryštalickej a amorfnej látky?</a:t>
            </a:r>
            <a:endParaRPr lang="sk-SK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3628" t="40005" r="24616" b="14224"/>
          <a:stretch/>
        </p:blipFill>
        <p:spPr>
          <a:xfrm>
            <a:off x="822961" y="2074291"/>
            <a:ext cx="7500002" cy="373097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7020272" y="5589240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6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Topenie ako problém</a:t>
            </a:r>
            <a:endParaRPr lang="sk-SK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4954"/>
            <a:ext cx="6096000" cy="342900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331640" y="55892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Skleníkový efekt spôsobuje globálne otepľovanie, a preto sa topia ľadovce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1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" y="1700808"/>
            <a:ext cx="7048500" cy="395287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sk-SK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Ľadovec v Grónsku</a:t>
            </a:r>
            <a:endParaRPr lang="sk-SK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195736" y="5805264"/>
            <a:ext cx="177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minulosti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228184" y="58052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945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208"/>
            <a:ext cx="8111218" cy="6075584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4221088"/>
            <a:ext cx="7290054" cy="1499616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</a:t>
            </a:r>
            <a:b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pozornosť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9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sk-SK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vidíte na obrázkoch?</a:t>
            </a:r>
            <a:endParaRPr lang="sk-SK" sz="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131335" cy="378904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63" y="2956281"/>
            <a:ext cx="2869100" cy="366462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374504" cy="33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5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sk-SK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Topenie</a:t>
            </a:r>
            <a:endParaRPr lang="sk-SK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BlokTextu 4"/>
              <p:cNvSpPr txBox="1"/>
              <p:nvPr/>
            </p:nvSpPr>
            <p:spPr>
              <a:xfrm>
                <a:off x="705006" y="1667723"/>
                <a:ext cx="80626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Je dej, pri ktorom sa mení </a:t>
                </a:r>
                <a:r>
                  <a:rPr lang="sk-SK" sz="28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pevné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skupenstvo látky na </a:t>
                </a:r>
                <a:r>
                  <a:rPr lang="sk-SK" sz="2800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kvapalné 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sk-SK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soludus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na </a:t>
                </a:r>
                <a:r>
                  <a:rPr lang="sk-SK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liqvidus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s</a:t>
                </a:r>
                <a14:m>
                  <m:oMath xmlns:m="http://schemas.openxmlformats.org/officeDocument/2006/math">
                    <m:r>
                      <a:rPr lang="sk-SK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</a:t>
                </a:r>
                <a:endPara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k-SK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BlokTex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6" y="1667723"/>
                <a:ext cx="8062664" cy="1384995"/>
              </a:xfrm>
              <a:prstGeom prst="rect">
                <a:avLst/>
              </a:prstGeom>
              <a:blipFill>
                <a:blip r:embed="rId2"/>
                <a:stretch>
                  <a:fillRect l="-1437" t="-484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56" b="79167" l="12969" r="61094">
                        <a14:foregroundMark x1="48750" y1="41944" x2="48906" y2="7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8800" r="62673" b="20601"/>
          <a:stretch/>
        </p:blipFill>
        <p:spPr>
          <a:xfrm>
            <a:off x="738303" y="4149080"/>
            <a:ext cx="2736304" cy="2567498"/>
          </a:xfrm>
          <a:prstGeom prst="rect">
            <a:avLst/>
          </a:prstGeom>
        </p:spPr>
      </p:pic>
      <p:sp>
        <p:nvSpPr>
          <p:cNvPr id="4" name="Slnko 3"/>
          <p:cNvSpPr/>
          <p:nvPr/>
        </p:nvSpPr>
        <p:spPr>
          <a:xfrm>
            <a:off x="3745432" y="3387681"/>
            <a:ext cx="1347830" cy="121575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56" b="79167" l="12969" r="61094">
                        <a14:foregroundMark x1="48750" y1="41944" x2="48906" y2="7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38800" r="38975" b="22870"/>
          <a:stretch/>
        </p:blipFill>
        <p:spPr>
          <a:xfrm>
            <a:off x="5364088" y="3995558"/>
            <a:ext cx="2448272" cy="242396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2271218"/>
              </p:ext>
            </p:extLst>
          </p:nvPr>
        </p:nvGraphicFramePr>
        <p:xfrm>
          <a:off x="3454288" y="4603435"/>
          <a:ext cx="2232442" cy="157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6516216" y="482312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865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56886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kryštalickej látke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kovy – železo, meď, zlato,...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zliatiny kovov – mosadz, 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bronz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oceľ,... 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Ľad (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zmrznutá voda), 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suchý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ľad (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zmrznutý CO</a:t>
            </a:r>
            <a:r>
              <a:rPr lang="sk-SK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algn="l"/>
            <a:endParaRPr lang="sk-SK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prebieha topenie iba pri  </a:t>
            </a:r>
            <a:r>
              <a:rPr lang="sk-SK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teplote </a:t>
            </a:r>
            <a:r>
              <a:rPr lang="sk-SK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topenia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Topenie 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kovov sa nazýva </a:t>
            </a:r>
            <a:r>
              <a:rPr lang="sk-S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tavenie.</a:t>
            </a:r>
          </a:p>
          <a:p>
            <a:pPr algn="l"/>
            <a:endParaRPr lang="sk-SK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Teplota topenia (tavenia)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kryštalických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látok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 zmeraná a presne určená hodnota 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vyjadrená jedným číslom a zapísaná vo </a:t>
            </a:r>
          </a:p>
          <a:p>
            <a:pPr algn="l"/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fyzikálnych tabuľkách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3255" r="57087" b="5052"/>
          <a:stretch/>
        </p:blipFill>
        <p:spPr>
          <a:xfrm>
            <a:off x="6660232" y="620688"/>
            <a:ext cx="1656184" cy="172378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929058" y="131166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812360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t</a:t>
            </a:r>
            <a:r>
              <a:rPr lang="sk-SK" b="1" baseline="-25000" dirty="0" err="1" smtClean="0">
                <a:solidFill>
                  <a:srgbClr val="FF0000"/>
                </a:solidFill>
              </a:rPr>
              <a:t>t</a:t>
            </a:r>
            <a:endParaRPr lang="sk-SK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70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topenia niektorých kryštalických látok</a:t>
            </a:r>
            <a:endParaRPr lang="sk-SK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07604" y="4869160"/>
            <a:ext cx="75608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topenia (tavenia) závisí od druhu látky a od tlaku.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41899"/>
              </p:ext>
            </p:extLst>
          </p:nvPr>
        </p:nvGraphicFramePr>
        <p:xfrm>
          <a:off x="611560" y="2420888"/>
          <a:ext cx="820891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538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Látka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Cín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Zlato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Hliník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Železo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Voda</a:t>
                      </a:r>
                      <a:endParaRPr lang="sk-SK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Trstinový</a:t>
                      </a:r>
                      <a:r>
                        <a:rPr lang="sk-SK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cukor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670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Teplota topenia °C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2115621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75856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427984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580112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740347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0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878879" y="35010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969176" y="1196752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7414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965135" y="5650779"/>
            <a:ext cx="76328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topení teleso </a:t>
            </a:r>
            <a:r>
              <a:rPr lang="sk-SK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prijíma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teplo.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50630" t="38901" r="26867" b="7093"/>
          <a:stretch/>
        </p:blipFill>
        <p:spPr>
          <a:xfrm>
            <a:off x="6239098" y="1412776"/>
            <a:ext cx="2423854" cy="327220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0712"/>
            <a:ext cx="5271150" cy="4205262"/>
          </a:xfrm>
          <a:prstGeom prst="rect">
            <a:avLst/>
          </a:prstGeom>
        </p:spPr>
      </p:pic>
      <p:cxnSp>
        <p:nvCxnSpPr>
          <p:cNvPr id="14" name="Rovná spojnica 13"/>
          <p:cNvCxnSpPr/>
          <p:nvPr/>
        </p:nvCxnSpPr>
        <p:spPr>
          <a:xfrm flipV="1">
            <a:off x="1263284" y="4287255"/>
            <a:ext cx="820104" cy="486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2083388" y="4287255"/>
            <a:ext cx="1878370" cy="1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flipV="1">
            <a:off x="3961758" y="2867178"/>
            <a:ext cx="1258314" cy="1421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 21"/>
          <p:cNvSpPr/>
          <p:nvPr/>
        </p:nvSpPr>
        <p:spPr>
          <a:xfrm>
            <a:off x="1154274" y="3825590"/>
            <a:ext cx="5693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Obdĺžnik 22">
            <a:hlinkClick r:id="" action="ppaction://hlinkshowjump?jump=nextslide"/>
          </p:cNvPr>
          <p:cNvSpPr/>
          <p:nvPr/>
        </p:nvSpPr>
        <p:spPr>
          <a:xfrm>
            <a:off x="2601751" y="336392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4" name="Obdĺžnik 23">
            <a:hlinkClick r:id="" action="ppaction://hlinkshowjump?jump=nextslide"/>
          </p:cNvPr>
          <p:cNvSpPr/>
          <p:nvPr/>
        </p:nvSpPr>
        <p:spPr>
          <a:xfrm>
            <a:off x="4211960" y="2784698"/>
            <a:ext cx="499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704715" y="182626"/>
            <a:ext cx="7772400" cy="118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Priebeh topenia ľadu v balóniku</a:t>
            </a:r>
            <a:endParaRPr lang="sk-SK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6744257" y="4980915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1766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4522" y="166875"/>
            <a:ext cx="7772400" cy="1048745"/>
          </a:xfrm>
        </p:spPr>
        <p:txBody>
          <a:bodyPr>
            <a:normAutofit/>
          </a:bodyPr>
          <a:lstStyle/>
          <a:p>
            <a:r>
              <a:rPr lang="sk-SK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Vysvetlenie grafu</a:t>
            </a:r>
            <a:endParaRPr lang="sk-SK" sz="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>
            <a:hlinkClick r:id="" action="ppaction://hlinkshowjump?jump=previousslide"/>
          </p:cNvPr>
          <p:cNvSpPr/>
          <p:nvPr/>
        </p:nvSpPr>
        <p:spPr>
          <a:xfrm>
            <a:off x="275029" y="126876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51601" y="4758186"/>
            <a:ext cx="770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Ľad sa všetok rozpustil, už je v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balóniku iba jedno skupenstvo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kvapalné – voda.</a:t>
            </a:r>
          </a:p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opäť začala stúpať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0°C na 30°C.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75027" y="242088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9083" y="464924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99592" y="2532923"/>
            <a:ext cx="770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Ľad sa stále zahrieva, začína sa topiť, v balóniku je zmes dvoch skupenstiev: vody a ľadu,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teplota nestúpa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stále na hodnote 0°C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sk-SK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 dodané teplo sa míňa na zmenu skupenstva ľadu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>
            <a:hlinkClick r:id="rId2" action="ppaction://hlinksldjump"/>
          </p:cNvPr>
          <p:cNvSpPr txBox="1"/>
          <p:nvPr/>
        </p:nvSpPr>
        <p:spPr>
          <a:xfrm>
            <a:off x="899592" y="1383094"/>
            <a:ext cx="770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Ľad v balóniku sa zahrieva, teplota stúpa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-10°C na 0°C. 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Ľad je stále v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pevnom skupenstve 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516216" y="482312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6982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419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amorfnej </a:t>
            </a: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látke :</a:t>
            </a:r>
          </a:p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asfalt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sklo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čokoláda</a:t>
            </a:r>
          </a:p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vosk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prebieha </a:t>
            </a:r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topenie iba pri  </a:t>
            </a:r>
            <a:r>
              <a:rPr lang="sk-SK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teplote topenia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sk-SK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Teplotu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topenia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amorfných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látok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 možné presne určiť, lebo pri zahrievaní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mäknú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postupne sa topia.</a:t>
            </a:r>
          </a:p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 môžeme 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zadať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iba 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teplotný interval od-do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6800" r="2750" b="10400"/>
          <a:stretch/>
        </p:blipFill>
        <p:spPr>
          <a:xfrm>
            <a:off x="3810833" y="636583"/>
            <a:ext cx="2016224" cy="16561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107105" y="692696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61380"/>
              </p:ext>
            </p:extLst>
          </p:nvPr>
        </p:nvGraphicFramePr>
        <p:xfrm>
          <a:off x="1259632" y="4509120"/>
          <a:ext cx="6132254" cy="15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973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Látka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vosk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sklo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asfalt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čokoláda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19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Teplota topenia °C</a:t>
                      </a:r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2483768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38-56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88663" y="5373216"/>
            <a:ext cx="147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1 000 -1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80393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110 -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368187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30-36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3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enie a tuhnutie"/>
          <p:cNvSpPr>
            <a:spLocks noChangeAspect="1" noChangeArrowheads="1"/>
          </p:cNvSpPr>
          <p:nvPr/>
        </p:nvSpPr>
        <p:spPr bwMode="auto">
          <a:xfrm>
            <a:off x="1331640" y="3140968"/>
            <a:ext cx="2486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3646" y="333527"/>
            <a:ext cx="8558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600" b="1" dirty="0">
                <a:solidFill>
                  <a:srgbClr val="7030A0"/>
                </a:solidFill>
              </a:rPr>
              <a:t>Priebeh topenia </a:t>
            </a:r>
            <a:r>
              <a:rPr lang="sk-SK" sz="3600" b="1" dirty="0" smtClean="0">
                <a:solidFill>
                  <a:srgbClr val="7030A0"/>
                </a:solidFill>
              </a:rPr>
              <a:t>vosku (</a:t>
            </a:r>
            <a:r>
              <a:rPr lang="sk-SK" sz="3600" b="1" dirty="0" smtClean="0">
                <a:solidFill>
                  <a:srgbClr val="7030A0"/>
                </a:solidFill>
              </a:rPr>
              <a:t>parafínu) </a:t>
            </a:r>
            <a:r>
              <a:rPr lang="sk-SK" sz="3600" b="1" dirty="0">
                <a:solidFill>
                  <a:srgbClr val="7030A0"/>
                </a:solidFill>
              </a:rPr>
              <a:t>v balóniku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49507" t="54007" r="24616" b="16960"/>
          <a:stretch/>
        </p:blipFill>
        <p:spPr>
          <a:xfrm>
            <a:off x="683568" y="1484784"/>
            <a:ext cx="5819146" cy="3672408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367523" y="3320988"/>
            <a:ext cx="294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sk-SK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915816" y="2174377"/>
            <a:ext cx="518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sk-SK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860032" y="1124744"/>
            <a:ext cx="462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sk-SK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020272" y="4972526"/>
            <a:ext cx="18194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Zapísať do zošita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50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687545-AC05-40F1-B45B-16434BBB21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456</Words>
  <Application>Microsoft Office PowerPoint</Application>
  <PresentationFormat>Prezentácia na obrazovke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Impact</vt:lpstr>
      <vt:lpstr>Times New Roman</vt:lpstr>
      <vt:lpstr>Retrospektíva</vt:lpstr>
      <vt:lpstr>Prezentácia programu PowerPoint</vt:lpstr>
      <vt:lpstr>Čo vidíte na obrázkoch?</vt:lpstr>
      <vt:lpstr>Topenie</vt:lpstr>
      <vt:lpstr>Prezentácia programu PowerPoint</vt:lpstr>
      <vt:lpstr>Teplota topenia niektorých kryštalických látok</vt:lpstr>
      <vt:lpstr>Prezentácia programu PowerPoint</vt:lpstr>
      <vt:lpstr>Vysvetlenie grafu</vt:lpstr>
      <vt:lpstr>Prezentácia programu PowerPoint</vt:lpstr>
      <vt:lpstr>Prezentácia programu PowerPoint</vt:lpstr>
      <vt:lpstr>Vysvetlenie grafu</vt:lpstr>
      <vt:lpstr>Vidíš nejaký rozdiel v grafoch topenia kryštalickej a amorfnej látky?</vt:lpstr>
      <vt:lpstr>Topenie ako problém</vt:lpstr>
      <vt:lpstr>Ľadovec v Grónsku</vt:lpstr>
      <vt:lpstr>Ďakujem 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2020-01-09T12:19:58Z</dcterms:created>
  <dcterms:modified xsi:type="dcterms:W3CDTF">2021-01-14T09:34:59Z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