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84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8569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76887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57029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01100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1135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517321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5992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34420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5538730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331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90238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4897E7-C9DB-477E-B9B6-F22E495DB1E8}" type="datetimeFigureOut">
              <a:rPr lang="sk-SK" smtClean="0"/>
              <a:t>30.05.2020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111526EB-DE34-4A3F-9F40-1624609FD0B7}" type="slidenum">
              <a:rPr lang="sk-SK" smtClean="0"/>
              <a:t>‹#›</a:t>
            </a:fld>
            <a:endParaRPr lang="sk-SK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997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D074E6-B94A-43C5-B545-CA7392328D7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Látky nebezpečné </a:t>
            </a:r>
            <a:r>
              <a:rPr lang="sk-SK" dirty="0" smtClean="0"/>
              <a:t>  pre </a:t>
            </a:r>
            <a:r>
              <a:rPr lang="sk-SK" dirty="0"/>
              <a:t>človeka - drogy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E0DE921-7C5D-4EDE-B7BA-A260596B9B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4058744"/>
            <a:ext cx="4961814" cy="977621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sk-SK" sz="2400" b="1" dirty="0" smtClean="0"/>
              <a:t>CHÉMIA</a:t>
            </a:r>
          </a:p>
          <a:p>
            <a:pPr algn="ctr">
              <a:lnSpc>
                <a:spcPct val="100000"/>
              </a:lnSpc>
            </a:pPr>
            <a:r>
              <a:rPr lang="sk-SK" sz="2400" b="1" dirty="0" smtClean="0"/>
              <a:t>9. ročník</a:t>
            </a:r>
            <a:endParaRPr lang="sk-SK" sz="2400" b="1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339" y="3952328"/>
            <a:ext cx="38100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9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9F835A-87FB-4782-BAD0-192F10A2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6769" y="3281389"/>
            <a:ext cx="9399510" cy="530757"/>
          </a:xfrm>
        </p:spPr>
        <p:txBody>
          <a:bodyPr/>
          <a:lstStyle/>
          <a:p>
            <a:r>
              <a:rPr lang="sk-SK" dirty="0"/>
              <a:t>Ďakujem za pozornosť</a:t>
            </a:r>
          </a:p>
        </p:txBody>
      </p:sp>
      <p:pic>
        <p:nvPicPr>
          <p:cNvPr id="3" name="Obrázok 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512" y="144391"/>
            <a:ext cx="4276908" cy="561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68793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4FC9FE8-2E40-4E23-9817-CE1E2C45C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Drogy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295AFF-6767-46B2-B525-9DCC295A96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/>
              <a:t>Sú </a:t>
            </a:r>
            <a:r>
              <a:rPr lang="sk-SK" sz="2400" dirty="0">
                <a:solidFill>
                  <a:srgbClr val="C00000"/>
                </a:solidFill>
              </a:rPr>
              <a:t>návykové látky</a:t>
            </a:r>
            <a:r>
              <a:rPr lang="sk-SK" sz="2400" dirty="0"/>
              <a:t>, ktoré po vstupe do organizmu zmenia jednu alebo viaceré jeho funkcie.</a:t>
            </a:r>
          </a:p>
          <a:p>
            <a:r>
              <a:rPr lang="sk-SK" sz="2400" dirty="0"/>
              <a:t>Spôsobujú </a:t>
            </a:r>
            <a:r>
              <a:rPr lang="sk-SK" sz="2400" dirty="0">
                <a:solidFill>
                  <a:srgbClr val="C00000"/>
                </a:solidFill>
              </a:rPr>
              <a:t>psychické (duševné) a fyzické (telesné) zmeny.</a:t>
            </a:r>
          </a:p>
          <a:p>
            <a:r>
              <a:rPr lang="sk-SK" sz="2400" dirty="0"/>
              <a:t>Vplývajú na centrálnu nervovú sústavu a sú schopné vyvolať závislosť.</a:t>
            </a:r>
          </a:p>
          <a:p>
            <a:pPr algn="just"/>
            <a:r>
              <a:rPr lang="sk-SK" sz="2400" dirty="0">
                <a:solidFill>
                  <a:srgbClr val="C00000"/>
                </a:solidFill>
              </a:rPr>
              <a:t>Drogová závislosť – toxikománia </a:t>
            </a:r>
            <a:r>
              <a:rPr lang="sk-SK" sz="2400" dirty="0"/>
              <a:t>– je choroba, ktorá sa prejavuje psychickou a fyzickou závislosťou od drogy, veľakrát sa končí smrťou.</a:t>
            </a:r>
          </a:p>
        </p:txBody>
      </p:sp>
    </p:spTree>
    <p:extLst>
      <p:ext uri="{BB962C8B-B14F-4D97-AF65-F5344CB8AC3E}">
        <p14:creationId xmlns:p14="http://schemas.microsoft.com/office/powerpoint/2010/main" val="6774548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6A4E0D-4924-4FD9-86C3-03B235E01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droga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49A32622-604F-4557-8B6C-CEEC07809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45453"/>
          </a:xfrm>
        </p:spPr>
        <p:txBody>
          <a:bodyPr>
            <a:noAutofit/>
          </a:bodyPr>
          <a:lstStyle/>
          <a:p>
            <a:r>
              <a:rPr lang="sk-SK" sz="2400" dirty="0"/>
              <a:t>Droga je </a:t>
            </a:r>
            <a:r>
              <a:rPr lang="sk-SK" sz="2400" dirty="0">
                <a:solidFill>
                  <a:srgbClr val="C00000"/>
                </a:solidFill>
              </a:rPr>
              <a:t>prírodná alebo umelo vyrobená omamná látka</a:t>
            </a:r>
            <a:r>
              <a:rPr lang="sk-SK" sz="2400" dirty="0"/>
              <a:t>. </a:t>
            </a:r>
          </a:p>
          <a:p>
            <a:pPr algn="just"/>
            <a:r>
              <a:rPr lang="sk-SK" sz="2400" dirty="0"/>
              <a:t>Všetky drogy sú </a:t>
            </a:r>
            <a:r>
              <a:rPr lang="sk-SK" sz="2400" dirty="0">
                <a:solidFill>
                  <a:srgbClr val="C00000"/>
                </a:solidFill>
              </a:rPr>
              <a:t>návykové </a:t>
            </a:r>
            <a:r>
              <a:rPr lang="sk-SK" sz="2400" dirty="0"/>
              <a:t>a ich dlhodobé a nadmerné užívanie poškodzuje organizmus a môže spôsobiť smrť. </a:t>
            </a:r>
          </a:p>
          <a:p>
            <a:r>
              <a:rPr lang="sk-SK" sz="2400" dirty="0"/>
              <a:t>Patria sem: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sz="2000" b="1" dirty="0" smtClean="0">
                <a:solidFill>
                  <a:srgbClr val="C00000"/>
                </a:solidFill>
              </a:rPr>
              <a:t>legálne </a:t>
            </a:r>
            <a:r>
              <a:rPr lang="sk-SK" sz="2000" b="1" dirty="0">
                <a:solidFill>
                  <a:srgbClr val="C00000"/>
                </a:solidFill>
              </a:rPr>
              <a:t>drogy </a:t>
            </a:r>
            <a:r>
              <a:rPr lang="sk-SK" sz="2000" dirty="0"/>
              <a:t>– bežne prístupné, dostať ich kúpiť v obchode, sú spoločnosťou prijímané - tabak, alkohol, kofeín, niektoré </a:t>
            </a:r>
            <a:r>
              <a:rPr lang="sk-SK" sz="2000" dirty="0" smtClean="0"/>
              <a:t>lieky...</a:t>
            </a:r>
            <a:endParaRPr lang="sk-SK" sz="2000" dirty="0"/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sk-SK" sz="2000" b="1" dirty="0">
                <a:solidFill>
                  <a:srgbClr val="C00000"/>
                </a:solidFill>
              </a:rPr>
              <a:t>nelegálne drogy </a:t>
            </a:r>
            <a:r>
              <a:rPr lang="sk-SK" sz="2000" dirty="0"/>
              <a:t>– sú zakázané legislatívou o návykových látkach (konopné drogy, halucinogény, opiáty, stimulačné drogy</a:t>
            </a:r>
            <a:r>
              <a:rPr lang="sk-SK" sz="2000" dirty="0" smtClean="0"/>
              <a:t>...)</a:t>
            </a:r>
          </a:p>
          <a:p>
            <a:pPr marL="457200" lvl="1" indent="0" algn="just">
              <a:buNone/>
            </a:pPr>
            <a:r>
              <a:rPr lang="sk-SK" sz="1600" dirty="0"/>
              <a:t/>
            </a:r>
            <a:br>
              <a:rPr lang="sk-SK" sz="1600" dirty="0"/>
            </a:br>
            <a:endParaRPr lang="sk-SK" sz="1600" dirty="0"/>
          </a:p>
        </p:txBody>
      </p:sp>
    </p:spTree>
    <p:extLst>
      <p:ext uri="{BB962C8B-B14F-4D97-AF65-F5344CB8AC3E}">
        <p14:creationId xmlns:p14="http://schemas.microsoft.com/office/powerpoint/2010/main" val="1435870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D8C5AF-AC8B-42E4-872D-B70662E96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Rozdelenie drog: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320E39E-9F36-4DB0-9D50-DF82BA37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sk-SK" b="1" dirty="0" smtClean="0">
                <a:solidFill>
                  <a:srgbClr val="C00000"/>
                </a:solidFill>
              </a:rPr>
              <a:t>prchavé </a:t>
            </a:r>
            <a:r>
              <a:rPr lang="sk-SK" b="1" dirty="0">
                <a:solidFill>
                  <a:srgbClr val="C00000"/>
                </a:solidFill>
              </a:rPr>
              <a:t>látky</a:t>
            </a:r>
            <a:r>
              <a:rPr lang="sk-SK" b="1" dirty="0"/>
              <a:t>, ktoré sa fetujú (toluén), a iné organické zlúčeniny, halucinogény.</a:t>
            </a:r>
          </a:p>
          <a:p>
            <a:pPr marL="457200" indent="-457200">
              <a:buFont typeface="+mj-lt"/>
              <a:buAutoNum type="arabicParenR"/>
            </a:pPr>
            <a:r>
              <a:rPr lang="sk-SK" b="1" dirty="0" smtClean="0">
                <a:solidFill>
                  <a:srgbClr val="C00000"/>
                </a:solidFill>
              </a:rPr>
              <a:t>konopné </a:t>
            </a:r>
            <a:r>
              <a:rPr lang="sk-SK" b="1" dirty="0">
                <a:solidFill>
                  <a:srgbClr val="C00000"/>
                </a:solidFill>
              </a:rPr>
              <a:t>drogy </a:t>
            </a:r>
            <a:r>
              <a:rPr lang="sk-SK" b="1" dirty="0"/>
              <a:t>– konope, hašiš, marihuana</a:t>
            </a:r>
          </a:p>
          <a:p>
            <a:pPr marL="457200" indent="-457200">
              <a:buFont typeface="+mj-lt"/>
              <a:buAutoNum type="arabicParenR"/>
            </a:pPr>
            <a:r>
              <a:rPr lang="sk-SK" b="1" dirty="0" smtClean="0">
                <a:solidFill>
                  <a:srgbClr val="C00000"/>
                </a:solidFill>
              </a:rPr>
              <a:t>opiáty</a:t>
            </a:r>
            <a:r>
              <a:rPr lang="sk-SK" b="1" dirty="0" smtClean="0"/>
              <a:t> </a:t>
            </a:r>
            <a:r>
              <a:rPr lang="sk-SK" b="1" dirty="0"/>
              <a:t>– ópium, morfium</a:t>
            </a:r>
          </a:p>
          <a:p>
            <a:pPr marL="457200" indent="-457200">
              <a:buFont typeface="+mj-lt"/>
              <a:buAutoNum type="arabicParenR"/>
            </a:pPr>
            <a:r>
              <a:rPr lang="sk-SK" b="1" dirty="0" smtClean="0">
                <a:solidFill>
                  <a:srgbClr val="C00000"/>
                </a:solidFill>
              </a:rPr>
              <a:t>stimulačné </a:t>
            </a:r>
            <a:r>
              <a:rPr lang="sk-SK" b="1" dirty="0">
                <a:solidFill>
                  <a:srgbClr val="C00000"/>
                </a:solidFill>
              </a:rPr>
              <a:t>látky </a:t>
            </a:r>
            <a:r>
              <a:rPr lang="sk-SK" b="1" dirty="0"/>
              <a:t>– efedrín, amfetamín, kokaín</a:t>
            </a:r>
          </a:p>
          <a:p>
            <a:pPr marL="457200" indent="-457200">
              <a:buFont typeface="+mj-lt"/>
              <a:buAutoNum type="arabicParenR"/>
            </a:pPr>
            <a:r>
              <a:rPr lang="sk-SK" b="1" dirty="0" smtClean="0">
                <a:solidFill>
                  <a:srgbClr val="C00000"/>
                </a:solidFill>
              </a:rPr>
              <a:t>halucinogény</a:t>
            </a:r>
            <a:r>
              <a:rPr lang="sk-SK" b="1" dirty="0" smtClean="0"/>
              <a:t> </a:t>
            </a:r>
            <a:r>
              <a:rPr lang="sk-SK" b="1" dirty="0"/>
              <a:t>– LSD, </a:t>
            </a:r>
            <a:r>
              <a:rPr lang="sk-SK" b="1" dirty="0" err="1"/>
              <a:t>fenmetrazín</a:t>
            </a:r>
            <a:endParaRPr lang="sk-SK" b="1" dirty="0"/>
          </a:p>
          <a:p>
            <a:pPr marL="457200" indent="-457200">
              <a:buFont typeface="+mj-lt"/>
              <a:buAutoNum type="arabicParenR"/>
            </a:pPr>
            <a:r>
              <a:rPr lang="sk-SK" b="1" dirty="0" smtClean="0">
                <a:solidFill>
                  <a:srgbClr val="C00000"/>
                </a:solidFill>
              </a:rPr>
              <a:t>psychotropné lieky     </a:t>
            </a:r>
            <a:r>
              <a:rPr lang="sk-SK" b="1" dirty="0" smtClean="0"/>
              <a:t>-  </a:t>
            </a:r>
            <a:r>
              <a:rPr lang="sk-SK" b="1" dirty="0"/>
              <a:t>sedatíva – </a:t>
            </a:r>
            <a:r>
              <a:rPr lang="sk-SK" b="1" dirty="0" err="1"/>
              <a:t>diazepam</a:t>
            </a:r>
            <a:r>
              <a:rPr lang="sk-SK" b="1" dirty="0"/>
              <a:t>, </a:t>
            </a:r>
            <a:r>
              <a:rPr lang="sk-SK" b="1" dirty="0" err="1"/>
              <a:t>valium</a:t>
            </a:r>
            <a:r>
              <a:rPr lang="sk-SK" b="1" dirty="0"/>
              <a:t>      </a:t>
            </a:r>
          </a:p>
          <a:p>
            <a:pPr marL="0" indent="0">
              <a:buNone/>
            </a:pPr>
            <a:r>
              <a:rPr lang="sk-SK" b="1" dirty="0" smtClean="0"/>
              <a:t>                                            </a:t>
            </a:r>
            <a:r>
              <a:rPr lang="sk-SK" b="1" dirty="0"/>
              <a:t>– proti bolesti, depresiám a na spanie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4363960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CC89AD-0D30-4C5C-8BD7-CB1BA80C5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Regionálny úrad verejného zdravotníctva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90D1A71-D49C-4926-A188-BEA4EF28A4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dirty="0"/>
              <a:t>Zmena spoločenských podmienok priniesla pre naše sociálno-kultúrne prostredie návykové látky, ktoré boli pre širokú verejnosť neznáme a netypické. Drogové prostredie na Slovensku sa oproti minulosti zmenilo, kým pozitívom je, že na Slovensku sa z drogovej závislosti lieči čoraz viac užívateľov drog, smutnou správou je, že ich vek klesá.</a:t>
            </a:r>
          </a:p>
          <a:p>
            <a:pPr algn="just"/>
            <a:r>
              <a:rPr lang="sk-SK" dirty="0"/>
              <a:t>Závislosť u mladých sa vyvíja oveľa rýchlejšie ako u dospelých, znesú oveľa menšiu dávku drog a radi kombinujú užívanie viacerých návykových látok naraz.</a:t>
            </a:r>
          </a:p>
          <a:p>
            <a:pPr algn="just"/>
            <a:r>
              <a:rPr lang="sk-SK" dirty="0"/>
              <a:t>Každý kontakt s drogou nesie v sebe obrovské riziko vzniku drogovej závislosti, tvrdenie že: „mne sa to nemôže stať“ prípadne „viem kde je hranica“ znamená podliehať ilúzii. 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874745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9BF4A9-B81F-48CF-87B3-F4329E24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Závislosť na drogách je vážne ochorenie a prebieha v </a:t>
            </a:r>
            <a:r>
              <a:rPr lang="sk-SK" b="1" dirty="0"/>
              <a:t>4 štádiách: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00B8008-C1EC-4349-A2E0-16434D8B2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85" y="1997476"/>
            <a:ext cx="10186784" cy="4508832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k-SK" b="1" dirty="0"/>
              <a:t>1. </a:t>
            </a:r>
            <a:r>
              <a:rPr lang="sk-SK" b="1" dirty="0">
                <a:solidFill>
                  <a:srgbClr val="C00000"/>
                </a:solidFill>
              </a:rPr>
              <a:t>Počiatočné štádium</a:t>
            </a:r>
            <a:r>
              <a:rPr lang="sk-SK" b="1" dirty="0"/>
              <a:t>:</a:t>
            </a:r>
            <a:r>
              <a:rPr lang="sk-SK" dirty="0"/>
              <a:t> V tomto štádiu zaznamenávame prvý kontakt s drogou. Človek experimentuje v snahe získať určité zážitky či skúsenosti. </a:t>
            </a:r>
          </a:p>
          <a:p>
            <a:pPr algn="just"/>
            <a:r>
              <a:rPr lang="sk-SK" b="1" dirty="0"/>
              <a:t>2. </a:t>
            </a:r>
            <a:r>
              <a:rPr lang="sk-SK" b="1" dirty="0">
                <a:solidFill>
                  <a:srgbClr val="C00000"/>
                </a:solidFill>
              </a:rPr>
              <a:t>Štádium zaujatia drogou</a:t>
            </a:r>
            <a:r>
              <a:rPr lang="sk-SK" b="1" dirty="0"/>
              <a:t>:</a:t>
            </a:r>
            <a:r>
              <a:rPr lang="sk-SK" dirty="0"/>
              <a:t> Droga sa postupne stáva súčasťou každodenného života, túžba prežívať príjemné pocity v dôsledku pôsobenia drogy sa stupňuje. Človek postupne zvyšuje svoje dávky a pozorujeme aj zmeny v správaní. Konzument drog prestáva javiť záujem o okolie, prácu, školu, rodinu, stráca motiváciu.</a:t>
            </a:r>
          </a:p>
          <a:p>
            <a:pPr algn="just"/>
            <a:r>
              <a:rPr lang="sk-SK" b="1" dirty="0"/>
              <a:t>3. </a:t>
            </a:r>
            <a:r>
              <a:rPr lang="sk-SK" b="1" dirty="0">
                <a:solidFill>
                  <a:srgbClr val="C00000"/>
                </a:solidFill>
              </a:rPr>
              <a:t>Štádium rozvoja závislosti</a:t>
            </a:r>
            <a:r>
              <a:rPr lang="sk-SK" b="1" dirty="0"/>
              <a:t>:</a:t>
            </a:r>
            <a:r>
              <a:rPr lang="sk-SK" dirty="0"/>
              <a:t> Užívanie drogy je každodennou nevyhnutnosťou. Konzument neustále zvyšuje dávky na dosiahnutie požadovaného účinku, väčšie dávky znamenajú zvýšenie finančných výdavkov. Peniaze sú získavané krádežami, predajom drog alebo prostitúciou. Zaznamenávame prípady predávkovania.</a:t>
            </a:r>
          </a:p>
          <a:p>
            <a:pPr algn="just"/>
            <a:r>
              <a:rPr lang="sk-SK" dirty="0"/>
              <a:t>4</a:t>
            </a:r>
            <a:r>
              <a:rPr lang="sk-SK" dirty="0">
                <a:solidFill>
                  <a:srgbClr val="C00000"/>
                </a:solidFill>
              </a:rPr>
              <a:t>. </a:t>
            </a:r>
            <a:r>
              <a:rPr lang="sk-SK" b="1" dirty="0">
                <a:solidFill>
                  <a:srgbClr val="C00000"/>
                </a:solidFill>
              </a:rPr>
              <a:t>Konečné štádium</a:t>
            </a:r>
            <a:r>
              <a:rPr lang="sk-SK" b="1" dirty="0"/>
              <a:t>:</a:t>
            </a:r>
            <a:r>
              <a:rPr lang="sk-SK" dirty="0"/>
              <a:t> Nastáva absolútne podriadenie droge. Konzument siaha po nej so zámerom dosiahnutia „normálneho stavu“. </a:t>
            </a:r>
            <a:r>
              <a:rPr lang="sk-SK" b="1" dirty="0"/>
              <a:t>Narkoman</a:t>
            </a:r>
            <a:r>
              <a:rPr lang="sk-SK" dirty="0"/>
              <a:t> je často agresívny, máva časté výbuchy hnevu a výpadky pamäti, trpí hlbokými depresiami a východisko z tejto situácie môže hľadať v pokusoch o samovraždu. Človek, ktorý sa nachádza v tomto štádiu závislosti má pred sebou len dve cesty. Prvou je liečenie, druhou je smrť a tretia cesta neexistuje.</a:t>
            </a:r>
          </a:p>
        </p:txBody>
      </p:sp>
    </p:spTree>
    <p:extLst>
      <p:ext uri="{BB962C8B-B14F-4D97-AF65-F5344CB8AC3E}">
        <p14:creationId xmlns:p14="http://schemas.microsoft.com/office/powerpoint/2010/main" val="88053106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9AB9B6-1282-49C8-B85C-AA188832B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Príznaky užívania drog: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49784E3-5D29-4F00-96FE-B13B40E370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10101513" cy="4037749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600"/>
              </a:spcBef>
            </a:pPr>
            <a:r>
              <a:rPr lang="sk-SK" dirty="0"/>
              <a:t>Náhle zmeny nálady, podráždenosť, negativizmus, agresivita, netypické reakcie na určité situácie.</a:t>
            </a:r>
          </a:p>
          <a:p>
            <a:pPr>
              <a:spcBef>
                <a:spcPts val="600"/>
              </a:spcBef>
            </a:pPr>
            <a:r>
              <a:rPr lang="sk-SK" dirty="0"/>
              <a:t>Strata záujmov, izolácia od rodiny, stránenie sa okolia, zmena priateľov a okruhu známych.</a:t>
            </a:r>
          </a:p>
          <a:p>
            <a:pPr>
              <a:spcBef>
                <a:spcPts val="600"/>
              </a:spcBef>
            </a:pPr>
            <a:r>
              <a:rPr lang="sk-SK" dirty="0"/>
              <a:t>Zníženie/zvýšenie sebavedomia.</a:t>
            </a:r>
          </a:p>
          <a:p>
            <a:pPr>
              <a:spcBef>
                <a:spcPts val="600"/>
              </a:spcBef>
            </a:pPr>
            <a:r>
              <a:rPr lang="sk-SK" dirty="0"/>
              <a:t>Zhoršenie prospechu v škole, strata pozornosti a koncentrácie.</a:t>
            </a:r>
          </a:p>
          <a:p>
            <a:pPr>
              <a:spcBef>
                <a:spcPts val="600"/>
              </a:spcBef>
            </a:pPr>
            <a:r>
              <a:rPr lang="sk-SK" dirty="0"/>
              <a:t>Častá vyčerpanosť, únava, ospalosť.</a:t>
            </a:r>
          </a:p>
          <a:p>
            <a:pPr>
              <a:spcBef>
                <a:spcPts val="600"/>
              </a:spcBef>
            </a:pPr>
            <a:r>
              <a:rPr lang="sk-SK" dirty="0"/>
              <a:t>Klamstvá a predstieranie.</a:t>
            </a:r>
          </a:p>
          <a:p>
            <a:pPr>
              <a:spcBef>
                <a:spcPts val="600"/>
              </a:spcBef>
            </a:pPr>
            <a:r>
              <a:rPr lang="sk-SK" dirty="0"/>
              <a:t>Strácajúce sa veci a peniaze, chýbajúce lieky alebo alkohol v domácnosti.</a:t>
            </a:r>
          </a:p>
          <a:p>
            <a:pPr>
              <a:spcBef>
                <a:spcPts val="600"/>
              </a:spcBef>
            </a:pPr>
            <a:r>
              <a:rPr lang="sk-SK" dirty="0"/>
              <a:t>Nález drog, alebo pomôcok k ich užívaniu.</a:t>
            </a:r>
          </a:p>
          <a:p>
            <a:pPr algn="just">
              <a:spcBef>
                <a:spcPts val="600"/>
              </a:spcBef>
            </a:pPr>
            <a:r>
              <a:rPr lang="sk-SK" dirty="0"/>
              <a:t>Telesné prejavy: častejšia chorobnosť a úrazovosť, strata chuti do jedla, výrazné schudnutie, zvýšená únava, znížená svalová sila, poruchy rovnováhy, stopy po vpichoch a pod.</a:t>
            </a:r>
          </a:p>
          <a:p>
            <a:pPr marL="0" indent="0">
              <a:buNone/>
            </a:pPr>
            <a:endParaRPr lang="sk-SK" dirty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031857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1E9962-27B9-4B03-A0A7-74BDA9A9D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/>
              <a:t>Liečba závislosti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59878D-7B7C-45E8-9B0A-5E3E574D37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k-SK" sz="2400" dirty="0"/>
              <a:t>Liečba drogovej závislosti si vyžaduje individuálny prístup k pacientovi a vo všeobecnosti rozlišujeme </a:t>
            </a:r>
            <a:r>
              <a:rPr lang="sk-SK" sz="2400" b="1" dirty="0"/>
              <a:t>ambulantnú</a:t>
            </a:r>
            <a:r>
              <a:rPr lang="sk-SK" sz="2400" dirty="0"/>
              <a:t> a </a:t>
            </a:r>
            <a:r>
              <a:rPr lang="sk-SK" sz="2400" b="1" dirty="0"/>
              <a:t>ústavnú formu liečby</a:t>
            </a:r>
            <a:r>
              <a:rPr lang="sk-SK" sz="2400" dirty="0"/>
              <a:t>. Počet liečených užívateľov drog narastá, napríklad v roku 2016 bolo na Slovensku liečených najviac užívateľov drog 3253.</a:t>
            </a:r>
          </a:p>
          <a:p>
            <a:pPr algn="just"/>
            <a:r>
              <a:rPr lang="sk-SK" sz="2400" dirty="0"/>
              <a:t>Zo záverov Európskej správy o drogách vyplýva, že narastá počet úmrtí v dôsledku predávkovania. Každoročne je v Európe zaznamenaných vyše 8 000 úmrtí po akútnom predávkovaní, čo predstavuje 3,5 % všetkých úmrtí. </a:t>
            </a:r>
          </a:p>
        </p:txBody>
      </p:sp>
    </p:spTree>
    <p:extLst>
      <p:ext uri="{BB962C8B-B14F-4D97-AF65-F5344CB8AC3E}">
        <p14:creationId xmlns:p14="http://schemas.microsoft.com/office/powerpoint/2010/main" val="891852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1F03E9A8-E66C-489F-89DE-4D4F20A0FC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735" y="502276"/>
            <a:ext cx="10523653" cy="4997003"/>
          </a:xfrm>
        </p:spPr>
      </p:pic>
    </p:spTree>
    <p:extLst>
      <p:ext uri="{BB962C8B-B14F-4D97-AF65-F5344CB8AC3E}">
        <p14:creationId xmlns:p14="http://schemas.microsoft.com/office/powerpoint/2010/main" val="1150467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éria">
  <a:themeElements>
    <a:clrScheme name="Galé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é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é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43</TotalTime>
  <Words>732</Words>
  <Application>Microsoft Office PowerPoint</Application>
  <PresentationFormat>Širokouhlá</PresentationFormat>
  <Paragraphs>46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Wingdings</vt:lpstr>
      <vt:lpstr>Galéria</vt:lpstr>
      <vt:lpstr>Látky nebezpečné   pre človeka - drogy</vt:lpstr>
      <vt:lpstr>Drogy</vt:lpstr>
      <vt:lpstr>droga</vt:lpstr>
      <vt:lpstr>Rozdelenie drog:</vt:lpstr>
      <vt:lpstr>Regionálny úrad verejného zdravotníctva</vt:lpstr>
      <vt:lpstr>Závislosť na drogách je vážne ochorenie a prebieha v 4 štádiách:</vt:lpstr>
      <vt:lpstr>Príznaky užívania drog:</vt:lpstr>
      <vt:lpstr>Liečba závislosti</vt:lpstr>
      <vt:lpstr>Prezentácia programu PowerPoint</vt:lpstr>
      <vt:lpstr>Ďakujem za pozornosť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Látky nebezpečné pre človeka - drogy</dc:title>
  <dc:creator>Acer</dc:creator>
  <cp:lastModifiedBy>HP</cp:lastModifiedBy>
  <cp:revision>15</cp:revision>
  <dcterms:created xsi:type="dcterms:W3CDTF">2020-04-26T07:06:51Z</dcterms:created>
  <dcterms:modified xsi:type="dcterms:W3CDTF">2020-05-30T15:27:34Z</dcterms:modified>
</cp:coreProperties>
</file>