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59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F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BF51C5-EC21-4D3D-B713-4C1C5536DEA6}" type="datetimeFigureOut">
              <a:rPr lang="sk-SK" smtClean="0"/>
              <a:pPr/>
              <a:t>2. 2. 2021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2D3D24-46A4-4B59-BB83-D416EA89BB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642918"/>
            <a:ext cx="8172400" cy="2160240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smtClean="0"/>
              <a:t>Závislosť elektrického odporu od vlastností vodiča</a:t>
            </a:r>
            <a:endParaRPr lang="sk-SK" sz="4400" b="1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8728" y="5860844"/>
            <a:ext cx="7406640" cy="520484"/>
          </a:xfrm>
        </p:spPr>
        <p:txBody>
          <a:bodyPr/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pre 9. ročník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extras-shop.sk/fotky5188/fotos/_vyrn_156873006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840426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Elektrický odpor vodiča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r>
              <a:rPr lang="sk-SK" dirty="0" smtClean="0"/>
              <a:t>Elektrický odpor drôtu ovplyvňuje:</a:t>
            </a:r>
          </a:p>
          <a:p>
            <a:pPr lvl="1"/>
            <a:r>
              <a:rPr lang="sk-SK" sz="3200" dirty="0" smtClean="0"/>
              <a:t>Dĺžka drôtu</a:t>
            </a:r>
          </a:p>
          <a:p>
            <a:pPr lvl="1"/>
            <a:r>
              <a:rPr lang="sk-SK" sz="3200" dirty="0" smtClean="0"/>
              <a:t>Prierez drôtu</a:t>
            </a:r>
          </a:p>
          <a:p>
            <a:pPr lvl="1"/>
            <a:r>
              <a:rPr lang="sk-SK" sz="3200" dirty="0" smtClean="0"/>
              <a:t>Materiál drôtu</a:t>
            </a:r>
          </a:p>
          <a:p>
            <a:pPr lvl="1"/>
            <a:r>
              <a:rPr lang="sk-SK" sz="3200" dirty="0" smtClean="0"/>
              <a:t>Teplota drôtu</a:t>
            </a:r>
            <a:endParaRPr lang="sk-SK" sz="3200" dirty="0"/>
          </a:p>
        </p:txBody>
      </p:sp>
      <p:pic>
        <p:nvPicPr>
          <p:cNvPr id="4098" name="Picture 2" descr="http://www.floratec.sk/K-300/P93924_01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2857500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hobbymix.sk/fotky17074/fotos/gen320/gen__vyr_5750pam%C3%A4tovy-dr%C3%B4t-prstien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00570"/>
            <a:ext cx="245906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://eshop.mojareproma.sk/image/cache/aluminiovy-drot-1mm-medeny-1-mojareproma-velky_1435750523_e7253bf5b38f4f903e18761d4def427d-768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786322"/>
            <a:ext cx="2095483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sk-SK" b="1" dirty="0" smtClean="0"/>
              <a:t>Dĺžka drôtu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266" y="1052736"/>
            <a:ext cx="8466734" cy="5051648"/>
          </a:xfrm>
        </p:spPr>
        <p:txBody>
          <a:bodyPr/>
          <a:lstStyle/>
          <a:p>
            <a:r>
              <a:rPr lang="sk-SK" dirty="0" smtClean="0"/>
              <a:t>Elektrický odpor drôtu závisí </a:t>
            </a:r>
            <a:r>
              <a:rPr lang="sk-SK" u="sng" dirty="0" smtClean="0">
                <a:solidFill>
                  <a:srgbClr val="FF0000"/>
                </a:solidFill>
              </a:rPr>
              <a:t>priamoúmerne</a:t>
            </a:r>
            <a:r>
              <a:rPr lang="sk-SK" dirty="0" smtClean="0"/>
              <a:t> od jeho dĺžky</a:t>
            </a:r>
          </a:p>
          <a:p>
            <a:r>
              <a:rPr lang="sk-SK" dirty="0" smtClean="0"/>
              <a:t>Koľkokrát je drôt dlhší, toľkokrát je väčší jeho elektrický odpor a naopak.</a:t>
            </a:r>
          </a:p>
          <a:p>
            <a:r>
              <a:rPr lang="sk-SK" dirty="0" smtClean="0"/>
              <a:t>Matematický zápis:</a:t>
            </a:r>
          </a:p>
          <a:p>
            <a:pPr>
              <a:buNone/>
            </a:pPr>
            <a:r>
              <a:rPr lang="sk-SK" dirty="0" smtClean="0"/>
              <a:t>					</a:t>
            </a:r>
            <a:r>
              <a:rPr lang="sk-SK" dirty="0" err="1" smtClean="0"/>
              <a:t>R</a:t>
            </a:r>
            <a:r>
              <a:rPr lang="sk-SK" dirty="0" err="1" smtClean="0">
                <a:latin typeface="Cambria Math"/>
                <a:ea typeface="Cambria Math"/>
              </a:rPr>
              <a:t>∼l</a:t>
            </a:r>
            <a:endParaRPr lang="sk-SK" dirty="0"/>
          </a:p>
        </p:txBody>
      </p:sp>
      <p:pic>
        <p:nvPicPr>
          <p:cNvPr id="3074" name="Picture 2" descr="http://loora.eu/image.php?t=eshop&amp;type=thumb&amp;r=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00050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rymeltrade.sk/data/big/1529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03520">
            <a:off x="5764053" y="3618559"/>
            <a:ext cx="263954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Prierez</a:t>
            </a:r>
            <a:r>
              <a:rPr lang="sk-SK" dirty="0" smtClean="0"/>
              <a:t> drôtu: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5195910"/>
          </a:xfrm>
        </p:spPr>
        <p:txBody>
          <a:bodyPr/>
          <a:lstStyle/>
          <a:p>
            <a:pPr marL="531813" indent="-531813"/>
            <a:r>
              <a:rPr lang="sk-SK" dirty="0" smtClean="0"/>
              <a:t>Elektrický odpor drôtu závisí  </a:t>
            </a:r>
            <a:r>
              <a:rPr lang="sk-SK" u="sng" dirty="0" smtClean="0">
                <a:solidFill>
                  <a:srgbClr val="FF0000"/>
                </a:solidFill>
              </a:rPr>
              <a:t>nepriamoúmerne</a:t>
            </a:r>
            <a:r>
              <a:rPr lang="sk-SK" dirty="0" smtClean="0"/>
              <a:t> od obsahu jeho prierezu</a:t>
            </a:r>
          </a:p>
          <a:p>
            <a:pPr marL="531813" indent="-531813"/>
            <a:r>
              <a:rPr lang="sk-SK" dirty="0" smtClean="0"/>
              <a:t>Koľkokrát je obsah prierezu drôtu väčší, toľkokrát je menší jeho elektrický odpor a naopak.</a:t>
            </a:r>
          </a:p>
          <a:p>
            <a:pPr marL="531813" indent="-531813"/>
            <a:r>
              <a:rPr lang="sk-SK" dirty="0" smtClean="0"/>
              <a:t>Matematický zápis:</a:t>
            </a:r>
          </a:p>
          <a:p>
            <a:pPr marL="531813" indent="-531813">
              <a:buNone/>
            </a:pPr>
            <a:r>
              <a:rPr lang="sk-SK" dirty="0" smtClean="0"/>
              <a:t>					R~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429132"/>
            <a:ext cx="200025" cy="8667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://www.htmodel.sk/htmodel/userfiles/images/stavebny_material/ocel_d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28194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Materiál drôtu: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928670"/>
            <a:ext cx="8362216" cy="5572164"/>
          </a:xfrm>
        </p:spPr>
        <p:txBody>
          <a:bodyPr/>
          <a:lstStyle/>
          <a:p>
            <a:pPr marL="531813" indent="-531813"/>
            <a:r>
              <a:rPr lang="sk-SK" dirty="0" smtClean="0"/>
              <a:t>Elektrický odpor vodiča závisí od materiálu,    z  ktorého je vodič.</a:t>
            </a:r>
          </a:p>
          <a:p>
            <a:pPr marL="531813" indent="-531813"/>
            <a:r>
              <a:rPr lang="sk-SK" dirty="0" smtClean="0"/>
              <a:t>Túto závislosť vyjadruje fyzikálna veličina </a:t>
            </a:r>
            <a:r>
              <a:rPr lang="sk-SK" u="sng" dirty="0" err="1" smtClean="0">
                <a:solidFill>
                  <a:srgbClr val="FF0000"/>
                </a:solidFill>
              </a:rPr>
              <a:t>rezistivita</a:t>
            </a:r>
            <a:r>
              <a:rPr lang="sk-SK" dirty="0" smtClean="0"/>
              <a:t> (merný elektrický odpor)</a:t>
            </a:r>
          </a:p>
          <a:p>
            <a:pPr marL="531813" indent="-531813"/>
            <a:r>
              <a:rPr lang="sk-SK" dirty="0" smtClean="0"/>
              <a:t>Označuje sa </a:t>
            </a:r>
            <a:r>
              <a:rPr lang="el-GR" dirty="0" smtClean="0">
                <a:solidFill>
                  <a:srgbClr val="FF0000"/>
                </a:solidFill>
                <a:latin typeface="Cambria Math"/>
                <a:ea typeface="Cambria Math"/>
              </a:rPr>
              <a:t>ρ</a:t>
            </a:r>
            <a:r>
              <a:rPr lang="sk-SK" dirty="0" smtClean="0">
                <a:latin typeface="Cambria Math"/>
                <a:ea typeface="Cambria Math"/>
              </a:rPr>
              <a:t> </a:t>
            </a:r>
            <a:r>
              <a:rPr lang="sk-SK" dirty="0" smtClean="0">
                <a:ea typeface="Cambria Math"/>
              </a:rPr>
              <a:t>a jej </a:t>
            </a:r>
          </a:p>
          <a:p>
            <a:pPr marL="531813" indent="-531813">
              <a:buNone/>
            </a:pPr>
            <a:r>
              <a:rPr lang="sk-SK" dirty="0" smtClean="0">
                <a:ea typeface="Cambria Math"/>
              </a:rPr>
              <a:t>	základná jednotka je </a:t>
            </a:r>
          </a:p>
          <a:p>
            <a:pPr marL="531813" indent="-531813">
              <a:buNone/>
            </a:pPr>
            <a:r>
              <a:rPr lang="sk-SK" dirty="0" smtClean="0">
                <a:ea typeface="Cambria Math"/>
              </a:rPr>
              <a:t>	ohm </a:t>
            </a:r>
            <a:r>
              <a:rPr lang="sk-SK" dirty="0" smtClean="0">
                <a:latin typeface="Cambria Math"/>
                <a:ea typeface="Cambria Math"/>
              </a:rPr>
              <a:t>· </a:t>
            </a:r>
            <a:r>
              <a:rPr lang="sk-SK" dirty="0" smtClean="0">
                <a:ea typeface="Cambria Math"/>
              </a:rPr>
              <a:t>meter, </a:t>
            </a:r>
          </a:p>
          <a:p>
            <a:pPr marL="531813" indent="-531813">
              <a:buNone/>
            </a:pPr>
            <a:r>
              <a:rPr lang="sk-SK" dirty="0" smtClean="0">
                <a:ea typeface="Cambria Math"/>
              </a:rPr>
              <a:t>	označenie </a:t>
            </a:r>
            <a:r>
              <a:rPr lang="el-GR" dirty="0" smtClean="0">
                <a:latin typeface="Cambria Math"/>
                <a:ea typeface="Cambria Math"/>
              </a:rPr>
              <a:t>Ω·</a:t>
            </a:r>
            <a:r>
              <a:rPr lang="sk-SK" dirty="0" smtClean="0">
                <a:latin typeface="Cambria Math"/>
                <a:ea typeface="Cambria Math"/>
              </a:rPr>
              <a:t>m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30287"/>
              </p:ext>
            </p:extLst>
          </p:nvPr>
        </p:nvGraphicFramePr>
        <p:xfrm>
          <a:off x="5436096" y="3212976"/>
          <a:ext cx="2448272" cy="27860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 (μΩ</a:t>
                      </a:r>
                      <a:r>
                        <a:rPr lang="sk-SK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m)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Striebro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0,0163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Meď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0,0178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Zlato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0,023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Hlíník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0,0285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Wolfrám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0,053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Železo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Nikelín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47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Konštantán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/>
              <a:t>Elektrický odpor vodiča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4800600"/>
          </a:xfrm>
        </p:spPr>
        <p:txBody>
          <a:bodyPr/>
          <a:lstStyle/>
          <a:p>
            <a:r>
              <a:rPr lang="sk-SK" dirty="0" smtClean="0"/>
              <a:t>Elektrický odpor drôtu potom môžeme na základe jeho vlastností vypočítať podľa nasledujúceho vzorca: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			</a:t>
            </a:r>
            <a:r>
              <a:rPr lang="el-GR" i="1" dirty="0" smtClean="0">
                <a:latin typeface="Calibri"/>
              </a:rPr>
              <a:t>ρ</a:t>
            </a:r>
            <a:r>
              <a:rPr lang="sk-SK" i="1" dirty="0" smtClean="0">
                <a:latin typeface="Calibri"/>
              </a:rPr>
              <a:t> – </a:t>
            </a:r>
            <a:r>
              <a:rPr lang="sk-SK" i="1" dirty="0" err="1" smtClean="0">
                <a:latin typeface="Calibri"/>
              </a:rPr>
              <a:t>rezistivita</a:t>
            </a:r>
            <a:r>
              <a:rPr lang="sk-SK" i="1" dirty="0" smtClean="0">
                <a:latin typeface="Calibri"/>
              </a:rPr>
              <a:t> (</a:t>
            </a:r>
            <a:r>
              <a:rPr lang="el-GR" i="1" dirty="0" smtClean="0">
                <a:latin typeface="Calibri"/>
              </a:rPr>
              <a:t>Ω</a:t>
            </a:r>
            <a:r>
              <a:rPr lang="el-GR" i="1" dirty="0" smtClean="0">
                <a:latin typeface="Candara"/>
              </a:rPr>
              <a:t>·</a:t>
            </a:r>
            <a:r>
              <a:rPr lang="sk-SK" i="1" dirty="0" smtClean="0">
                <a:latin typeface="Candara"/>
              </a:rPr>
              <a:t>m)</a:t>
            </a:r>
            <a:endParaRPr lang="sk-SK" i="1" dirty="0" smtClean="0">
              <a:latin typeface="Calibri"/>
            </a:endParaRPr>
          </a:p>
          <a:p>
            <a:pPr>
              <a:buNone/>
            </a:pPr>
            <a:r>
              <a:rPr lang="sk-SK" i="1" dirty="0" smtClean="0">
                <a:latin typeface="Calibri"/>
              </a:rPr>
              <a:t>				</a:t>
            </a:r>
            <a:r>
              <a:rPr lang="sk-SK" i="1" dirty="0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sk-SK" i="1" dirty="0" smtClean="0">
                <a:latin typeface="Calibri"/>
              </a:rPr>
              <a:t> – dĺžka vodiča (m)</a:t>
            </a:r>
          </a:p>
          <a:p>
            <a:pPr>
              <a:buNone/>
            </a:pPr>
            <a:r>
              <a:rPr lang="sk-SK" i="1" dirty="0" smtClean="0">
                <a:latin typeface="Calibri"/>
              </a:rPr>
              <a:t>				S – obsah prierezu vodiča (m</a:t>
            </a:r>
            <a:r>
              <a:rPr lang="sk-SK" i="1" baseline="30000" dirty="0" smtClean="0">
                <a:latin typeface="Calibri"/>
              </a:rPr>
              <a:t>2</a:t>
            </a:r>
            <a:r>
              <a:rPr lang="sk-SK" i="1" dirty="0" smtClean="0">
                <a:latin typeface="Calibri"/>
              </a:rPr>
              <a:t>)</a:t>
            </a:r>
            <a:endParaRPr lang="sk-SK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789040"/>
            <a:ext cx="1743075" cy="1123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sk-SK" b="1" dirty="0" smtClean="0"/>
              <a:t>Teplota: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124744"/>
            <a:ext cx="8034096" cy="5123656"/>
          </a:xfrm>
        </p:spPr>
        <p:txBody>
          <a:bodyPr/>
          <a:lstStyle/>
          <a:p>
            <a:r>
              <a:rPr lang="sk-SK" i="1" dirty="0" smtClean="0"/>
              <a:t>Elektrický odpor kovového vodiča závisí od jeho teploty.</a:t>
            </a:r>
          </a:p>
          <a:p>
            <a:r>
              <a:rPr lang="sk-SK" i="1" dirty="0" smtClean="0"/>
              <a:t>Čím je teplota kovového vodiča vyššia, tým má väčší elektrický odpor a naopak.</a:t>
            </a:r>
          </a:p>
          <a:p>
            <a:r>
              <a:rPr lang="sk-SK" i="1" dirty="0" smtClean="0"/>
              <a:t>Pri vyššej teplote kmitajú atómy vo vodiči rýchlejšie, tým kladú väčší odpor pohybujúcim sa elektrónom.</a:t>
            </a:r>
          </a:p>
          <a:p>
            <a:pPr>
              <a:buNone/>
            </a:pPr>
            <a:endParaRPr lang="sk-SK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ĎAKUJEM ZA POZORNOSŤ !</a:t>
            </a:r>
            <a:endParaRPr lang="sk-S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98" y="620688"/>
            <a:ext cx="285750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800</TotalTime>
  <Words>202</Words>
  <Application>Microsoft Office PowerPoint</Application>
  <PresentationFormat>Prezentácia na obrazovke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Candara</vt:lpstr>
      <vt:lpstr>Gill Sans MT</vt:lpstr>
      <vt:lpstr>Verdana</vt:lpstr>
      <vt:lpstr>Wingdings 2</vt:lpstr>
      <vt:lpstr>Slunovrat</vt:lpstr>
      <vt:lpstr>Závislosť elektrického odporu od vlastností vodiča</vt:lpstr>
      <vt:lpstr>Elektrický odpor vodiča</vt:lpstr>
      <vt:lpstr>Dĺžka drôtu</vt:lpstr>
      <vt:lpstr>Prierez drôtu:</vt:lpstr>
      <vt:lpstr>Materiál drôtu:</vt:lpstr>
      <vt:lpstr>Elektrický odpor vodiča</vt:lpstr>
      <vt:lpstr>Teplota:</vt:lpstr>
      <vt:lpstr>Prezentácia programu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Skúmame magnetické vlastnosti látok</dc:title>
  <dc:creator>pedagog</dc:creator>
  <cp:lastModifiedBy>ZS_Lehnice_2</cp:lastModifiedBy>
  <cp:revision>136</cp:revision>
  <dcterms:created xsi:type="dcterms:W3CDTF">2015-09-07T11:27:53Z</dcterms:created>
  <dcterms:modified xsi:type="dcterms:W3CDTF">2021-02-02T11:05:59Z</dcterms:modified>
</cp:coreProperties>
</file>