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3" r:id="rId8"/>
    <p:sldId id="264" r:id="rId9"/>
    <p:sldId id="262" r:id="rId10"/>
    <p:sldId id="265" r:id="rId11"/>
    <p:sldId id="266" r:id="rId12"/>
    <p:sldId id="267" r:id="rId13"/>
    <p:sldId id="268" r:id="rId14"/>
    <p:sldId id="269" r:id="rId15"/>
    <p:sldId id="270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383DC4-1097-4779-8E39-10143F0BDB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760AA8-C077-4FA6-8716-7A9291DAC4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9876302-9781-465C-A56B-F0265DF3D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7D28A78C-1BD5-4E4B-825E-58685E7BC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A0FE2556-C7BB-4283-A39A-657CF3EC7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33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7B33FB-2371-4A1C-B2AF-A082942F5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7BF92711-F11C-48AD-9E0A-EFCA75258E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E0F0D61F-7F65-464C-B414-D50C9541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1818E58-B967-40BB-8B98-FFE43BC75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6BAD7E18-3CB1-4CD3-9A98-4FB7DF613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983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2C886A76-52E6-48B6-8474-E98569026D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E2D4B0D4-8517-406C-880F-5C25CD5FC6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B6C7060-64C2-4C24-99BB-6555B3C22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FBBA52F-0D81-425B-A358-E7203AE8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D56F15DC-12F4-475D-8480-187CA536D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7748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C826A1-91E5-43CA-ADE5-350934C66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BEEAD51-C5A3-417B-8B59-93A643022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370D13C6-6A84-446D-B590-BD021FE7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637EFD75-54C9-49E2-B5B2-67C388A8F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AA3D04E-E50D-4581-9C36-56A1458D7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04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F6F4FE-0656-4B3A-B896-9591C815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14B9A59-7264-4139-8E08-FAA26B8D8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A83EB5D-22EF-4437-A7B0-7AC33E117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B00A6537-3B49-49AD-927F-6F0E36003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1EE6D045-14E5-4F92-AB26-4BB1864E0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79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EF5375-77FE-4A07-A494-9C29DF72F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9E984A-A886-4C64-A502-F63B8E442F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1E98296-958A-4E50-90A6-75A447D4AA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D99DB218-19C3-4AE1-BC8E-ED96FF620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C04F14AC-2D92-4159-9999-831B18D22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363D24AC-7230-4964-9E5E-2EE0AE941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7478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5930AB-D6CE-47D3-B99B-D72EC0627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E4C70-05F6-40FE-9F39-3ABA99401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729433E5-1780-4E8B-A8DC-1445F24101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A7997E-14F1-4A7C-93B0-C042BCE281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70D4E5A8-9830-4BFD-B605-FD3C6A4C2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50151342-08C7-4278-A413-B55A726B5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6B488192-DA44-4D91-A89B-44A8CA5C4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6F6C8885-6B4C-47D8-9965-0F1B3C08E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69860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5CA97D-372A-4CA9-B8AB-7C0C09D78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1F2E46DB-EC01-4517-89FB-B3EAF8A8A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5100EE5-A287-4FBE-B714-4F2770FFA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C6431D60-ADD2-4400-950E-449E6912C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720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BB2FFE27-FBDF-416E-8B1F-A9C1E13F2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C85EE88D-DAB1-410B-93AE-B6B6761B3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2226ABC4-8457-4A67-8875-C54048E5E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5315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5BB03D-5364-44F3-AAB2-7A0CD2612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DFDFF45-2FE5-4946-A8F2-5FE5255A4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84C3BD4-8AC4-46B4-B680-ECCE31A79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4F7B41C6-D155-4F78-9960-4EFFF21E8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2E8F2F43-602D-478B-9C82-C058C4A06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44E0A419-914E-4281-988E-A687C88CD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7778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661F22-48CE-4A95-A862-DD8001B453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9871ACFB-BBA5-427A-BD59-A98F7B587B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8472399-A5FF-4BD3-8554-11CD9B8828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8FF0578A-B28A-4982-B330-FF188C5CA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AF407080-67BE-4304-B17C-7672EAE11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533C517-8ECD-4A51-90BB-6791CE967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3778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40FB3DA-58D5-45AB-9BD4-D8A681B97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A42DE0-FC1E-4453-9861-49633B3FE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F22D7F20-D835-4A38-8D1D-0519014156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AA4E8-996B-474E-96B4-78F60D5E6FB5}" type="datetimeFigureOut">
              <a:rPr lang="sk-SK" smtClean="0"/>
              <a:t>17. 11. 2020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5810188A-FE1D-41D4-9AAE-41064E4689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383CDE27-2BFD-4E1B-AE15-A0BDF3178A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4CCBE-AC12-4D07-BD6E-B0C4921106C2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64071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BNVI1c9QwE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enčiansky hrad - Slovakia.travel">
            <a:extLst>
              <a:ext uri="{FF2B5EF4-FFF2-40B4-BE49-F238E27FC236}">
                <a16:creationId xmlns:a16="http://schemas.microsoft.com/office/drawing/2014/main" id="{3985C853-241D-4EF5-AEB0-ED28C8B37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1019156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atúš Čák Trenčiansky">
            <a:extLst>
              <a:ext uri="{FF2B5EF4-FFF2-40B4-BE49-F238E27FC236}">
                <a16:creationId xmlns:a16="http://schemas.microsoft.com/office/drawing/2014/main" id="{5B6C0D73-91AB-42C3-B290-78C67BCEC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44" y="257451"/>
            <a:ext cx="4895556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2E582F2-DF4C-4A94-8761-A1119E019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557" y="5246703"/>
            <a:ext cx="6148264" cy="1058662"/>
          </a:xfrm>
          <a:ln>
            <a:solidFill>
              <a:schemeClr val="bg1"/>
            </a:solidFill>
          </a:ln>
        </p:spPr>
        <p:txBody>
          <a:bodyPr/>
          <a:lstStyle/>
          <a:p>
            <a:r>
              <a:rPr lang="sk-SK" b="1" dirty="0">
                <a:solidFill>
                  <a:schemeClr val="bg1"/>
                </a:solidFill>
                <a:latin typeface="Colonna MT" panose="04020805060202030203" pitchFamily="82" charset="0"/>
              </a:rPr>
              <a:t>Matúš </a:t>
            </a:r>
            <a:r>
              <a:rPr lang="sk-SK" b="1" dirty="0" err="1">
                <a:solidFill>
                  <a:schemeClr val="bg1"/>
                </a:solidFill>
                <a:latin typeface="Colonna MT" panose="04020805060202030203" pitchFamily="82" charset="0"/>
              </a:rPr>
              <a:t>Čák</a:t>
            </a:r>
            <a:r>
              <a:rPr lang="sk-SK" b="1" dirty="0">
                <a:solidFill>
                  <a:schemeClr val="bg1"/>
                </a:solidFill>
                <a:latin typeface="Colonna MT" panose="04020805060202030203" pitchFamily="82" charset="0"/>
              </a:rPr>
              <a:t> Trenčiansky </a:t>
            </a:r>
          </a:p>
          <a:p>
            <a:r>
              <a:rPr lang="sk-SK" b="1" dirty="0">
                <a:solidFill>
                  <a:schemeClr val="bg1"/>
                </a:solidFill>
                <a:latin typeface="Colonna MT" panose="04020805060202030203" pitchFamily="82" charset="0"/>
              </a:rPr>
              <a:t>„Pán Váhu a Tatier“</a:t>
            </a:r>
          </a:p>
        </p:txBody>
      </p:sp>
      <p:pic>
        <p:nvPicPr>
          <p:cNvPr id="4" name="Medieval Tambourine Music">
            <a:hlinkClick r:id="" action="ppaction://media"/>
            <a:extLst>
              <a:ext uri="{FF2B5EF4-FFF2-40B4-BE49-F238E27FC236}">
                <a16:creationId xmlns:a16="http://schemas.microsoft.com/office/drawing/2014/main" id="{02144FDA-1F19-4933-83F1-121C3E9FE0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11292" y="25745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2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4">
            <a:extLst>
              <a:ext uri="{FF2B5EF4-FFF2-40B4-BE49-F238E27FC236}">
                <a16:creationId xmlns:a16="http://schemas.microsoft.com/office/drawing/2014/main" id="{8DAC0A45-DEE1-4E11-B9D3-C207DF6360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D6DF867-EF27-4147-8E48-CC09E6BD7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4583" y="3701614"/>
            <a:ext cx="3927764" cy="2200420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sk-SK" sz="66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Vládli z </a:t>
            </a:r>
            <a:r>
              <a:rPr lang="sk-SK" sz="6600" b="1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hradu Šariš</a:t>
            </a:r>
          </a:p>
        </p:txBody>
      </p:sp>
      <p:sp>
        <p:nvSpPr>
          <p:cNvPr id="6" name="Bublina myšlienky: obláčik 5">
            <a:extLst>
              <a:ext uri="{FF2B5EF4-FFF2-40B4-BE49-F238E27FC236}">
                <a16:creationId xmlns:a16="http://schemas.microsoft.com/office/drawing/2014/main" id="{463CAC8A-72F3-4569-B4F8-C968E76D5B77}"/>
              </a:ext>
            </a:extLst>
          </p:cNvPr>
          <p:cNvSpPr/>
          <p:nvPr/>
        </p:nvSpPr>
        <p:spPr>
          <a:xfrm>
            <a:off x="7762009" y="-1"/>
            <a:ext cx="4429991" cy="2774373"/>
          </a:xfrm>
          <a:prstGeom prst="cloudCallout">
            <a:avLst>
              <a:gd name="adj1" fmla="val -45667"/>
              <a:gd name="adj2" fmla="val 75482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err="1">
                <a:latin typeface="Colonna MT" panose="04020805060202030203" pitchFamily="82" charset="0"/>
              </a:rPr>
              <a:t>Omodejovci</a:t>
            </a:r>
            <a:endParaRPr lang="sk-SK" sz="2800" dirty="0">
              <a:latin typeface="Colonna MT" panose="04020805060202030203" pitchFamily="82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DC68DDC7-ACC1-4B47-8A41-E59E7546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660" y="744809"/>
            <a:ext cx="6638690" cy="40777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196" name="Picture 4" descr="Šarišský hrad">
            <a:extLst>
              <a:ext uri="{FF2B5EF4-FFF2-40B4-BE49-F238E27FC236}">
                <a16:creationId xmlns:a16="http://schemas.microsoft.com/office/drawing/2014/main" id="{FE237ACC-196E-4F55-ABB1-3CB20D5D8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35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4">
            <a:extLst>
              <a:ext uri="{FF2B5EF4-FFF2-40B4-BE49-F238E27FC236}">
                <a16:creationId xmlns:a16="http://schemas.microsoft.com/office/drawing/2014/main" id="{FC31F4B2-9D72-44B4-866D-BEE27E3829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F6E487D-D183-4CDE-98E6-547910348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119" y="623454"/>
            <a:ext cx="3896590" cy="2660073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k-SK" sz="5400" dirty="0">
                <a:solidFill>
                  <a:schemeClr val="bg1"/>
                </a:solidFill>
                <a:latin typeface="Bahnschrift Light Condensed" panose="020B0502040204020203" pitchFamily="34" charset="0"/>
              </a:rPr>
              <a:t>Sídlil na Trenčianskom hrade.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3F5E8206-0240-4222-A203-7400484BF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827" y="-1"/>
            <a:ext cx="7651173" cy="43065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6350" stA="50000" endA="300" endPos="55500" dist="50800" dir="5400000" sy="-100000" algn="bl" rotWithShape="0"/>
          </a:effectLst>
        </p:spPr>
      </p:pic>
      <p:sp>
        <p:nvSpPr>
          <p:cNvPr id="5" name="Bublina myšlienky: obláčik 4">
            <a:extLst>
              <a:ext uri="{FF2B5EF4-FFF2-40B4-BE49-F238E27FC236}">
                <a16:creationId xmlns:a16="http://schemas.microsoft.com/office/drawing/2014/main" id="{3C0096A6-D4FF-4B30-82CB-5CD7E7036BB5}"/>
              </a:ext>
            </a:extLst>
          </p:cNvPr>
          <p:cNvSpPr/>
          <p:nvPr/>
        </p:nvSpPr>
        <p:spPr>
          <a:xfrm>
            <a:off x="0" y="4254500"/>
            <a:ext cx="4416136" cy="2660073"/>
          </a:xfrm>
          <a:prstGeom prst="cloudCallout">
            <a:avLst>
              <a:gd name="adj1" fmla="val 54664"/>
              <a:gd name="adj2" fmla="val -70439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latin typeface="Colonna MT" panose="04020805060202030203" pitchFamily="82" charset="0"/>
              </a:rPr>
              <a:t>Matúš </a:t>
            </a:r>
            <a:r>
              <a:rPr lang="sk-SK" sz="2800" dirty="0" err="1">
                <a:latin typeface="Colonna MT" panose="04020805060202030203" pitchFamily="82" charset="0"/>
              </a:rPr>
              <a:t>čák</a:t>
            </a:r>
            <a:r>
              <a:rPr lang="sk-SK" sz="2800" dirty="0">
                <a:latin typeface="Colonna MT" panose="04020805060202030203" pitchFamily="82" charset="0"/>
              </a:rPr>
              <a:t> Trenčiansky</a:t>
            </a:r>
          </a:p>
        </p:txBody>
      </p:sp>
    </p:spTree>
    <p:extLst>
      <p:ext uri="{BB962C8B-B14F-4D97-AF65-F5344CB8AC3E}">
        <p14:creationId xmlns:p14="http://schemas.microsoft.com/office/powerpoint/2010/main" val="289268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37093E22-2C36-4299-8C7D-7609EF8AE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8642361-27AE-4933-96AA-69A002CE4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9190" y="365125"/>
            <a:ext cx="9514609" cy="1325563"/>
          </a:xfrm>
        </p:spPr>
        <p:txBody>
          <a:bodyPr/>
          <a:lstStyle/>
          <a:p>
            <a:r>
              <a:rPr lang="sk-SK" b="1" dirty="0">
                <a:latin typeface="Colonna MT" panose="04020805060202030203" pitchFamily="82" charset="0"/>
              </a:rPr>
              <a:t>ZÁPAS O UHORSKÝ TRÓN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DA53D7A9-7048-4D09-8760-20BBB4627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2318" y="1825625"/>
            <a:ext cx="9431482" cy="4351338"/>
          </a:xfrm>
        </p:spPr>
        <p:txBody>
          <a:bodyPr/>
          <a:lstStyle/>
          <a:p>
            <a:r>
              <a:rPr lang="sk-SK" dirty="0">
                <a:latin typeface="Bahnschrift Light Condensed" panose="020B0502040204020203" pitchFamily="34" charset="0"/>
              </a:rPr>
              <a:t>Záujem o uhorský trón mali viacerí kandidáti.</a:t>
            </a:r>
          </a:p>
          <a:p>
            <a:pPr marL="0" indent="0">
              <a:buNone/>
            </a:pPr>
            <a:endParaRPr lang="sk-SK" dirty="0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674A7414-3C77-497F-B0F8-2651FE17B167}"/>
              </a:ext>
            </a:extLst>
          </p:cNvPr>
          <p:cNvSpPr/>
          <p:nvPr/>
        </p:nvSpPr>
        <p:spPr>
          <a:xfrm>
            <a:off x="2684319" y="2545772"/>
            <a:ext cx="8194963" cy="1766455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>
                <a:latin typeface="Colonna MT" panose="04020805060202030203" pitchFamily="82" charset="0"/>
              </a:rPr>
              <a:t>Zvíťazil</a:t>
            </a:r>
          </a:p>
          <a:p>
            <a:r>
              <a:rPr lang="sk-SK" sz="4000" b="1" dirty="0">
                <a:latin typeface="Colonna MT" panose="04020805060202030203" pitchFamily="82" charset="0"/>
              </a:rPr>
              <a:t>Karol Róbert z dynastie Anjouovcov</a:t>
            </a:r>
          </a:p>
        </p:txBody>
      </p:sp>
      <p:pic>
        <p:nvPicPr>
          <p:cNvPr id="9218" name="Picture 2" descr="Kremnické dukáty">
            <a:extLst>
              <a:ext uri="{FF2B5EF4-FFF2-40B4-BE49-F238E27FC236}">
                <a16:creationId xmlns:a16="http://schemas.microsoft.com/office/drawing/2014/main" id="{3226369F-8F5E-4A55-BA99-6EB33E85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682" y="168275"/>
            <a:ext cx="1981200" cy="19526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8A6CA845-5F10-45B2-B4FC-3074D54BA5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9" y="2637055"/>
            <a:ext cx="2243758" cy="2942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95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 Scrapbooking Paper - Free image on Pixabay">
            <a:extLst>
              <a:ext uri="{FF2B5EF4-FFF2-40B4-BE49-F238E27FC236}">
                <a16:creationId xmlns:a16="http://schemas.microsoft.com/office/drawing/2014/main" id="{B8D8498F-C679-4F81-91B1-04DFECA1B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C475E94-DF06-4DEE-A7AC-33BA6B95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479CB01-689B-4F11-8EB9-02274F3B8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8444" y="1825625"/>
            <a:ext cx="8205355" cy="4351338"/>
          </a:xfrm>
        </p:spPr>
        <p:txBody>
          <a:bodyPr/>
          <a:lstStyle/>
          <a:p>
            <a:endParaRPr lang="sk-SK" dirty="0"/>
          </a:p>
        </p:txBody>
      </p:sp>
      <p:pic>
        <p:nvPicPr>
          <p:cNvPr id="5" name="Picture 6" descr="Čo vidieť v Kremnici a čo ma na tomto meste nemilo prekvapilo?">
            <a:extLst>
              <a:ext uri="{FF2B5EF4-FFF2-40B4-BE49-F238E27FC236}">
                <a16:creationId xmlns:a16="http://schemas.microsoft.com/office/drawing/2014/main" id="{3521227F-CE98-4C77-A487-E8343ADBCE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9" t="3772" r="29048"/>
          <a:stretch/>
        </p:blipFill>
        <p:spPr bwMode="auto">
          <a:xfrm>
            <a:off x="174481" y="1359828"/>
            <a:ext cx="2799483" cy="4138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ublina reči: oválna 7">
            <a:extLst>
              <a:ext uri="{FF2B5EF4-FFF2-40B4-BE49-F238E27FC236}">
                <a16:creationId xmlns:a16="http://schemas.microsoft.com/office/drawing/2014/main" id="{17D09DEF-543F-4F17-B61B-3356A90AAB58}"/>
              </a:ext>
            </a:extLst>
          </p:cNvPr>
          <p:cNvSpPr/>
          <p:nvPr/>
        </p:nvSpPr>
        <p:spPr>
          <a:xfrm>
            <a:off x="3408218" y="0"/>
            <a:ext cx="3751118" cy="2961409"/>
          </a:xfrm>
          <a:prstGeom prst="wedgeEllipseCallout">
            <a:avLst>
              <a:gd name="adj1" fmla="val -58543"/>
              <a:gd name="adj2" fmla="val 44410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400" dirty="0">
                <a:latin typeface="Bahnschrift Light Condensed" panose="020B0502040204020203" pitchFamily="34" charset="0"/>
              </a:rPr>
              <a:t>Bojoval s </a:t>
            </a:r>
            <a:r>
              <a:rPr lang="sk-SK" sz="2400" u="sng" dirty="0">
                <a:latin typeface="Bahnschrift Light Condensed" panose="020B0502040204020203" pitchFamily="34" charset="0"/>
              </a:rPr>
              <a:t>veľmožmi, ktorí nerešpektovali jeho vládu</a:t>
            </a:r>
            <a:r>
              <a:rPr lang="sk-SK" sz="2400" dirty="0">
                <a:latin typeface="Bahnschrift Light Condensed" panose="020B0502040204020203" pitchFamily="34" charset="0"/>
              </a:rPr>
              <a:t>. Správali sa ako nezávislí vládcovia.</a:t>
            </a:r>
          </a:p>
        </p:txBody>
      </p:sp>
      <p:sp>
        <p:nvSpPr>
          <p:cNvPr id="10" name="Bublina reči: oválna 9">
            <a:extLst>
              <a:ext uri="{FF2B5EF4-FFF2-40B4-BE49-F238E27FC236}">
                <a16:creationId xmlns:a16="http://schemas.microsoft.com/office/drawing/2014/main" id="{BD08C97E-4829-4023-8952-81156B5FE268}"/>
              </a:ext>
            </a:extLst>
          </p:cNvPr>
          <p:cNvSpPr/>
          <p:nvPr/>
        </p:nvSpPr>
        <p:spPr>
          <a:xfrm>
            <a:off x="4004695" y="3096346"/>
            <a:ext cx="3393632" cy="2067791"/>
          </a:xfrm>
          <a:prstGeom prst="wedgeEllipseCallout">
            <a:avLst>
              <a:gd name="adj1" fmla="val 81997"/>
              <a:gd name="adj2" fmla="val -36495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15. jún 1312</a:t>
            </a:r>
          </a:p>
          <a:p>
            <a:pPr algn="ctr"/>
            <a:r>
              <a:rPr lang="sk-SK" sz="32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Bitka pri Rozhanovciach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B8C35D33-BFA5-4A9E-B277-A3751C313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6297" y="129886"/>
            <a:ext cx="3591222" cy="6598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Obdĺžnik: zaoblené rohy 11">
            <a:extLst>
              <a:ext uri="{FF2B5EF4-FFF2-40B4-BE49-F238E27FC236}">
                <a16:creationId xmlns:a16="http://schemas.microsoft.com/office/drawing/2014/main" id="{B5A5C1C5-A1A3-4F9E-827A-409583C64DD7}"/>
              </a:ext>
            </a:extLst>
          </p:cNvPr>
          <p:cNvSpPr/>
          <p:nvPr/>
        </p:nvSpPr>
        <p:spPr>
          <a:xfrm>
            <a:off x="613065" y="5498173"/>
            <a:ext cx="7658816" cy="127072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sk-SK" sz="24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Bitka medzi Omodejovcami a Karolom Róbertom</a:t>
            </a:r>
          </a:p>
          <a:p>
            <a:pPr algn="ctr"/>
            <a:r>
              <a:rPr lang="sk-SK" sz="2400" b="1" u="sng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Karol Róbert vyhral.</a:t>
            </a:r>
          </a:p>
          <a:p>
            <a:pPr algn="ctr"/>
            <a:r>
              <a:rPr lang="sk-SK" sz="2400" dirty="0">
                <a:latin typeface="Bahnschrift Light Condensed" panose="020B0502040204020203" pitchFamily="34" charset="0"/>
              </a:rPr>
              <a:t>Najväčšiu rytierska bitka od čias mongolského vpádu do Uhorska. </a:t>
            </a:r>
          </a:p>
          <a:p>
            <a:pPr algn="ctr"/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3722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F091F74A-CBDC-47E2-8A9F-DDDF8D59E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: zaoblené horné rohy 5">
            <a:extLst>
              <a:ext uri="{FF2B5EF4-FFF2-40B4-BE49-F238E27FC236}">
                <a16:creationId xmlns:a16="http://schemas.microsoft.com/office/drawing/2014/main" id="{E8295BA0-5158-4ADD-81F2-17EDD2605ED8}"/>
              </a:ext>
            </a:extLst>
          </p:cNvPr>
          <p:cNvSpPr/>
          <p:nvPr/>
        </p:nvSpPr>
        <p:spPr>
          <a:xfrm>
            <a:off x="4234295" y="1774248"/>
            <a:ext cx="4322618" cy="1911927"/>
          </a:xfrm>
          <a:prstGeom prst="round2Same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Zostal mu ešte jeden nepriateľ´-</a:t>
            </a:r>
          </a:p>
          <a:p>
            <a:pPr algn="ctr"/>
            <a:r>
              <a:rPr lang="sk-SK" sz="32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Matúš </a:t>
            </a:r>
            <a:r>
              <a:rPr lang="sk-SK" sz="3200" b="1" dirty="0" err="1">
                <a:solidFill>
                  <a:srgbClr val="C00000"/>
                </a:solidFill>
                <a:latin typeface="Bahnschrift Light Condensed" panose="020B0502040204020203" pitchFamily="34" charset="0"/>
              </a:rPr>
              <a:t>Čák</a:t>
            </a:r>
            <a:r>
              <a:rPr lang="sk-SK" sz="3200" b="1" dirty="0">
                <a:solidFill>
                  <a:srgbClr val="C00000"/>
                </a:solidFill>
                <a:latin typeface="Bahnschrift Light Condensed" panose="020B0502040204020203" pitchFamily="34" charset="0"/>
              </a:rPr>
              <a:t> Trenčianky</a:t>
            </a: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87614488-62D7-435D-B2C2-2460C4D8D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32" y="1578554"/>
            <a:ext cx="3770168" cy="37701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6" name="Picture 2" descr="Historik o tajomstve legendárneho veľmoža z Trenčína: Poslednou nádejou je  stará povesť | Topky.sk">
            <a:extLst>
              <a:ext uri="{FF2B5EF4-FFF2-40B4-BE49-F238E27FC236}">
                <a16:creationId xmlns:a16="http://schemas.microsoft.com/office/drawing/2014/main" id="{DA1C28FB-A2B6-4ACA-9C62-6CE4586F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408" y="1570163"/>
            <a:ext cx="3173135" cy="4232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>
              <a:rot lat="0" lon="0" rev="21299999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5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enčiansky hrad - Slovakia.travel">
            <a:extLst>
              <a:ext uri="{FF2B5EF4-FFF2-40B4-BE49-F238E27FC236}">
                <a16:creationId xmlns:a16="http://schemas.microsoft.com/office/drawing/2014/main" id="{2C0EACD1-1492-4377-A643-EDB0A188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BD3177-09F5-412A-A6B8-2912E7B6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6" y="365125"/>
            <a:ext cx="7238283" cy="1325563"/>
          </a:xfr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sk-SK" b="1" dirty="0">
                <a:latin typeface="Colonna MT" panose="04020805060202030203" pitchFamily="82" charset="0"/>
              </a:rPr>
              <a:t>Matúš </a:t>
            </a:r>
            <a:r>
              <a:rPr lang="sk-SK" b="1" dirty="0" err="1">
                <a:latin typeface="Colonna MT" panose="04020805060202030203" pitchFamily="82" charset="0"/>
              </a:rPr>
              <a:t>Čak</a:t>
            </a:r>
            <a:r>
              <a:rPr lang="sk-SK" b="1" dirty="0">
                <a:latin typeface="Colonna MT" panose="04020805060202030203" pitchFamily="82" charset="0"/>
              </a:rPr>
              <a:t> Trenčiansky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1A4434-3ED0-478A-8FAC-18456D67F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" y="2056607"/>
            <a:ext cx="7238282" cy="4351338"/>
          </a:xfr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k-SK" sz="3600" dirty="0">
                <a:latin typeface="Bahnschrift Light Condensed" panose="020B0502040204020203" pitchFamily="34" charset="0"/>
              </a:rPr>
              <a:t>Bojoval ako </a:t>
            </a:r>
            <a:r>
              <a:rPr lang="sk-SK" sz="36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rytier</a:t>
            </a:r>
            <a:r>
              <a:rPr lang="sk-SK" sz="3600" dirty="0">
                <a:latin typeface="Bahnschrift Light Condensed" panose="020B0502040204020203" pitchFamily="34" charset="0"/>
              </a:rPr>
              <a:t> v službách </a:t>
            </a:r>
            <a:r>
              <a:rPr lang="sk-SK" sz="36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kráľa Ondreja.</a:t>
            </a:r>
          </a:p>
          <a:p>
            <a:r>
              <a:rPr lang="sk-SK" sz="3600" dirty="0">
                <a:latin typeface="Bahnschrift Light Condensed" panose="020B0502040204020203" pitchFamily="34" charset="0"/>
              </a:rPr>
              <a:t>Za vojenské služby ho kráľ vymenoval za </a:t>
            </a:r>
            <a:r>
              <a:rPr lang="sk-SK" sz="36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ŽUPANA</a:t>
            </a:r>
            <a:r>
              <a:rPr lang="sk-SK" sz="3600" dirty="0">
                <a:latin typeface="Bahnschrift Light Condensed" panose="020B0502040204020203" pitchFamily="34" charset="0"/>
              </a:rPr>
              <a:t> a neskôr </a:t>
            </a:r>
            <a:r>
              <a:rPr lang="sk-SK" sz="36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PALATÍNA</a:t>
            </a:r>
            <a:r>
              <a:rPr lang="sk-SK" sz="3600" dirty="0">
                <a:latin typeface="Bahnschrift Light Condensed" panose="020B0502040204020203" pitchFamily="34" charset="0"/>
              </a:rPr>
              <a:t>- najvyššieho úradníka kráľovstva.</a:t>
            </a:r>
          </a:p>
        </p:txBody>
      </p:sp>
      <p:pic>
        <p:nvPicPr>
          <p:cNvPr id="7" name="Picture 4" descr="Matúš Čák Trenčiansky">
            <a:extLst>
              <a:ext uri="{FF2B5EF4-FFF2-40B4-BE49-F238E27FC236}">
                <a16:creationId xmlns:a16="http://schemas.microsoft.com/office/drawing/2014/main" id="{504FA497-36D4-44B7-B526-DCA1AC3E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18" y="163933"/>
            <a:ext cx="4895556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0B84E70A-9E2A-4443-A5F7-2F7328538BE1}"/>
              </a:ext>
            </a:extLst>
          </p:cNvPr>
          <p:cNvSpPr/>
          <p:nvPr/>
        </p:nvSpPr>
        <p:spPr>
          <a:xfrm>
            <a:off x="1111827" y="4645962"/>
            <a:ext cx="5600700" cy="111182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Ak sa kráľ vybral za hranice kráľovstva, palatín ako jeho zástupca preberal vládu nad celou krajinou.</a:t>
            </a:r>
          </a:p>
        </p:txBody>
      </p:sp>
    </p:spTree>
    <p:extLst>
      <p:ext uri="{BB962C8B-B14F-4D97-AF65-F5344CB8AC3E}">
        <p14:creationId xmlns:p14="http://schemas.microsoft.com/office/powerpoint/2010/main" val="1662203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enčiansky hrad - Slovakia.travel">
            <a:extLst>
              <a:ext uri="{FF2B5EF4-FFF2-40B4-BE49-F238E27FC236}">
                <a16:creationId xmlns:a16="http://schemas.microsoft.com/office/drawing/2014/main" id="{2C0EACD1-1492-4377-A643-EDB0A188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8BD3177-09F5-412A-A6B8-2912E7B62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336" y="365125"/>
            <a:ext cx="7238283" cy="1325563"/>
          </a:xfr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/>
          <a:lstStyle/>
          <a:p>
            <a:r>
              <a:rPr lang="sk-SK" b="1" dirty="0">
                <a:latin typeface="Colonna MT" panose="04020805060202030203" pitchFamily="82" charset="0"/>
              </a:rPr>
              <a:t>Matúš </a:t>
            </a:r>
            <a:r>
              <a:rPr lang="sk-SK" b="1" dirty="0" err="1">
                <a:latin typeface="Colonna MT" panose="04020805060202030203" pitchFamily="82" charset="0"/>
              </a:rPr>
              <a:t>Čak</a:t>
            </a:r>
            <a:r>
              <a:rPr lang="sk-SK" b="1" dirty="0">
                <a:latin typeface="Colonna MT" panose="04020805060202030203" pitchFamily="82" charset="0"/>
              </a:rPr>
              <a:t> Trenčiansky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1A4434-3ED0-478A-8FAC-18456D67F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336" y="2056607"/>
            <a:ext cx="7238282" cy="4351338"/>
          </a:xfrm>
          <a:solidFill>
            <a:schemeClr val="bg1">
              <a:alpha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algn="just"/>
            <a:r>
              <a:rPr lang="sk-SK" sz="36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Najsilnejší veľmož, ktorý ovládal takmer celé Slovensko</a:t>
            </a:r>
            <a:r>
              <a:rPr lang="sk-SK" sz="3600" dirty="0">
                <a:latin typeface="Bahnschrift Light Condensed" panose="020B0502040204020203" pitchFamily="34" charset="0"/>
              </a:rPr>
              <a:t>. </a:t>
            </a:r>
          </a:p>
          <a:p>
            <a:pPr algn="just"/>
            <a:r>
              <a:rPr lang="sk-SK" sz="3600" dirty="0">
                <a:latin typeface="Bahnschrift Light Condensed" panose="020B0502040204020203" pitchFamily="34" charset="0"/>
              </a:rPr>
              <a:t>Bol pánom </a:t>
            </a:r>
            <a:r>
              <a:rPr lang="sk-SK" sz="36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50 hradov </a:t>
            </a:r>
            <a:r>
              <a:rPr lang="sk-SK" sz="3600" dirty="0">
                <a:latin typeface="Bahnschrift Light Condensed" panose="020B0502040204020203" pitchFamily="34" charset="0"/>
              </a:rPr>
              <a:t>na </a:t>
            </a:r>
            <a:r>
              <a:rPr lang="sk-SK" sz="3600" u="sng" dirty="0">
                <a:latin typeface="Bahnschrift Light Condensed" panose="020B0502040204020203" pitchFamily="34" charset="0"/>
              </a:rPr>
              <a:t>západnom a strednom Slovensku a patrila mu aj severná časť dnešného Maďarska</a:t>
            </a:r>
            <a:r>
              <a:rPr lang="sk-SK" sz="3600" dirty="0">
                <a:latin typeface="Bahnschrift Light Condensed" panose="020B0502040204020203" pitchFamily="34" charset="0"/>
              </a:rPr>
              <a:t>.</a:t>
            </a:r>
          </a:p>
        </p:txBody>
      </p:sp>
      <p:pic>
        <p:nvPicPr>
          <p:cNvPr id="7" name="Picture 4" descr="Matúš Čák Trenčiansky">
            <a:extLst>
              <a:ext uri="{FF2B5EF4-FFF2-40B4-BE49-F238E27FC236}">
                <a16:creationId xmlns:a16="http://schemas.microsoft.com/office/drawing/2014/main" id="{504FA497-36D4-44B7-B526-DCA1AC3E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18" y="163933"/>
            <a:ext cx="4895556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atúšovo kráľovstvo - Úvod">
            <a:extLst>
              <a:ext uri="{FF2B5EF4-FFF2-40B4-BE49-F238E27FC236}">
                <a16:creationId xmlns:a16="http://schemas.microsoft.com/office/drawing/2014/main" id="{B6F2E5F7-2E7F-4106-9D03-439A0A60A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067" y="4300321"/>
            <a:ext cx="2107624" cy="210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E5777725-1852-4B20-BD6B-7BF01622B1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4" y="-795"/>
            <a:ext cx="86261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atúšovo kráľovstvo - Úvod">
            <a:extLst>
              <a:ext uri="{FF2B5EF4-FFF2-40B4-BE49-F238E27FC236}">
                <a16:creationId xmlns:a16="http://schemas.microsoft.com/office/drawing/2014/main" id="{A8812D02-06CC-4B43-AEA4-0FEBA88D5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136" y="408494"/>
            <a:ext cx="5999451" cy="599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583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Trenčiansky hrad - Slovakia.travel">
            <a:extLst>
              <a:ext uri="{FF2B5EF4-FFF2-40B4-BE49-F238E27FC236}">
                <a16:creationId xmlns:a16="http://schemas.microsoft.com/office/drawing/2014/main" id="{2C0EACD1-1492-4377-A643-EDB0A188E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51A4434-3ED0-478A-8FAC-18456D67F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9554" y="2170835"/>
            <a:ext cx="3830063" cy="4237110"/>
          </a:xfrm>
          <a:solidFill>
            <a:schemeClr val="accent4">
              <a:lumMod val="50000"/>
              <a:alpha val="8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sk-SK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Karolovi Róbertovi sa nepodarilo Matúša </a:t>
            </a:r>
            <a:r>
              <a:rPr lang="sk-SK" sz="3600" b="1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Čáka</a:t>
            </a:r>
            <a:r>
              <a:rPr lang="sk-SK" sz="3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 poraziť.</a:t>
            </a:r>
          </a:p>
          <a:p>
            <a:r>
              <a:rPr lang="sk-SK" sz="3600" dirty="0">
                <a:latin typeface="Bahnschrift Light Condensed" panose="020B0502040204020203" pitchFamily="34" charset="0"/>
              </a:rPr>
              <a:t>Výnimočné postavenie si uchoval až do svojej smrti roku 1321.</a:t>
            </a:r>
          </a:p>
        </p:txBody>
      </p:sp>
      <p:pic>
        <p:nvPicPr>
          <p:cNvPr id="7" name="Picture 4" descr="Matúš Čák Trenčiansky">
            <a:extLst>
              <a:ext uri="{FF2B5EF4-FFF2-40B4-BE49-F238E27FC236}">
                <a16:creationId xmlns:a16="http://schemas.microsoft.com/office/drawing/2014/main" id="{504FA497-36D4-44B7-B526-DCA1AC3E8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617" y="122369"/>
            <a:ext cx="4895556" cy="685799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5081BEC3-0F84-4E67-BD36-C3816F657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41C80087-C89F-4A3D-BB98-800605F10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880" y="2170835"/>
            <a:ext cx="2949286" cy="29492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5237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A904C07F-1B9F-42A2-8B52-46265C1D80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3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7835F98-4C75-464F-9EEE-CD7F89EA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3718DF-9BC5-4787-8D0E-018B87C54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7845" y="3590564"/>
            <a:ext cx="8704118" cy="720148"/>
          </a:xfrm>
          <a:solidFill>
            <a:schemeClr val="accent4">
              <a:lumMod val="75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k-SK" dirty="0"/>
          </a:p>
          <a:p>
            <a:r>
              <a:rPr lang="sk-SK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https://www.youtube.com/watch?v=-BNVI1c9QwE</a:t>
            </a:r>
            <a:r>
              <a:rPr lang="sk-SK" dirty="0"/>
              <a:t> </a:t>
            </a:r>
          </a:p>
        </p:txBody>
      </p:sp>
      <p:pic>
        <p:nvPicPr>
          <p:cNvPr id="10" name="Obrázok 9">
            <a:extLst>
              <a:ext uri="{FF2B5EF4-FFF2-40B4-BE49-F238E27FC236}">
                <a16:creationId xmlns:a16="http://schemas.microsoft.com/office/drawing/2014/main" id="{E9285A47-51E4-441B-AB64-C5F86A29B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3065">
            <a:off x="5704609" y="536987"/>
            <a:ext cx="6289964" cy="264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22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Background Scrapbooking Paper - Free image on Pixabay">
            <a:extLst>
              <a:ext uri="{FF2B5EF4-FFF2-40B4-BE49-F238E27FC236}">
                <a16:creationId xmlns:a16="http://schemas.microsoft.com/office/drawing/2014/main" id="{99E107A2-012C-4C66-AC6B-6E5CAF0EE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A48C19C-6A57-489B-A98D-AB65A1330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5EF209E-1D1C-4D16-A5B4-0557E9392D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2050" name="Picture 2" descr="Matúš Čák Trenčiansky – Wikipédia">
            <a:extLst>
              <a:ext uri="{FF2B5EF4-FFF2-40B4-BE49-F238E27FC236}">
                <a16:creationId xmlns:a16="http://schemas.microsoft.com/office/drawing/2014/main" id="{CB8D7312-B5BA-4A7E-800F-34C9056F5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24413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uha: zahnutá nahor 4">
            <a:extLst>
              <a:ext uri="{FF2B5EF4-FFF2-40B4-BE49-F238E27FC236}">
                <a16:creationId xmlns:a16="http://schemas.microsoft.com/office/drawing/2014/main" id="{761E5461-8624-4A6F-95EE-D0698AB30BF2}"/>
              </a:ext>
            </a:extLst>
          </p:cNvPr>
          <p:cNvSpPr/>
          <p:nvPr/>
        </p:nvSpPr>
        <p:spPr>
          <a:xfrm>
            <a:off x="5340927" y="1144588"/>
            <a:ext cx="6431973" cy="4086802"/>
          </a:xfrm>
          <a:prstGeom prst="ribbon2">
            <a:avLst/>
          </a:prstGeom>
          <a:blipFill>
            <a:blip r:embed="rId5"/>
            <a:stretch>
              <a:fillRect l="-15000" r="-15000"/>
            </a:stretch>
          </a:blip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Podobizeň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Matúša </a:t>
            </a:r>
            <a:r>
              <a:rPr lang="sk-SK" sz="2800" dirty="0" err="1">
                <a:solidFill>
                  <a:schemeClr val="tx1"/>
                </a:solidFill>
                <a:latin typeface="Bahnschrift Light Condensed" panose="020B0502040204020203" pitchFamily="34" charset="0"/>
              </a:rPr>
              <a:t>Čáka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sa nezachovala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 Takto si ho predstavoval maliar, ktorý žil v 19. storočí.</a:t>
            </a:r>
          </a:p>
        </p:txBody>
      </p:sp>
    </p:spTree>
    <p:extLst>
      <p:ext uri="{BB962C8B-B14F-4D97-AF65-F5344CB8AC3E}">
        <p14:creationId xmlns:p14="http://schemas.microsoft.com/office/powerpoint/2010/main" val="369350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2A997C8E-8E8B-4ECA-A324-25CB5639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FF57D60-7870-470F-999F-3FFA52FAC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8936" y="365125"/>
            <a:ext cx="7394864" cy="13255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sk-SK" b="1" dirty="0">
                <a:latin typeface="Colonna MT" panose="04020805060202030203" pitchFamily="82" charset="0"/>
              </a:rPr>
              <a:t>Situácia po tatárskom vpáde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E8CDB58-33D1-4D96-A7F5-2C89392705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9582" y="1825625"/>
            <a:ext cx="9504218" cy="4351338"/>
          </a:xfrm>
        </p:spPr>
        <p:txBody>
          <a:bodyPr/>
          <a:lstStyle/>
          <a:p>
            <a:r>
              <a:rPr lang="sk-SK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Pokojná obnova </a:t>
            </a:r>
            <a:r>
              <a:rPr lang="sk-SK" dirty="0">
                <a:latin typeface="Bahnschrift Light Condensed" panose="020B0502040204020203" pitchFamily="34" charset="0"/>
              </a:rPr>
              <a:t>po tatárskom vpáde trvala </a:t>
            </a:r>
            <a:r>
              <a:rPr lang="sk-SK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len niekoľko desaťročí</a:t>
            </a:r>
            <a:r>
              <a:rPr lang="sk-SK" dirty="0">
                <a:latin typeface="Bahnschrift Light Condensed" panose="020B0502040204020203" pitchFamily="34" charset="0"/>
              </a:rPr>
              <a:t>.</a:t>
            </a:r>
          </a:p>
          <a:p>
            <a:r>
              <a:rPr lang="sk-SK" dirty="0">
                <a:latin typeface="Bahnschrift Light Condensed" panose="020B0502040204020203" pitchFamily="34" charset="0"/>
              </a:rPr>
              <a:t>Vystriedali ju </a:t>
            </a:r>
            <a:r>
              <a:rPr lang="sk-SK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VNÚTORNÉ ROZBORJE</a:t>
            </a:r>
            <a:r>
              <a:rPr lang="sk-SK" dirty="0">
                <a:latin typeface="Bahnschrift Light Condensed" panose="020B0502040204020203" pitchFamily="34" charset="0"/>
              </a:rPr>
              <a:t>.</a:t>
            </a:r>
          </a:p>
          <a:p>
            <a:endParaRPr lang="sk-SK" dirty="0">
              <a:latin typeface="Bahnschrift Light Condensed" panose="020B0502040204020203" pitchFamily="34" charset="0"/>
            </a:endParaRPr>
          </a:p>
        </p:txBody>
      </p:sp>
      <p:sp>
        <p:nvSpPr>
          <p:cNvPr id="6" name="Šípka: zakrivená doľava 5">
            <a:extLst>
              <a:ext uri="{FF2B5EF4-FFF2-40B4-BE49-F238E27FC236}">
                <a16:creationId xmlns:a16="http://schemas.microsoft.com/office/drawing/2014/main" id="{782D5A49-7EFD-41B8-9A08-5FC492CF4979}"/>
              </a:ext>
            </a:extLst>
          </p:cNvPr>
          <p:cNvSpPr/>
          <p:nvPr/>
        </p:nvSpPr>
        <p:spPr>
          <a:xfrm>
            <a:off x="7408718" y="2421082"/>
            <a:ext cx="2462646" cy="1325563"/>
          </a:xfrm>
          <a:prstGeom prst="curvedLef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7" name="Obdĺžnik: zahnutý roh 6">
            <a:extLst>
              <a:ext uri="{FF2B5EF4-FFF2-40B4-BE49-F238E27FC236}">
                <a16:creationId xmlns:a16="http://schemas.microsoft.com/office/drawing/2014/main" id="{BF42D503-57EA-4BF7-A947-A14A5C4BC8E5}"/>
              </a:ext>
            </a:extLst>
          </p:cNvPr>
          <p:cNvSpPr/>
          <p:nvPr/>
        </p:nvSpPr>
        <p:spPr>
          <a:xfrm>
            <a:off x="2587336" y="2919845"/>
            <a:ext cx="4260273" cy="2722419"/>
          </a:xfrm>
          <a:prstGeom prst="foldedCorner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200" dirty="0">
                <a:solidFill>
                  <a:srgbClr val="000066"/>
                </a:solidFill>
                <a:latin typeface="Monotype Corsiva" panose="03010101010201010101" pitchFamily="66" charset="0"/>
              </a:rPr>
              <a:t>Najmocnejšie šľachtické rody</a:t>
            </a:r>
            <a:r>
              <a:rPr lang="sk-SK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 si začali zhromažďovať </a:t>
            </a:r>
            <a:r>
              <a:rPr lang="sk-SK" sz="3200" u="sng" dirty="0">
                <a:solidFill>
                  <a:srgbClr val="000066"/>
                </a:solidFill>
                <a:latin typeface="Monotype Corsiva" panose="03010101010201010101" pitchFamily="66" charset="0"/>
              </a:rPr>
              <a:t>veľké majetky </a:t>
            </a:r>
            <a:r>
              <a:rPr lang="sk-SK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a postavili si </a:t>
            </a:r>
            <a:r>
              <a:rPr lang="sk-SK" sz="3200" u="sng" dirty="0">
                <a:solidFill>
                  <a:srgbClr val="000066"/>
                </a:solidFill>
                <a:latin typeface="Monotype Corsiva" panose="03010101010201010101" pitchFamily="66" charset="0"/>
              </a:rPr>
              <a:t>kamenné hrady</a:t>
            </a:r>
            <a:r>
              <a:rPr lang="sk-SK" sz="3200" dirty="0">
                <a:solidFill>
                  <a:schemeClr val="tx1"/>
                </a:solidFill>
                <a:latin typeface="Monotype Corsiva" panose="03010101010201010101" pitchFamily="66" charset="0"/>
              </a:rPr>
              <a:t>.</a:t>
            </a:r>
          </a:p>
        </p:txBody>
      </p:sp>
      <p:pic>
        <p:nvPicPr>
          <p:cNvPr id="3074" name="Picture 2" descr="História slobodného kráľovského mesta » Visit Trenčín">
            <a:extLst>
              <a:ext uri="{FF2B5EF4-FFF2-40B4-BE49-F238E27FC236}">
                <a16:creationId xmlns:a16="http://schemas.microsoft.com/office/drawing/2014/main" id="{FF2BC188-8145-40B7-BDD5-2E858A4C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7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227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4F9B9F14-F094-4ED9-9933-AB9FFD06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A14EAD9-6292-428E-9CD0-FD878A54BE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E4157D7E-222D-41C5-9D3C-B36527DF66D0}"/>
              </a:ext>
            </a:extLst>
          </p:cNvPr>
          <p:cNvSpPr/>
          <p:nvPr/>
        </p:nvSpPr>
        <p:spPr>
          <a:xfrm>
            <a:off x="2410691" y="1226127"/>
            <a:ext cx="8645236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3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To ešte viac </a:t>
            </a:r>
            <a:r>
              <a:rPr lang="sk-SK" sz="36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zvýšilo</a:t>
            </a:r>
            <a:r>
              <a:rPr lang="sk-SK" sz="3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</a:t>
            </a:r>
            <a:r>
              <a:rPr lang="sk-SK" sz="3600" b="1" u="sng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nezávislosť šľachty </a:t>
            </a:r>
            <a:r>
              <a:rPr lang="sk-SK" sz="3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od </a:t>
            </a:r>
            <a:r>
              <a:rPr lang="sk-SK" sz="3600" b="1" u="sng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panovníka</a:t>
            </a:r>
            <a:r>
              <a:rPr lang="sk-SK" sz="36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</a:t>
            </a:r>
          </a:p>
        </p:txBody>
      </p:sp>
      <p:pic>
        <p:nvPicPr>
          <p:cNvPr id="4098" name="Picture 2" descr="Jasné a stručné maturitné otázky z dejepisu">
            <a:extLst>
              <a:ext uri="{FF2B5EF4-FFF2-40B4-BE49-F238E27FC236}">
                <a16:creationId xmlns:a16="http://schemas.microsoft.com/office/drawing/2014/main" id="{4ACD4FEE-8988-4E0A-88E5-112D9B5DAB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059" y="3212306"/>
            <a:ext cx="85725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68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ôzne historické mapy">
            <a:extLst>
              <a:ext uri="{FF2B5EF4-FFF2-40B4-BE49-F238E27FC236}">
                <a16:creationId xmlns:a16="http://schemas.microsoft.com/office/drawing/2014/main" id="{616683EB-AC3E-418E-83EE-563CD5CAD2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443BEA9-9E0A-4985-BEFB-C12A8A9AE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718" y="1253331"/>
            <a:ext cx="10515600" cy="4351338"/>
          </a:xfrm>
          <a:solidFill>
            <a:schemeClr val="bg1">
              <a:alpha val="70000"/>
            </a:schemeClr>
          </a:solidFill>
        </p:spPr>
        <p:txBody>
          <a:bodyPr/>
          <a:lstStyle/>
          <a:p>
            <a:endParaRPr lang="sk-SK" dirty="0"/>
          </a:p>
        </p:txBody>
      </p:sp>
      <p:sp>
        <p:nvSpPr>
          <p:cNvPr id="4" name="Obdĺžnik: zaoblené rohy 3">
            <a:extLst>
              <a:ext uri="{FF2B5EF4-FFF2-40B4-BE49-F238E27FC236}">
                <a16:creationId xmlns:a16="http://schemas.microsoft.com/office/drawing/2014/main" id="{4BDB5955-8AB8-47DE-823D-7AAFAEF178E2}"/>
              </a:ext>
            </a:extLst>
          </p:cNvPr>
          <p:cNvSpPr/>
          <p:nvPr/>
        </p:nvSpPr>
        <p:spPr>
          <a:xfrm>
            <a:off x="1981200" y="1660562"/>
            <a:ext cx="8416636" cy="15066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Najmocnejší </a:t>
            </a:r>
            <a:r>
              <a:rPr lang="sk-SK" sz="40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veľmoži</a:t>
            </a:r>
            <a:r>
              <a:rPr lang="sk-SK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vytvárali veľké </a:t>
            </a:r>
            <a:r>
              <a:rPr lang="sk-SK" sz="40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dŕžavy</a:t>
            </a:r>
            <a:r>
              <a:rPr lang="sk-SK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, v ktorých </a:t>
            </a:r>
            <a:r>
              <a:rPr lang="sk-SK" sz="40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NEROZHODOVAL KRÁĽ </a:t>
            </a:r>
            <a:r>
              <a:rPr lang="sk-SK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ale </a:t>
            </a:r>
            <a:r>
              <a:rPr lang="sk-SK" sz="4000" b="1" u="sng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Light Condensed" panose="020B0502040204020203" pitchFamily="34" charset="0"/>
              </a:rPr>
              <a:t>ONI</a:t>
            </a:r>
            <a:r>
              <a:rPr lang="sk-SK" sz="40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</a:t>
            </a:r>
          </a:p>
        </p:txBody>
      </p:sp>
      <p:sp>
        <p:nvSpPr>
          <p:cNvPr id="6" name="Bublina: čiara 5">
            <a:extLst>
              <a:ext uri="{FF2B5EF4-FFF2-40B4-BE49-F238E27FC236}">
                <a16:creationId xmlns:a16="http://schemas.microsoft.com/office/drawing/2014/main" id="{603B1E42-9066-41F0-BC48-222100FA2B84}"/>
              </a:ext>
            </a:extLst>
          </p:cNvPr>
          <p:cNvSpPr/>
          <p:nvPr/>
        </p:nvSpPr>
        <p:spPr>
          <a:xfrm>
            <a:off x="1641763" y="3934186"/>
            <a:ext cx="2213264" cy="1506682"/>
          </a:xfrm>
          <a:prstGeom prst="borderCallout1">
            <a:avLst>
              <a:gd name="adj1" fmla="val -2630"/>
              <a:gd name="adj2" fmla="val 588"/>
              <a:gd name="adj3" fmla="val -53017"/>
              <a:gd name="adj4" fmla="val 18475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u="sng" dirty="0">
                <a:latin typeface="Bahnschrift Light Condensed" panose="020B0502040204020203" pitchFamily="34" charset="0"/>
              </a:rPr>
              <a:t>veľmož</a:t>
            </a:r>
            <a:r>
              <a:rPr lang="sk-SK" sz="2000" dirty="0">
                <a:latin typeface="Bahnschrift Light Condensed" panose="020B0502040204020203" pitchFamily="34" charset="0"/>
              </a:rPr>
              <a:t>= príslušník vysokej šľachty</a:t>
            </a:r>
          </a:p>
        </p:txBody>
      </p:sp>
      <p:sp>
        <p:nvSpPr>
          <p:cNvPr id="7" name="Bublina: čiara 6">
            <a:extLst>
              <a:ext uri="{FF2B5EF4-FFF2-40B4-BE49-F238E27FC236}">
                <a16:creationId xmlns:a16="http://schemas.microsoft.com/office/drawing/2014/main" id="{E20ED682-87D7-43EA-A814-72FE160C5810}"/>
              </a:ext>
            </a:extLst>
          </p:cNvPr>
          <p:cNvSpPr/>
          <p:nvPr/>
        </p:nvSpPr>
        <p:spPr>
          <a:xfrm>
            <a:off x="8406245" y="3934186"/>
            <a:ext cx="2213264" cy="1506682"/>
          </a:xfrm>
          <a:prstGeom prst="borderCallout1">
            <a:avLst>
              <a:gd name="adj1" fmla="val -560"/>
              <a:gd name="adj2" fmla="val 98709"/>
              <a:gd name="adj3" fmla="val -49568"/>
              <a:gd name="adj4" fmla="val 77160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000" b="1" u="sng" dirty="0">
                <a:latin typeface="Bahnschrift Light Condensed" panose="020B0502040204020203" pitchFamily="34" charset="0"/>
              </a:rPr>
              <a:t>dŕžavy</a:t>
            </a:r>
            <a:r>
              <a:rPr lang="sk-SK" sz="2000" dirty="0">
                <a:latin typeface="Bahnschrift Light Condensed" panose="020B0502040204020203" pitchFamily="34" charset="0"/>
              </a:rPr>
              <a:t>= zvrchovaný štátny útvar</a:t>
            </a:r>
          </a:p>
        </p:txBody>
      </p:sp>
      <p:pic>
        <p:nvPicPr>
          <p:cNvPr id="5124" name="Picture 4" descr="Kráľ Koruna Žezlo - Vektorová grafika zdarma na Pixabay">
            <a:extLst>
              <a:ext uri="{FF2B5EF4-FFF2-40B4-BE49-F238E27FC236}">
                <a16:creationId xmlns:a16="http://schemas.microsoft.com/office/drawing/2014/main" id="{C0D286AA-8EAB-44E5-BCAE-5B1558ECE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166" y="3277493"/>
            <a:ext cx="2510703" cy="31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Rovná spojnica 10">
            <a:extLst>
              <a:ext uri="{FF2B5EF4-FFF2-40B4-BE49-F238E27FC236}">
                <a16:creationId xmlns:a16="http://schemas.microsoft.com/office/drawing/2014/main" id="{85FD6471-3F70-4C61-A619-9F87714E36B6}"/>
              </a:ext>
            </a:extLst>
          </p:cNvPr>
          <p:cNvCxnSpPr>
            <a:cxnSpLocks/>
          </p:cNvCxnSpPr>
          <p:nvPr/>
        </p:nvCxnSpPr>
        <p:spPr>
          <a:xfrm>
            <a:off x="4565072" y="3690757"/>
            <a:ext cx="2746664" cy="266350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>
            <a:extLst>
              <a:ext uri="{FF2B5EF4-FFF2-40B4-BE49-F238E27FC236}">
                <a16:creationId xmlns:a16="http://schemas.microsoft.com/office/drawing/2014/main" id="{C9891A71-5F5D-407F-88A5-E3F0163EAA9B}"/>
              </a:ext>
            </a:extLst>
          </p:cNvPr>
          <p:cNvCxnSpPr>
            <a:cxnSpLocks/>
          </p:cNvCxnSpPr>
          <p:nvPr/>
        </p:nvCxnSpPr>
        <p:spPr>
          <a:xfrm flipH="1">
            <a:off x="4565072" y="3667918"/>
            <a:ext cx="2746665" cy="26863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52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Scrapbooking Paper - Free image on Pixabay">
            <a:extLst>
              <a:ext uri="{FF2B5EF4-FFF2-40B4-BE49-F238E27FC236}">
                <a16:creationId xmlns:a16="http://schemas.microsoft.com/office/drawing/2014/main" id="{68113C28-C469-4399-AF15-FF6025F19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9321F11-FB53-4725-97FD-62782D403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44436" y="976745"/>
            <a:ext cx="9109364" cy="5200218"/>
          </a:xfrm>
        </p:spPr>
        <p:txBody>
          <a:bodyPr/>
          <a:lstStyle/>
          <a:p>
            <a:pPr marL="0" indent="0">
              <a:buNone/>
            </a:pPr>
            <a:endParaRPr lang="sk-SK" dirty="0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56DA0448-DCC2-4972-AD17-8A606A927506}"/>
              </a:ext>
            </a:extLst>
          </p:cNvPr>
          <p:cNvSpPr/>
          <p:nvPr/>
        </p:nvSpPr>
        <p:spPr>
          <a:xfrm>
            <a:off x="2476500" y="1033462"/>
            <a:ext cx="8645236" cy="17145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4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Po smrti </a:t>
            </a:r>
            <a:r>
              <a:rPr lang="sk-SK" sz="4400" b="1" u="sng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Ladislava IV. </a:t>
            </a:r>
            <a:r>
              <a:rPr lang="sk-SK" sz="4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nastúpil na trón </a:t>
            </a:r>
            <a:r>
              <a:rPr lang="sk-SK" sz="4400" b="1" u="sng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Ondrej III., </a:t>
            </a:r>
            <a:r>
              <a:rPr lang="sk-SK" sz="4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posledný </a:t>
            </a:r>
            <a:r>
              <a:rPr lang="sk-SK" sz="4400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z rodu </a:t>
            </a:r>
            <a:r>
              <a:rPr lang="sk-SK" sz="4400" dirty="0" err="1">
                <a:solidFill>
                  <a:srgbClr val="A50021"/>
                </a:solidFill>
                <a:latin typeface="Bahnschrift Light Condensed" panose="020B0502040204020203" pitchFamily="34" charset="0"/>
              </a:rPr>
              <a:t>Arpádovcov</a:t>
            </a:r>
            <a:r>
              <a:rPr lang="sk-SK" sz="4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</a:t>
            </a:r>
          </a:p>
          <a:p>
            <a:pPr algn="ctr"/>
            <a:endParaRPr lang="sk-SK" sz="3600" dirty="0">
              <a:solidFill>
                <a:schemeClr val="tx1"/>
              </a:solidFill>
              <a:latin typeface="Bahnschrift Light Condensed" panose="020B0502040204020203" pitchFamily="34" charset="0"/>
            </a:endParaRPr>
          </a:p>
        </p:txBody>
      </p:sp>
      <p:pic>
        <p:nvPicPr>
          <p:cNvPr id="7170" name="Picture 2" descr="Kumáni – zabudnutí nomádi? | HistoryWeb.sk">
            <a:extLst>
              <a:ext uri="{FF2B5EF4-FFF2-40B4-BE49-F238E27FC236}">
                <a16:creationId xmlns:a16="http://schemas.microsoft.com/office/drawing/2014/main" id="{66172805-AE6B-4EFB-A463-C569A9FC6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073" y="2804679"/>
            <a:ext cx="3148290" cy="34735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Šípka: doprava s prúžkami 7">
            <a:extLst>
              <a:ext uri="{FF2B5EF4-FFF2-40B4-BE49-F238E27FC236}">
                <a16:creationId xmlns:a16="http://schemas.microsoft.com/office/drawing/2014/main" id="{9B273C8A-8267-4AC1-82A4-464664684C51}"/>
              </a:ext>
            </a:extLst>
          </p:cNvPr>
          <p:cNvSpPr/>
          <p:nvPr/>
        </p:nvSpPr>
        <p:spPr>
          <a:xfrm>
            <a:off x="5392726" y="3906982"/>
            <a:ext cx="2473036" cy="935182"/>
          </a:xfrm>
          <a:prstGeom prst="striped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7172" name="Picture 4" descr="Ondřej III. – Wikipedie">
            <a:extLst>
              <a:ext uri="{FF2B5EF4-FFF2-40B4-BE49-F238E27FC236}">
                <a16:creationId xmlns:a16="http://schemas.microsoft.com/office/drawing/2014/main" id="{3BA54261-15E3-4D90-A7BF-DC67D7129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25" y="2863778"/>
            <a:ext cx="2713698" cy="33999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9570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Background Scrapbooking Paper - Free image on Pixabay">
            <a:extLst>
              <a:ext uri="{FF2B5EF4-FFF2-40B4-BE49-F238E27FC236}">
                <a16:creationId xmlns:a16="http://schemas.microsoft.com/office/drawing/2014/main" id="{53723C0D-AE15-42CD-BAAC-1919D2110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D90DE1B0-4322-47B5-972F-544759D65E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3" y="838489"/>
            <a:ext cx="4907684" cy="4907684"/>
          </a:xfrm>
        </p:spPr>
      </p:pic>
      <p:sp>
        <p:nvSpPr>
          <p:cNvPr id="8" name="Bublina reči: obdĺžnik 7">
            <a:extLst>
              <a:ext uri="{FF2B5EF4-FFF2-40B4-BE49-F238E27FC236}">
                <a16:creationId xmlns:a16="http://schemas.microsoft.com/office/drawing/2014/main" id="{AC537271-C6A0-443E-91C9-D03DE92630CF}"/>
              </a:ext>
            </a:extLst>
          </p:cNvPr>
          <p:cNvSpPr/>
          <p:nvPr/>
        </p:nvSpPr>
        <p:spPr>
          <a:xfrm>
            <a:off x="723648" y="124692"/>
            <a:ext cx="5694218" cy="1714500"/>
          </a:xfrm>
          <a:prstGeom prst="wedgeRectCallout">
            <a:avLst>
              <a:gd name="adj1" fmla="val 67293"/>
              <a:gd name="adj2" fmla="val 87213"/>
            </a:avLst>
          </a:prstGeom>
          <a:solidFill>
            <a:schemeClr val="accent4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dirty="0">
                <a:latin typeface="Arial Black" panose="020B0A04020102020204" pitchFamily="34" charset="0"/>
              </a:rPr>
              <a:t>Prosím, poď sa SPOLOČNE so mnou pozrieť, čo nasledovalo potom ...</a:t>
            </a:r>
          </a:p>
        </p:txBody>
      </p:sp>
      <p:sp>
        <p:nvSpPr>
          <p:cNvPr id="11" name="Zvitok: vodorovný 10">
            <a:extLst>
              <a:ext uri="{FF2B5EF4-FFF2-40B4-BE49-F238E27FC236}">
                <a16:creationId xmlns:a16="http://schemas.microsoft.com/office/drawing/2014/main" id="{C880496A-1ACC-495F-97A9-04EA1EDC831F}"/>
              </a:ext>
            </a:extLst>
          </p:cNvPr>
          <p:cNvSpPr/>
          <p:nvPr/>
        </p:nvSpPr>
        <p:spPr>
          <a:xfrm>
            <a:off x="1713688" y="1766455"/>
            <a:ext cx="5066001" cy="4218709"/>
          </a:xfrm>
          <a:prstGeom prst="horizontalScroll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Rozvrat a chaos v krajine vrcholil. </a:t>
            </a:r>
            <a:r>
              <a:rPr lang="sk-SK" sz="24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Uhorsko ovládli najbohatší veľmoži</a:t>
            </a:r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 Kráľ </a:t>
            </a:r>
            <a:r>
              <a:rPr lang="sk-SK" sz="24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Ondrej III. </a:t>
            </a:r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sa pokúsil nastoliť poriadok. </a:t>
            </a:r>
            <a:r>
              <a:rPr lang="sk-SK" sz="24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Najprv odrazil útoky zo zahraničia</a:t>
            </a:r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, kde si králi robili nárok na jeho trón. </a:t>
            </a:r>
            <a:r>
              <a:rPr lang="sk-SK" sz="24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Potom si získal nižšiu šľachtu</a:t>
            </a:r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, ale roku 1301 nečakane </a:t>
            </a:r>
            <a:r>
              <a:rPr lang="sk-SK" sz="2400" b="1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zomrel</a:t>
            </a:r>
            <a:r>
              <a:rPr lang="sk-SK" sz="24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2194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Background Scrapbooking Paper - Free image on Pixabay">
            <a:extLst>
              <a:ext uri="{FF2B5EF4-FFF2-40B4-BE49-F238E27FC236}">
                <a16:creationId xmlns:a16="http://schemas.microsoft.com/office/drawing/2014/main" id="{76A9C38B-1207-4EFD-A220-A835F3C33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B1644E1-F41B-43AE-B8C8-DB8AD6E65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6EB43594-CF09-4565-8BDF-24CA6196E2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904" y="848880"/>
            <a:ext cx="3752934" cy="4907684"/>
          </a:xfrm>
        </p:spPr>
      </p:pic>
      <p:sp>
        <p:nvSpPr>
          <p:cNvPr id="8" name="Zvitok: zvislý 7">
            <a:extLst>
              <a:ext uri="{FF2B5EF4-FFF2-40B4-BE49-F238E27FC236}">
                <a16:creationId xmlns:a16="http://schemas.microsoft.com/office/drawing/2014/main" id="{9E9D96F1-7C93-41B4-9B44-7EA6EE7E7402}"/>
              </a:ext>
            </a:extLst>
          </p:cNvPr>
          <p:cNvSpPr/>
          <p:nvPr/>
        </p:nvSpPr>
        <p:spPr>
          <a:xfrm>
            <a:off x="6463146" y="384464"/>
            <a:ext cx="4488872" cy="5372100"/>
          </a:xfrm>
          <a:prstGeom prst="verticalScroll">
            <a:avLst/>
          </a:prstGeom>
          <a:noFill/>
          <a:ln w="28575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Keďže nemal syna, nebolo ani kráľa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 </a:t>
            </a:r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V krajine zavládla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 úplná </a:t>
            </a:r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svojvôľa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. </a:t>
            </a:r>
            <a:r>
              <a:rPr lang="sk-SK" sz="2800" b="1" dirty="0">
                <a:solidFill>
                  <a:srgbClr val="A50021"/>
                </a:solidFill>
                <a:latin typeface="Bahnschrift Light Condensed" panose="020B0502040204020203" pitchFamily="34" charset="0"/>
              </a:rPr>
              <a:t>Veľmoži si robili, čo chceli</a:t>
            </a:r>
            <a:r>
              <a:rPr lang="sk-SK" sz="2800" dirty="0">
                <a:solidFill>
                  <a:schemeClr val="tx1"/>
                </a:solidFill>
                <a:latin typeface="Bahnschrift Light Condensed" panose="020B0502040204020203" pitchFamily="34" charset="0"/>
              </a:rPr>
              <a:t>, nikoho a nič nerešpektovali a každý z nich sa usiloval určiť kráľa, ktorý by zachoval jeho výsady.</a:t>
            </a:r>
          </a:p>
        </p:txBody>
      </p:sp>
    </p:spTree>
    <p:extLst>
      <p:ext uri="{BB962C8B-B14F-4D97-AF65-F5344CB8AC3E}">
        <p14:creationId xmlns:p14="http://schemas.microsoft.com/office/powerpoint/2010/main" val="22387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>
            <a:extLst>
              <a:ext uri="{FF2B5EF4-FFF2-40B4-BE49-F238E27FC236}">
                <a16:creationId xmlns:a16="http://schemas.microsoft.com/office/drawing/2014/main" id="{CBAB8500-4356-412E-82B3-DC245C03ED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C4DF7E5-0719-4608-B3AB-D161E647A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172" y="562552"/>
            <a:ext cx="7117774" cy="1325563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sk-SK" b="1" dirty="0">
                <a:latin typeface="Colonna MT" panose="04020805060202030203" pitchFamily="82" charset="0"/>
              </a:rPr>
              <a:t>Neobmedzení páni Slovenska</a:t>
            </a:r>
          </a:p>
        </p:txBody>
      </p:sp>
      <p:pic>
        <p:nvPicPr>
          <p:cNvPr id="6148" name="Picture 4" descr="Náš Trnavský kraj">
            <a:extLst>
              <a:ext uri="{FF2B5EF4-FFF2-40B4-BE49-F238E27FC236}">
                <a16:creationId xmlns:a16="http://schemas.microsoft.com/office/drawing/2014/main" id="{00C6651E-8752-44A6-A497-CF9194FFB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59" y="3429000"/>
            <a:ext cx="4876800" cy="2705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ublina myšlienky: obláčik 5">
            <a:extLst>
              <a:ext uri="{FF2B5EF4-FFF2-40B4-BE49-F238E27FC236}">
                <a16:creationId xmlns:a16="http://schemas.microsoft.com/office/drawing/2014/main" id="{406DB6A7-C7EC-47F1-96CE-C27CB79AED15}"/>
              </a:ext>
            </a:extLst>
          </p:cNvPr>
          <p:cNvSpPr/>
          <p:nvPr/>
        </p:nvSpPr>
        <p:spPr>
          <a:xfrm>
            <a:off x="0" y="4969886"/>
            <a:ext cx="3138055" cy="1888114"/>
          </a:xfrm>
          <a:prstGeom prst="cloudCallout">
            <a:avLst>
              <a:gd name="adj1" fmla="val 54664"/>
              <a:gd name="adj2" fmla="val -70439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>
                <a:latin typeface="Colonna MT" panose="04020805060202030203" pitchFamily="82" charset="0"/>
              </a:rPr>
              <a:t>Matúš </a:t>
            </a:r>
            <a:r>
              <a:rPr lang="sk-SK" sz="2800" dirty="0" err="1">
                <a:latin typeface="Colonna MT" panose="04020805060202030203" pitchFamily="82" charset="0"/>
              </a:rPr>
              <a:t>čák</a:t>
            </a:r>
            <a:r>
              <a:rPr lang="sk-SK" sz="2800" dirty="0">
                <a:latin typeface="Colonna MT" panose="04020805060202030203" pitchFamily="82" charset="0"/>
              </a:rPr>
              <a:t> Trenčiansky</a:t>
            </a:r>
          </a:p>
        </p:txBody>
      </p:sp>
      <p:pic>
        <p:nvPicPr>
          <p:cNvPr id="6146" name="Picture 2" descr="Legenda Trenčianskeho hradu: Pravda o Omarovej studni a Fatime Fotografia  č.6">
            <a:extLst>
              <a:ext uri="{FF2B5EF4-FFF2-40B4-BE49-F238E27FC236}">
                <a16:creationId xmlns:a16="http://schemas.microsoft.com/office/drawing/2014/main" id="{6CD62E77-FA8E-4EA5-BB59-2F0BE624CE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/>
          <a:stretch/>
        </p:blipFill>
        <p:spPr bwMode="auto">
          <a:xfrm>
            <a:off x="8406245" y="-135082"/>
            <a:ext cx="3785755" cy="685800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Bublina myšlienky: obláčik 6">
            <a:extLst>
              <a:ext uri="{FF2B5EF4-FFF2-40B4-BE49-F238E27FC236}">
                <a16:creationId xmlns:a16="http://schemas.microsoft.com/office/drawing/2014/main" id="{075973AA-522B-4196-A544-5B71F2501265}"/>
              </a:ext>
            </a:extLst>
          </p:cNvPr>
          <p:cNvSpPr/>
          <p:nvPr/>
        </p:nvSpPr>
        <p:spPr>
          <a:xfrm>
            <a:off x="5602431" y="1888115"/>
            <a:ext cx="3209060" cy="2136056"/>
          </a:xfrm>
          <a:prstGeom prst="cloudCallout">
            <a:avLst>
              <a:gd name="adj1" fmla="val -45667"/>
              <a:gd name="adj2" fmla="val 75482"/>
            </a:avLst>
          </a:prstGeom>
          <a:solidFill>
            <a:srgbClr val="A5002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2800" dirty="0" err="1">
                <a:latin typeface="Colonna MT" panose="04020805060202030203" pitchFamily="82" charset="0"/>
              </a:rPr>
              <a:t>Omodejovci</a:t>
            </a:r>
            <a:endParaRPr lang="sk-SK" sz="2800" dirty="0">
              <a:latin typeface="Colonna MT" panose="0402080506020203020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26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</TotalTime>
  <Words>405</Words>
  <Application>Microsoft Office PowerPoint</Application>
  <PresentationFormat>Širokouhlá</PresentationFormat>
  <Paragraphs>45</Paragraphs>
  <Slides>18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7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Bahnschrift Light Condensed</vt:lpstr>
      <vt:lpstr>Calibri</vt:lpstr>
      <vt:lpstr>Calibri Light</vt:lpstr>
      <vt:lpstr>Colonna MT</vt:lpstr>
      <vt:lpstr>Monotype Corsiva</vt:lpstr>
      <vt:lpstr>Motív Office</vt:lpstr>
      <vt:lpstr>Prezentácia programu PowerPoint</vt:lpstr>
      <vt:lpstr>Prezentácia programu PowerPoint</vt:lpstr>
      <vt:lpstr>Situácia po tatárskom vpáde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Neobmedzení páni Slovenska</vt:lpstr>
      <vt:lpstr>Prezentácia programu PowerPoint</vt:lpstr>
      <vt:lpstr>Prezentácia programu PowerPoint</vt:lpstr>
      <vt:lpstr>ZÁPAS O UHORSKÝ TRÓN</vt:lpstr>
      <vt:lpstr>Prezentácia programu PowerPoint</vt:lpstr>
      <vt:lpstr>Prezentácia programu PowerPoint</vt:lpstr>
      <vt:lpstr>Matúš Čak Trenčiansky</vt:lpstr>
      <vt:lpstr>Matúš Čak Trenčiansky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Vladimíra Madejová</dc:creator>
  <cp:lastModifiedBy>Vladimíra Madejová</cp:lastModifiedBy>
  <cp:revision>18</cp:revision>
  <dcterms:created xsi:type="dcterms:W3CDTF">2020-11-17T14:06:18Z</dcterms:created>
  <dcterms:modified xsi:type="dcterms:W3CDTF">2020-11-17T17:16:17Z</dcterms:modified>
</cp:coreProperties>
</file>