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CC00"/>
    <a:srgbClr val="33CC33"/>
    <a:srgbClr val="66FF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0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9E33D-E160-4FBC-B8A6-656605CEEA9B}" type="datetimeFigureOut">
              <a:rPr lang="sk-SK" smtClean="0"/>
              <a:pPr/>
              <a:t>26.04.2020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7BD1D-1E19-45ED-A6AA-DBA05B20D2E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7BD1D-1E19-45ED-A6AA-DBA05B20D2E0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9246-C677-45EF-BDF5-D5F51E6AC213}" type="datetimeFigureOut">
              <a:rPr lang="sk-SK" smtClean="0"/>
              <a:pPr/>
              <a:t>26.04.2020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CC23-C5EB-4695-9E3A-7D63CD8811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9246-C677-45EF-BDF5-D5F51E6AC213}" type="datetimeFigureOut">
              <a:rPr lang="sk-SK" smtClean="0"/>
              <a:pPr/>
              <a:t>26.04.2020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CC23-C5EB-4695-9E3A-7D63CD8811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9246-C677-45EF-BDF5-D5F51E6AC213}" type="datetimeFigureOut">
              <a:rPr lang="sk-SK" smtClean="0"/>
              <a:pPr/>
              <a:t>26.04.2020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CC23-C5EB-4695-9E3A-7D63CD8811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9246-C677-45EF-BDF5-D5F51E6AC213}" type="datetimeFigureOut">
              <a:rPr lang="sk-SK" smtClean="0"/>
              <a:pPr/>
              <a:t>26.04.2020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CC23-C5EB-4695-9E3A-7D63CD8811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9246-C677-45EF-BDF5-D5F51E6AC213}" type="datetimeFigureOut">
              <a:rPr lang="sk-SK" smtClean="0"/>
              <a:pPr/>
              <a:t>26.04.2020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CC23-C5EB-4695-9E3A-7D63CD8811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9246-C677-45EF-BDF5-D5F51E6AC213}" type="datetimeFigureOut">
              <a:rPr lang="sk-SK" smtClean="0"/>
              <a:pPr/>
              <a:t>26.04.2020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CC23-C5EB-4695-9E3A-7D63CD8811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9246-C677-45EF-BDF5-D5F51E6AC213}" type="datetimeFigureOut">
              <a:rPr lang="sk-SK" smtClean="0"/>
              <a:pPr/>
              <a:t>26.04.2020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CC23-C5EB-4695-9E3A-7D63CD8811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9246-C677-45EF-BDF5-D5F51E6AC213}" type="datetimeFigureOut">
              <a:rPr lang="sk-SK" smtClean="0"/>
              <a:pPr/>
              <a:t>26.04.2020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CC23-C5EB-4695-9E3A-7D63CD8811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9246-C677-45EF-BDF5-D5F51E6AC213}" type="datetimeFigureOut">
              <a:rPr lang="sk-SK" smtClean="0"/>
              <a:pPr/>
              <a:t>26.04.2020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CC23-C5EB-4695-9E3A-7D63CD8811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9246-C677-45EF-BDF5-D5F51E6AC213}" type="datetimeFigureOut">
              <a:rPr lang="sk-SK" smtClean="0"/>
              <a:pPr/>
              <a:t>26.04.2020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CC23-C5EB-4695-9E3A-7D63CD8811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D9246-C677-45EF-BDF5-D5F51E6AC213}" type="datetimeFigureOut">
              <a:rPr lang="sk-SK" smtClean="0"/>
              <a:pPr/>
              <a:t>26.04.2020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62CC23-C5EB-4695-9E3A-7D63CD8811C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8D9246-C677-45EF-BDF5-D5F51E6AC213}" type="datetimeFigureOut">
              <a:rPr lang="sk-SK" smtClean="0"/>
              <a:pPr/>
              <a:t>26.04.2020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62CC23-C5EB-4695-9E3A-7D63CD8811C3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Trajektória a dráha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Fyzika, 8. ročník</a:t>
            </a:r>
            <a:endParaRPr lang="sk-SK" dirty="0"/>
          </a:p>
        </p:txBody>
      </p:sp>
      <p:pic>
        <p:nvPicPr>
          <p:cNvPr id="7170" name="Picture 2" descr="MV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471488"/>
            <a:ext cx="4762500" cy="990601"/>
          </a:xfrm>
          <a:prstGeom prst="rect">
            <a:avLst/>
          </a:prstGeom>
          <a:noFill/>
        </p:spPr>
      </p:pic>
      <p:pic>
        <p:nvPicPr>
          <p:cNvPr id="7174" name="Picture 6" descr="http://mlovasova.wbl.sk/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013176"/>
            <a:ext cx="6336704" cy="1326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sk-SK" dirty="0" smtClean="0"/>
              <a:t>Trajektória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l="13972" t="3780" r="26084" b="24401"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Yellow bird Angry Birds Charact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373216"/>
            <a:ext cx="439969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025E-6 C 0.00937 -0.03377 0.01875 -0.06707 0.03785 -0.11749 C 0.05694 -0.1679 0.08924 -0.24954 0.11458 -0.30343 C 0.13993 -0.35708 0.16892 -0.40703 0.18993 -0.44011 C 0.21094 -0.47295 0.22344 -0.48289 0.24062 -0.5007 C 0.25781 -0.51827 0.27569 -0.53539 0.29288 -0.54603 C 0.31007 -0.55666 0.32812 -0.56152 0.34358 -0.56499 C 0.35903 -0.56846 0.37135 -0.56869 0.38559 -0.56707 C 0.39983 -0.56522 0.41476 -0.5599 0.42899 -0.55366 C 0.44323 -0.54718 0.45555 -0.54279 0.47118 -0.52914 C 0.4868 -0.5155 0.50642 -0.49353 0.52326 -0.47202 C 0.5401 -0.45051 0.55503 -0.43016 0.57257 -0.4001 C 0.58993 -0.3698 0.61545 -0.31846 0.62899 -0.29024 C 0.64253 -0.2618 0.6493 -0.2396 0.65364 -0.22942 " pathEditMode="relative" rAng="0" ptsTypes="aaaaaaaaaaaaaA">
                                      <p:cBhvr>
                                        <p:cTn id="6" dur="5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00" y="-2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539552" y="2348880"/>
            <a:ext cx="8208912" cy="4032448"/>
          </a:xfrm>
          <a:prstGeom prst="rect">
            <a:avLst/>
          </a:prstGeom>
          <a:solidFill>
            <a:srgbClr val="008000"/>
          </a:solidFill>
          <a:scene3d>
            <a:camera prst="orthographicFront"/>
            <a:lightRig rig="threePt" dir="t"/>
          </a:scene3d>
          <a:sp3d extrusionH="76200" contourW="12700">
            <a:bevelT w="279400" h="95250" prst="slope"/>
            <a:extrusionClr>
              <a:schemeClr val="accent5"/>
            </a:extrusionClr>
            <a:contourClr>
              <a:schemeClr val="accent5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Trajektória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5013176"/>
            <a:ext cx="7643192" cy="1080120"/>
          </a:xfrm>
        </p:spPr>
        <p:txBody>
          <a:bodyPr>
            <a:normAutofit lnSpcReduction="10000"/>
          </a:bodyPr>
          <a:lstStyle/>
          <a:p>
            <a:r>
              <a:rPr lang="sk-SK" sz="36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Čiara, ktorú pri pohybe teleso opisuje, sa nazýva trajektória pohybu telesa.</a:t>
            </a:r>
          </a:p>
          <a:p>
            <a:endParaRPr lang="sk-SK" dirty="0"/>
          </a:p>
        </p:txBody>
      </p:sp>
      <p:sp>
        <p:nvSpPr>
          <p:cNvPr id="6" name="Vývojový diagram: ručná operácia 5"/>
          <p:cNvSpPr/>
          <p:nvPr/>
        </p:nvSpPr>
        <p:spPr>
          <a:xfrm rot="17400000">
            <a:off x="358185" y="2530276"/>
            <a:ext cx="108012" cy="2448272"/>
          </a:xfrm>
          <a:prstGeom prst="flowChartManualOperation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Voľná forma 9"/>
          <p:cNvSpPr/>
          <p:nvPr/>
        </p:nvSpPr>
        <p:spPr>
          <a:xfrm>
            <a:off x="859809" y="2674961"/>
            <a:ext cx="7533564" cy="3346327"/>
          </a:xfrm>
          <a:custGeom>
            <a:avLst/>
            <a:gdLst>
              <a:gd name="connsiteX0" fmla="*/ 832513 w 7533564"/>
              <a:gd name="connsiteY0" fmla="*/ 1569493 h 3384645"/>
              <a:gd name="connsiteX1" fmla="*/ 5827594 w 7533564"/>
              <a:gd name="connsiteY1" fmla="*/ 3384645 h 3384645"/>
              <a:gd name="connsiteX2" fmla="*/ 7533564 w 7533564"/>
              <a:gd name="connsiteY2" fmla="*/ 2688609 h 3384645"/>
              <a:gd name="connsiteX3" fmla="*/ 805218 w 7533564"/>
              <a:gd name="connsiteY3" fmla="*/ 0 h 3384645"/>
              <a:gd name="connsiteX4" fmla="*/ 0 w 7533564"/>
              <a:gd name="connsiteY4" fmla="*/ 450376 h 3384645"/>
              <a:gd name="connsiteX5" fmla="*/ 3316406 w 7533564"/>
              <a:gd name="connsiteY5" fmla="*/ 2197290 h 3384645"/>
              <a:gd name="connsiteX6" fmla="*/ 3316406 w 7533564"/>
              <a:gd name="connsiteY6" fmla="*/ 2197290 h 3384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33564" h="3384645">
                <a:moveTo>
                  <a:pt x="832513" y="1569493"/>
                </a:moveTo>
                <a:lnTo>
                  <a:pt x="5827594" y="3384645"/>
                </a:lnTo>
                <a:lnTo>
                  <a:pt x="7533564" y="2688609"/>
                </a:lnTo>
                <a:lnTo>
                  <a:pt x="805218" y="0"/>
                </a:lnTo>
                <a:lnTo>
                  <a:pt x="0" y="450376"/>
                </a:lnTo>
                <a:lnTo>
                  <a:pt x="3316406" y="2197290"/>
                </a:lnTo>
                <a:lnTo>
                  <a:pt x="3316406" y="2197290"/>
                </a:lnTo>
              </a:path>
            </a:pathLst>
          </a:cu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1619672" y="4149080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1.26735E-6 L -0.16719 -0.07956 L 0.02378 0.01202 " pathEditMode="relative" ptsTypes="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decel="5000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2.77778E-6 -3.53377E-6 L 0.54062 0.26064 L 0.72743 0.16027 L -0.00591 -0.22964 L -0.09566 -0.1642 L 0.26962 0.09066 " pathEditMode="relative" rAng="0" ptsTypes="AAAAAA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0" y="15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Trajektória </a:t>
            </a:r>
            <a:endParaRPr lang="sk-SK" dirty="0"/>
          </a:p>
        </p:txBody>
      </p:sp>
      <p:sp>
        <p:nvSpPr>
          <p:cNvPr id="4" name="Ohnutý pruh 3"/>
          <p:cNvSpPr/>
          <p:nvPr/>
        </p:nvSpPr>
        <p:spPr>
          <a:xfrm flipV="1">
            <a:off x="539552" y="-171400"/>
            <a:ext cx="8064896" cy="6840760"/>
          </a:xfrm>
          <a:prstGeom prst="blockArc">
            <a:avLst>
              <a:gd name="adj1" fmla="val 10786224"/>
              <a:gd name="adj2" fmla="val 21473895"/>
              <a:gd name="adj3" fmla="val 54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6" name="Oblúk 5"/>
          <p:cNvSpPr/>
          <p:nvPr/>
        </p:nvSpPr>
        <p:spPr>
          <a:xfrm>
            <a:off x="1259632" y="476672"/>
            <a:ext cx="6624736" cy="5472608"/>
          </a:xfrm>
          <a:prstGeom prst="arc">
            <a:avLst>
              <a:gd name="adj1" fmla="val 218995"/>
              <a:gd name="adj2" fmla="val 10687409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" name="Picture 2" descr="C:\Users\Peter\AppData\Local\Microsoft\Windows\Temporary Internet Files\Content.IE5\R0BEUQV7\MC900412546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852936"/>
            <a:ext cx="765607" cy="7774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0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12139E-6 C 0.00018 0.01572 0.00052 0.03167 0.00278 0.04878 C 0.00504 0.06566 0.00851 0.08138 0.01389 0.10173 C 0.01945 0.12185 0.02657 0.14913 0.03507 0.16971 C 0.04341 0.19005 0.0533 0.20716 0.06459 0.22427 C 0.0757 0.24162 0.08837 0.25757 0.10243 0.27329 C 0.1165 0.28925 0.13264 0.30566 0.14879 0.31884 C 0.16493 0.33202 0.18073 0.34266 0.19931 0.35283 C 0.21806 0.363 0.24098 0.37271 0.26129 0.37919 C 0.28143 0.38589 0.29983 0.39029 0.32014 0.39237 C 0.34063 0.39491 0.36025 0.39491 0.38334 0.39237 C 0.4066 0.39029 0.43611 0.38589 0.45921 0.37919 C 0.48247 0.37271 0.50157 0.36485 0.52257 0.35283 C 0.54341 0.34081 0.56441 0.32531 0.58438 0.30751 C 0.604 0.28971 0.62379 0.26936 0.64046 0.24693 C 0.65712 0.22451 0.67188 0.20138 0.68403 0.17341 C 0.69618 0.14543 0.7073 0.10543 0.71355 0.07884 C 0.7198 0.05248 0.72084 0.03352 0.72205 0.01479 " pathEditMode="relative" rAng="0" ptsTypes="aaaaaaaaaaaaaaaaaA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00" y="1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Trajektória</a:t>
            </a:r>
            <a:r>
              <a:rPr lang="sk-SK" dirty="0" smtClean="0"/>
              <a:t> je myslená  čiara v priestore, ktorú hmotný bod alebo teleso opisuje pri pohybe. Môže to byť priamka, kružnica, elipsa či akákoľvek všeobecná krivka.</a:t>
            </a:r>
          </a:p>
          <a:p>
            <a:r>
              <a:rPr lang="sk-SK" dirty="0" smtClean="0"/>
              <a:t>Podľa tvaru trajektórie delíme pohyb na:</a:t>
            </a:r>
          </a:p>
          <a:p>
            <a:pPr lvl="2"/>
            <a:r>
              <a:rPr lang="sk-SK" sz="2800" b="1" i="1" dirty="0" smtClean="0"/>
              <a:t>priamočiary</a:t>
            </a:r>
          </a:p>
          <a:p>
            <a:pPr lvl="2"/>
            <a:r>
              <a:rPr lang="sk-SK" sz="2800" b="1" i="1" dirty="0" smtClean="0"/>
              <a:t>krivočiary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Dráha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061472"/>
          </a:xfrm>
        </p:spPr>
        <p:txBody>
          <a:bodyPr>
            <a:normAutofit/>
          </a:bodyPr>
          <a:lstStyle/>
          <a:p>
            <a:r>
              <a:rPr lang="sk-SK" dirty="0" smtClean="0"/>
              <a:t>Dĺžku trajektórie, ktorú pohybujúce sa teleso opíše za určitý čas, nazývame </a:t>
            </a:r>
            <a:r>
              <a:rPr lang="sk-SK" b="1" dirty="0" smtClean="0"/>
              <a:t>dráha telesa.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</p:txBody>
      </p:sp>
      <p:pic>
        <p:nvPicPr>
          <p:cNvPr id="1026" name="Picture 2" descr="C:\Users\Peter\AppData\Local\Microsoft\Windows\Temporary Internet Files\Content.IE5\R0BEUQV7\MC90041254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140968"/>
            <a:ext cx="866282" cy="879637"/>
          </a:xfrm>
          <a:prstGeom prst="rect">
            <a:avLst/>
          </a:prstGeom>
          <a:noFill/>
        </p:spPr>
      </p:pic>
      <p:sp>
        <p:nvSpPr>
          <p:cNvPr id="5" name="Pravouhlý trojuholník 4"/>
          <p:cNvSpPr/>
          <p:nvPr/>
        </p:nvSpPr>
        <p:spPr>
          <a:xfrm>
            <a:off x="0" y="3861048"/>
            <a:ext cx="3059832" cy="936104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Ľavá zložená zátvorka 34"/>
          <p:cNvSpPr/>
          <p:nvPr/>
        </p:nvSpPr>
        <p:spPr>
          <a:xfrm rot="16200000">
            <a:off x="3509882" y="4347102"/>
            <a:ext cx="324036" cy="1224136"/>
          </a:xfrm>
          <a:prstGeom prst="leftBrace">
            <a:avLst>
              <a:gd name="adj1" fmla="val 36552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6" name="Ľavá zložená zátvorka 35"/>
          <p:cNvSpPr/>
          <p:nvPr/>
        </p:nvSpPr>
        <p:spPr>
          <a:xfrm rot="16200000">
            <a:off x="4734018" y="4347102"/>
            <a:ext cx="324036" cy="1224136"/>
          </a:xfrm>
          <a:prstGeom prst="leftBrace">
            <a:avLst>
              <a:gd name="adj1" fmla="val 4125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7" name="Ľavá zložená zátvorka 36"/>
          <p:cNvSpPr/>
          <p:nvPr/>
        </p:nvSpPr>
        <p:spPr>
          <a:xfrm rot="16200000">
            <a:off x="5958154" y="4347102"/>
            <a:ext cx="324036" cy="1224136"/>
          </a:xfrm>
          <a:prstGeom prst="leftBrace">
            <a:avLst>
              <a:gd name="adj1" fmla="val 3890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8" name="Ľavá zložená zátvorka 37"/>
          <p:cNvSpPr/>
          <p:nvPr/>
        </p:nvSpPr>
        <p:spPr>
          <a:xfrm rot="16200000">
            <a:off x="7182290" y="4347102"/>
            <a:ext cx="324036" cy="1224136"/>
          </a:xfrm>
          <a:prstGeom prst="leftBrace">
            <a:avLst>
              <a:gd name="adj1" fmla="val 4125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40" name="Rovná spojnica 39"/>
          <p:cNvCxnSpPr>
            <a:stCxn id="5" idx="2"/>
          </p:cNvCxnSpPr>
          <p:nvPr/>
        </p:nvCxnSpPr>
        <p:spPr>
          <a:xfrm>
            <a:off x="0" y="4797152"/>
            <a:ext cx="860444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Ľavá zložená zátvorka 43"/>
          <p:cNvSpPr/>
          <p:nvPr/>
        </p:nvSpPr>
        <p:spPr>
          <a:xfrm rot="17219015">
            <a:off x="442667" y="3992912"/>
            <a:ext cx="169619" cy="227637"/>
          </a:xfrm>
          <a:prstGeom prst="leftBrace">
            <a:avLst>
              <a:gd name="adj1" fmla="val 24968"/>
              <a:gd name="adj2" fmla="val 500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5" name="Ľavá zložená zátvorka 44"/>
          <p:cNvSpPr/>
          <p:nvPr/>
        </p:nvSpPr>
        <p:spPr>
          <a:xfrm rot="17219015">
            <a:off x="744003" y="4032338"/>
            <a:ext cx="239171" cy="449505"/>
          </a:xfrm>
          <a:prstGeom prst="leftBrace">
            <a:avLst>
              <a:gd name="adj1" fmla="val 24378"/>
              <a:gd name="adj2" fmla="val 5181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6" name="Ľavá zložená zátvorka 45"/>
          <p:cNvSpPr/>
          <p:nvPr/>
        </p:nvSpPr>
        <p:spPr>
          <a:xfrm rot="17219015">
            <a:off x="1327122" y="4064535"/>
            <a:ext cx="260205" cy="793844"/>
          </a:xfrm>
          <a:prstGeom prst="leftBrace">
            <a:avLst>
              <a:gd name="adj1" fmla="val 36574"/>
              <a:gd name="adj2" fmla="val 494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8" name="Ľavá zložená zátvorka 47"/>
          <p:cNvSpPr/>
          <p:nvPr/>
        </p:nvSpPr>
        <p:spPr>
          <a:xfrm rot="17219015">
            <a:off x="2276267" y="4158467"/>
            <a:ext cx="296342" cy="1242001"/>
          </a:xfrm>
          <a:prstGeom prst="leftBrace">
            <a:avLst>
              <a:gd name="adj1" fmla="val 52938"/>
              <a:gd name="adj2" fmla="val 500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9" name="BlokTextu 48"/>
          <p:cNvSpPr txBox="1"/>
          <p:nvPr/>
        </p:nvSpPr>
        <p:spPr>
          <a:xfrm>
            <a:off x="323528" y="40770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</a:t>
            </a:r>
            <a:r>
              <a:rPr lang="sk-SK" baseline="-25000" dirty="0" smtClean="0"/>
              <a:t>1</a:t>
            </a:r>
            <a:endParaRPr lang="sk-SK" baseline="-25000" dirty="0"/>
          </a:p>
        </p:txBody>
      </p:sp>
      <p:sp>
        <p:nvSpPr>
          <p:cNvPr id="50" name="BlokTextu 49"/>
          <p:cNvSpPr txBox="1"/>
          <p:nvPr/>
        </p:nvSpPr>
        <p:spPr>
          <a:xfrm>
            <a:off x="683568" y="42930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</a:t>
            </a:r>
            <a:r>
              <a:rPr lang="sk-SK" baseline="-25000" dirty="0" smtClean="0"/>
              <a:t>2</a:t>
            </a:r>
            <a:endParaRPr lang="sk-SK" baseline="-25000" dirty="0"/>
          </a:p>
        </p:txBody>
      </p:sp>
      <p:sp>
        <p:nvSpPr>
          <p:cNvPr id="51" name="BlokTextu 50"/>
          <p:cNvSpPr txBox="1"/>
          <p:nvPr/>
        </p:nvSpPr>
        <p:spPr>
          <a:xfrm>
            <a:off x="1187624" y="44371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</a:t>
            </a:r>
            <a:r>
              <a:rPr lang="sk-SK" baseline="-25000" dirty="0" smtClean="0"/>
              <a:t>3</a:t>
            </a:r>
            <a:endParaRPr lang="sk-SK" baseline="-25000" dirty="0"/>
          </a:p>
        </p:txBody>
      </p:sp>
      <p:sp>
        <p:nvSpPr>
          <p:cNvPr id="52" name="BlokTextu 51"/>
          <p:cNvSpPr txBox="1"/>
          <p:nvPr/>
        </p:nvSpPr>
        <p:spPr>
          <a:xfrm>
            <a:off x="2195736" y="47971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</a:t>
            </a:r>
            <a:r>
              <a:rPr lang="sk-SK" baseline="-25000" dirty="0" smtClean="0"/>
              <a:t>4</a:t>
            </a:r>
            <a:endParaRPr lang="sk-SK" baseline="-25000" dirty="0"/>
          </a:p>
        </p:txBody>
      </p:sp>
      <p:sp>
        <p:nvSpPr>
          <p:cNvPr id="53" name="BlokTextu 52"/>
          <p:cNvSpPr txBox="1"/>
          <p:nvPr/>
        </p:nvSpPr>
        <p:spPr>
          <a:xfrm>
            <a:off x="3491880" y="50131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</a:t>
            </a:r>
            <a:r>
              <a:rPr lang="sk-SK" baseline="-25000" dirty="0" smtClean="0"/>
              <a:t>5</a:t>
            </a:r>
            <a:endParaRPr lang="sk-SK" baseline="-25000" dirty="0"/>
          </a:p>
        </p:txBody>
      </p:sp>
      <p:sp>
        <p:nvSpPr>
          <p:cNvPr id="54" name="BlokTextu 53"/>
          <p:cNvSpPr txBox="1"/>
          <p:nvPr/>
        </p:nvSpPr>
        <p:spPr>
          <a:xfrm>
            <a:off x="4716016" y="50131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</a:t>
            </a:r>
            <a:r>
              <a:rPr lang="sk-SK" baseline="-25000" dirty="0" smtClean="0"/>
              <a:t>6</a:t>
            </a:r>
            <a:endParaRPr lang="sk-SK" baseline="-25000" dirty="0"/>
          </a:p>
        </p:txBody>
      </p:sp>
      <p:sp>
        <p:nvSpPr>
          <p:cNvPr id="55" name="BlokTextu 54"/>
          <p:cNvSpPr txBox="1"/>
          <p:nvPr/>
        </p:nvSpPr>
        <p:spPr>
          <a:xfrm>
            <a:off x="5940152" y="50131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</a:t>
            </a:r>
            <a:r>
              <a:rPr lang="sk-SK" baseline="-25000" dirty="0" smtClean="0"/>
              <a:t>7</a:t>
            </a:r>
            <a:endParaRPr lang="sk-SK" baseline="-25000" dirty="0"/>
          </a:p>
        </p:txBody>
      </p:sp>
      <p:sp>
        <p:nvSpPr>
          <p:cNvPr id="56" name="BlokTextu 55"/>
          <p:cNvSpPr txBox="1"/>
          <p:nvPr/>
        </p:nvSpPr>
        <p:spPr>
          <a:xfrm>
            <a:off x="7164288" y="501317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</a:t>
            </a:r>
            <a:r>
              <a:rPr lang="sk-SK" baseline="-25000" dirty="0" smtClean="0"/>
              <a:t>8</a:t>
            </a:r>
            <a:endParaRPr lang="sk-SK" baseline="-25000" dirty="0"/>
          </a:p>
        </p:txBody>
      </p:sp>
      <p:sp>
        <p:nvSpPr>
          <p:cNvPr id="57" name="Obdĺžnik 56"/>
          <p:cNvSpPr/>
          <p:nvPr/>
        </p:nvSpPr>
        <p:spPr>
          <a:xfrm>
            <a:off x="467544" y="5805264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k-SK" sz="3600" dirty="0" smtClean="0">
                <a:latin typeface="Script MT Bold" pitchFamily="66" charset="0"/>
                <a:cs typeface="Times New Roman" pitchFamily="18" charset="0"/>
              </a:rPr>
              <a:t>s = s</a:t>
            </a:r>
            <a:r>
              <a:rPr lang="sk-SK" sz="3600" baseline="-25000" dirty="0" smtClean="0">
                <a:latin typeface="Script MT Bold" pitchFamily="66" charset="0"/>
                <a:cs typeface="Times New Roman" pitchFamily="18" charset="0"/>
              </a:rPr>
              <a:t>1</a:t>
            </a:r>
            <a:r>
              <a:rPr lang="sk-SK" sz="3600" dirty="0" smtClean="0">
                <a:latin typeface="Script MT Bold" pitchFamily="66" charset="0"/>
                <a:cs typeface="Times New Roman" pitchFamily="18" charset="0"/>
              </a:rPr>
              <a:t> + s</a:t>
            </a:r>
            <a:r>
              <a:rPr lang="sk-SK" sz="3600" baseline="-25000" dirty="0" smtClean="0">
                <a:latin typeface="Script MT Bold" pitchFamily="66" charset="0"/>
                <a:cs typeface="Times New Roman" pitchFamily="18" charset="0"/>
              </a:rPr>
              <a:t>2</a:t>
            </a:r>
            <a:r>
              <a:rPr lang="sk-SK" sz="3600" dirty="0" smtClean="0">
                <a:latin typeface="Script MT Bold" pitchFamily="66" charset="0"/>
                <a:cs typeface="Times New Roman" pitchFamily="18" charset="0"/>
              </a:rPr>
              <a:t> + s</a:t>
            </a:r>
            <a:r>
              <a:rPr lang="sk-SK" sz="3600" baseline="-25000" dirty="0" smtClean="0">
                <a:latin typeface="Script MT Bold" pitchFamily="66" charset="0"/>
                <a:cs typeface="Times New Roman" pitchFamily="18" charset="0"/>
              </a:rPr>
              <a:t>3</a:t>
            </a:r>
            <a:r>
              <a:rPr lang="sk-SK" sz="3600" dirty="0" smtClean="0">
                <a:latin typeface="Script MT Bold" pitchFamily="66" charset="0"/>
                <a:cs typeface="Times New Roman" pitchFamily="18" charset="0"/>
              </a:rPr>
              <a:t> + s</a:t>
            </a:r>
            <a:r>
              <a:rPr lang="sk-SK" sz="3600" baseline="-25000" dirty="0" smtClean="0">
                <a:latin typeface="Script MT Bold" pitchFamily="66" charset="0"/>
                <a:cs typeface="Times New Roman" pitchFamily="18" charset="0"/>
              </a:rPr>
              <a:t>4</a:t>
            </a:r>
            <a:r>
              <a:rPr lang="sk-SK" sz="3600" dirty="0" smtClean="0">
                <a:latin typeface="Script MT Bold" pitchFamily="66" charset="0"/>
                <a:cs typeface="Times New Roman" pitchFamily="18" charset="0"/>
              </a:rPr>
              <a:t> + s</a:t>
            </a:r>
            <a:r>
              <a:rPr lang="sk-SK" sz="3600" baseline="-25000" dirty="0" smtClean="0">
                <a:latin typeface="Script MT Bold" pitchFamily="66" charset="0"/>
                <a:cs typeface="Times New Roman" pitchFamily="18" charset="0"/>
              </a:rPr>
              <a:t>5</a:t>
            </a:r>
            <a:r>
              <a:rPr lang="sk-SK" sz="3600" dirty="0" smtClean="0">
                <a:latin typeface="Script MT Bold" pitchFamily="66" charset="0"/>
                <a:cs typeface="Times New Roman" pitchFamily="18" charset="0"/>
              </a:rPr>
              <a:t> + s</a:t>
            </a:r>
            <a:r>
              <a:rPr lang="sk-SK" sz="3600" baseline="-25000" dirty="0" smtClean="0">
                <a:latin typeface="Script MT Bold" pitchFamily="66" charset="0"/>
                <a:cs typeface="Times New Roman" pitchFamily="18" charset="0"/>
              </a:rPr>
              <a:t>6</a:t>
            </a:r>
            <a:r>
              <a:rPr lang="sk-SK" sz="3600" dirty="0" smtClean="0">
                <a:latin typeface="Script MT Bold" pitchFamily="66" charset="0"/>
                <a:cs typeface="Times New Roman" pitchFamily="18" charset="0"/>
              </a:rPr>
              <a:t> + s</a:t>
            </a:r>
            <a:r>
              <a:rPr lang="sk-SK" sz="3600" baseline="-25000" dirty="0" smtClean="0">
                <a:latin typeface="Script MT Bold" pitchFamily="66" charset="0"/>
                <a:cs typeface="Times New Roman" pitchFamily="18" charset="0"/>
              </a:rPr>
              <a:t>7</a:t>
            </a:r>
            <a:r>
              <a:rPr lang="sk-SK" sz="3600" dirty="0" smtClean="0">
                <a:latin typeface="Script MT Bold" pitchFamily="66" charset="0"/>
                <a:cs typeface="Times New Roman" pitchFamily="18" charset="0"/>
              </a:rPr>
              <a:t> + s</a:t>
            </a:r>
            <a:r>
              <a:rPr lang="sk-SK" sz="3600" baseline="-25000" dirty="0" smtClean="0">
                <a:latin typeface="Script MT Bold" pitchFamily="66" charset="0"/>
                <a:cs typeface="Times New Roman" pitchFamily="18" charset="0"/>
              </a:rPr>
              <a:t>8</a:t>
            </a:r>
            <a:endParaRPr lang="sk-SK" sz="3600" dirty="0" smtClean="0">
              <a:latin typeface="Script MT Bold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mp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4" dur="8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81481E-6 L 0.28889 0.11713 L 0.81389 0.11899 " pathEditMode="relative" rAng="0" ptsTypes="AAA">
                                      <p:cBhvr>
                                        <p:cTn id="16" dur="8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00" y="59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5" grpId="0" animBg="1"/>
      <p:bldP spid="36" grpId="0" animBg="1"/>
      <p:bldP spid="37" grpId="0" animBg="1"/>
      <p:bldP spid="38" grpId="0" animBg="1"/>
      <p:bldP spid="44" grpId="0" animBg="1"/>
      <p:bldP spid="45" grpId="0" animBg="1"/>
      <p:bldP spid="46" grpId="0" animBg="1"/>
      <p:bldP spid="48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motorsport.co.uk/images/tracks/hungary.jpg"/>
          <p:cNvPicPr>
            <a:picLocks noChangeAspect="1" noChangeArrowheads="1"/>
          </p:cNvPicPr>
          <p:nvPr/>
        </p:nvPicPr>
        <p:blipFill>
          <a:blip r:embed="rId2" cstate="print"/>
          <a:srcRect l="13775" r="37402" b="2629"/>
          <a:stretch>
            <a:fillRect/>
          </a:stretch>
        </p:blipFill>
        <p:spPr bwMode="auto">
          <a:xfrm>
            <a:off x="-5309" y="490"/>
            <a:ext cx="9149309" cy="685751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779096" cy="1143000"/>
          </a:xfrm>
        </p:spPr>
        <p:txBody>
          <a:bodyPr>
            <a:normAutofit/>
          </a:bodyPr>
          <a:lstStyle/>
          <a:p>
            <a:r>
              <a:rPr lang="sk-SK" dirty="0" err="1" smtClean="0"/>
              <a:t>Hungaroring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547664" y="3429000"/>
            <a:ext cx="7139136" cy="1944216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4.381 km  najrýchlejšie kolo 1’18.436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V ktorých častiach dráhy sa môže formula pohybovať priamočiaro?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4" descr="Ferrari F60 - 2009 Formula 1 car"/>
          <p:cNvPicPr>
            <a:picLocks noChangeAspect="1" noChangeArrowheads="1"/>
          </p:cNvPicPr>
          <p:nvPr/>
        </p:nvPicPr>
        <p:blipFill>
          <a:blip r:embed="rId3" cstate="print"/>
          <a:srcRect l="15558" t="30060" r="12217" b="24850"/>
          <a:stretch>
            <a:fillRect/>
          </a:stretch>
        </p:blipFill>
        <p:spPr bwMode="auto">
          <a:xfrm rot="16200000">
            <a:off x="208718" y="3903850"/>
            <a:ext cx="388588" cy="158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347 C -3.61111E-6 -0.10823 -0.01423 -0.38229 -0.00295 -0.46878 C 0.00834 -0.55504 0.04723 -0.53145 0.06806 -0.52243 C 0.08889 -0.51318 0.1132 -0.4623 0.12153 -0.41374 C 0.13021 -0.36587 0.11684 -0.28377 0.11893 -0.23381 C 0.12084 -0.1834 0.12344 -0.13668 0.13334 -0.1117 C 0.14323 -0.08719 0.1573 -0.06846 0.1783 -0.08534 C 0.19931 -0.10153 0.22344 -0.18201 0.25903 -0.21045 C 0.29497 -0.23959 0.34532 -0.24676 0.39427 -0.25809 C 0.44323 -0.26966 0.50243 -0.26943 0.55365 -0.28099 C 0.60469 -0.29209 0.66198 -0.30412 0.70139 -0.32655 C 0.7408 -0.34898 0.76528 -0.3957 0.78993 -0.41605 C 0.81459 -0.4364 0.83334 -0.44635 0.84931 -0.44982 C 0.86528 -0.45352 0.875 -0.45791 0.88559 -0.43686 C 0.89618 -0.41582 0.90921 -0.35893 0.91302 -0.32285 C 0.91684 -0.287 0.9198 -0.24699 0.90868 -0.22225 C 0.89757 -0.19704 0.86563 -0.19218 0.84636 -0.17276 C 0.82709 -0.15333 0.80261 -0.13136 0.79271 -0.10615 C 0.78282 -0.08025 0.78316 -0.04371 0.78698 -0.01873 C 0.7908 0.00671 0.81233 0.02266 0.81598 0.04371 C 0.81962 0.06499 0.82605 0.09389 0.80868 0.11031 C 0.79132 0.12743 0.73837 0.13367 0.71164 0.14477 C 0.6849 0.15587 0.66667 0.16119 0.64792 0.17715 C 0.62917 0.19334 0.60851 0.22155 0.59844 0.24167 C 0.58872 0.26156 0.59445 0.2803 0.58837 0.2988 C 0.5823 0.31753 0.58282 0.34228 0.56216 0.35407 C 0.54184 0.36586 0.51511 0.37026 0.46528 0.36933 C 0.41546 0.36841 0.30695 0.36563 0.26372 0.34829 C 0.22049 0.33141 0.21198 0.30134 0.20573 0.26665 C 0.19948 0.23173 0.2224 0.17438 0.22605 0.13899 C 0.22969 0.10384 0.23073 0.07609 0.22761 0.05527 C 0.22448 0.03492 0.21893 0.02382 0.2073 0.01758 C 0.19566 0.01087 0.17101 0.00694 0.15799 0.01596 C 0.14497 0.02428 0.13455 0.03747 0.129 0.07077 C 0.12344 0.10407 0.12934 0.17784 0.12466 0.21716 C 0.1198 0.25624 0.11129 0.28747 0.1 0.3062 C 0.08872 0.32539 0.07205 0.33164 0.0566 0.33141 C 0.04115 0.33117 0.01719 0.33349 0.0073 0.30481 C -0.0026 0.27567 -0.00191 0.20907 -0.00295 0.15819 C -0.00399 0.10731 -3.61111E-6 0.1006 -3.61111E-6 -0.00347 Z " pathEditMode="relative" rAng="0" ptsTypes="aaaaaaaaaaaaaaaaaaaaaaaaaaaaaaaaaaaaaaaa">
                                      <p:cBhvr>
                                        <p:cTn id="6" dur="30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00" y="-89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6600"/>
                                  </p:stCondLst>
                                  <p:childTnLst>
                                    <p:animRot by="10800000">
                                      <p:cBhvr>
                                        <p:cTn id="8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Rot by="-8400000">
                                      <p:cBhvr>
                                        <p:cTn id="10" dur="8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animRot by="1800000">
                                      <p:cBhvr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Rot by="-600000">
                                      <p:cBhvr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13700"/>
                                  </p:stCondLst>
                                  <p:childTnLst>
                                    <p:animRot by="6600000">
                                      <p:cBhvr>
                                        <p:cTn id="16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14500"/>
                                  </p:stCondLst>
                                  <p:childTnLst>
                                    <p:animRot by="5400000">
                                      <p:cBhvr>
                                        <p:cTn id="1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accel="5000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Rot by="-6000000">
                                      <p:cBhvr>
                                        <p:cTn id="20" dur="7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animRot by="5400000">
                                      <p:cBhvr>
                                        <p:cTn id="2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Rot by="-5400000">
                                      <p:cBhvr>
                                        <p:cTn id="24" dur="7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17500"/>
                                  </p:stCondLst>
                                  <p:childTnLst>
                                    <p:animRot by="7200000">
                                      <p:cBhvr>
                                        <p:cTn id="26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19000"/>
                                  </p:stCondLst>
                                  <p:childTnLst>
                                    <p:animRot by="5400000">
                                      <p:cBhvr>
                                        <p:cTn id="2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20500"/>
                                  </p:stCondLst>
                                  <p:childTnLst>
                                    <p:animRot by="-10800000">
                                      <p:cBhvr>
                                        <p:cTn id="30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22500"/>
                                  </p:stCondLst>
                                  <p:childTnLst>
                                    <p:animRot by="10200000">
                                      <p:cBhvr>
                                        <p:cTn id="32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Zopakujme si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Čiara, ktorú pri pohybe teleso ........... , sa </a:t>
            </a:r>
            <a:r>
              <a:rPr lang="sk-SK" smtClean="0"/>
              <a:t>volá ................. pohybu </a:t>
            </a:r>
            <a:r>
              <a:rPr lang="sk-SK" dirty="0" smtClean="0"/>
              <a:t>telesa.</a:t>
            </a:r>
          </a:p>
          <a:p>
            <a:r>
              <a:rPr lang="sk-SK" dirty="0" smtClean="0"/>
              <a:t>Podľa tvaru trajektórie rozlišujeme pohyb:</a:t>
            </a:r>
          </a:p>
          <a:p>
            <a:r>
              <a:rPr lang="sk-SK" dirty="0" smtClean="0"/>
              <a:t>- .................... ,</a:t>
            </a:r>
          </a:p>
          <a:p>
            <a:r>
              <a:rPr lang="sk-SK" dirty="0" smtClean="0"/>
              <a:t>- ................. .</a:t>
            </a:r>
          </a:p>
          <a:p>
            <a:r>
              <a:rPr lang="sk-SK" dirty="0" smtClean="0"/>
              <a:t>.......... trajektórie, ktorú pohybujúce sa teleso opíše za</a:t>
            </a:r>
          </a:p>
          <a:p>
            <a:r>
              <a:rPr lang="sk-SK" dirty="0" smtClean="0"/>
              <a:t>určitý čas, nazývame .......... telesa.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536</TotalTime>
  <Words>166</Words>
  <Application>Microsoft Office PowerPoint</Application>
  <PresentationFormat>Prezentácia na obrazovke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4" baseType="lpstr">
      <vt:lpstr>Calibri</vt:lpstr>
      <vt:lpstr>Constantia</vt:lpstr>
      <vt:lpstr>Script MT Bold</vt:lpstr>
      <vt:lpstr>Times New Roman</vt:lpstr>
      <vt:lpstr>Wingdings 2</vt:lpstr>
      <vt:lpstr>Tok</vt:lpstr>
      <vt:lpstr>Trajektória a dráha</vt:lpstr>
      <vt:lpstr>Trajektória</vt:lpstr>
      <vt:lpstr>Trajektória</vt:lpstr>
      <vt:lpstr>Trajektória </vt:lpstr>
      <vt:lpstr>Prezentácia programu PowerPoint</vt:lpstr>
      <vt:lpstr>Dráha</vt:lpstr>
      <vt:lpstr>Hungaroring</vt:lpstr>
      <vt:lpstr>Zopakujme 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Trajektória a dráha</dc:title>
  <dc:creator>Peter</dc:creator>
  <cp:lastModifiedBy>HP</cp:lastModifiedBy>
  <cp:revision>51</cp:revision>
  <dcterms:created xsi:type="dcterms:W3CDTF">2013-01-18T13:36:50Z</dcterms:created>
  <dcterms:modified xsi:type="dcterms:W3CDTF">2020-04-26T17:33:38Z</dcterms:modified>
</cp:coreProperties>
</file>