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AE28-F07F-4EB2-9F7C-CBD638D0B9FD}" type="datetimeFigureOut">
              <a:rPr lang="sk-SK" smtClean="0"/>
              <a:t>13.03.2021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C9E1F-A028-4C4C-9A2F-C73E1AFD21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7615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AE28-F07F-4EB2-9F7C-CBD638D0B9FD}" type="datetimeFigureOut">
              <a:rPr lang="sk-SK" smtClean="0"/>
              <a:t>13.03.2021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C9E1F-A028-4C4C-9A2F-C73E1AFD21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651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AE28-F07F-4EB2-9F7C-CBD638D0B9FD}" type="datetimeFigureOut">
              <a:rPr lang="sk-SK" smtClean="0"/>
              <a:t>13.03.2021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C9E1F-A028-4C4C-9A2F-C73E1AFD21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439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AE28-F07F-4EB2-9F7C-CBD638D0B9FD}" type="datetimeFigureOut">
              <a:rPr lang="sk-SK" smtClean="0"/>
              <a:t>13.03.2021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C9E1F-A028-4C4C-9A2F-C73E1AFD21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3092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AE28-F07F-4EB2-9F7C-CBD638D0B9FD}" type="datetimeFigureOut">
              <a:rPr lang="sk-SK" smtClean="0"/>
              <a:t>13.03.2021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C9E1F-A028-4C4C-9A2F-C73E1AFD21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4934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AE28-F07F-4EB2-9F7C-CBD638D0B9FD}" type="datetimeFigureOut">
              <a:rPr lang="sk-SK" smtClean="0"/>
              <a:t>13.03.2021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C9E1F-A028-4C4C-9A2F-C73E1AFD21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49267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AE28-F07F-4EB2-9F7C-CBD638D0B9FD}" type="datetimeFigureOut">
              <a:rPr lang="sk-SK" smtClean="0"/>
              <a:t>13.03.2021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C9E1F-A028-4C4C-9A2F-C73E1AFD21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5055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AE28-F07F-4EB2-9F7C-CBD638D0B9FD}" type="datetimeFigureOut">
              <a:rPr lang="sk-SK" smtClean="0"/>
              <a:t>13.03.2021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C9E1F-A028-4C4C-9A2F-C73E1AFD21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9287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AE28-F07F-4EB2-9F7C-CBD638D0B9FD}" type="datetimeFigureOut">
              <a:rPr lang="sk-SK" smtClean="0"/>
              <a:t>13.03.2021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C9E1F-A028-4C4C-9A2F-C73E1AFD21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01598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AE28-F07F-4EB2-9F7C-CBD638D0B9FD}" type="datetimeFigureOut">
              <a:rPr lang="sk-SK" smtClean="0"/>
              <a:t>13.03.2021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C9E1F-A028-4C4C-9A2F-C73E1AFD21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7358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AE28-F07F-4EB2-9F7C-CBD638D0B9FD}" type="datetimeFigureOut">
              <a:rPr lang="sk-SK" smtClean="0"/>
              <a:t>13.03.2021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C9E1F-A028-4C4C-9A2F-C73E1AFD21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9125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4AE28-F07F-4EB2-9F7C-CBD638D0B9FD}" type="datetimeFigureOut">
              <a:rPr lang="sk-SK" smtClean="0"/>
              <a:t>13.03.2021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C9E1F-A028-4C4C-9A2F-C73E1AFD21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0124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387600"/>
          </a:xfrm>
        </p:spPr>
        <p:txBody>
          <a:bodyPr/>
          <a:lstStyle/>
          <a:p>
            <a:r>
              <a:rPr lang="sk-SK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Slováci a revolučné roky 1848 - 1849</a:t>
            </a:r>
            <a:endParaRPr lang="sk-SK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575720" y="5982511"/>
            <a:ext cx="3686783" cy="875489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Mgr. Mário Wittman</a:t>
            </a:r>
            <a:endParaRPr lang="sk-SK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821">
            <a:off x="8177783" y="1324746"/>
            <a:ext cx="3884164" cy="526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0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11 0.05162 L 0.35911 0.05255 C 0.35612 0.05764 0.35351 0.06551 0.35039 0.06968 C 0.34687 0.07408 0.34323 0.07454 0.33971 0.07848 C 0.33841 0.07894 0.3375 0.08172 0.33659 0.08287 C 0.32943 0.08611 0.32239 0.08843 0.31497 0.09121 C 0.29883 0.10463 0.30599 0.09977 0.27357 0.09977 L 0.09765 0.09561 L 0.04101 0.09121 C 0.03086 0.09051 0.02044 0.08843 0.01028 0.08681 L -0.03151 0.08287 C -0.04505 0.07848 -0.05847 0.07269 -0.07201 0.06968 C -0.0849 0.06667 -0.09753 0.06667 -0.11068 0.06482 L -0.14466 0.06042 C -0.24167 0.03473 -0.11628 0.06667 -0.2086 0.04769 C -0.24636 0.03982 -0.23724 0.03681 -0.27669 0.02963 L -0.34597 0.02084 L -0.37696 0.0169 L -0.41771 0.0125 L -0.47214 0.00394 L -0.50951 -0.00995 C -0.51211 -0.01041 -0.51511 -0.01273 -0.51784 -0.01389 C -0.52761 -0.01782 -0.53802 -0.0199 -0.54753 -0.02268 C -0.55847 -0.03402 -0.55235 -0.02847 -0.57318 -0.03564 C -0.57839 -0.03773 -0.58399 -0.03912 -0.58946 -0.04074 C -0.62539 -0.0699 -0.58503 -0.03981 -0.6211 -0.05764 C -0.62774 -0.06134 -0.63399 -0.06713 -0.6405 -0.07037 C -0.64623 -0.0743 -0.65196 -0.07708 -0.65755 -0.07986 C -0.67201 -0.0949 -0.66745 -0.09051 -0.69571 -0.10555 C -0.70117 -0.10902 -0.70664 -0.11134 -0.71172 -0.11504 C -0.71341 -0.11574 -0.71446 -0.11852 -0.71615 -0.11921 C -0.72435 -0.12291 -0.74076 -0.12801 -0.74076 -0.12708 C -0.78347 -0.16273 -0.74154 -0.12916 -0.76289 -0.14583 C -0.76511 -0.14652 -0.76667 -0.14861 -0.76849 -0.15 C -0.7737 -0.15208 -0.79115 -0.1581 -0.79505 -0.15879 C -0.80248 -0.15995 -0.81016 -0.16088 -0.81758 -0.16273 C -0.825 -0.16504 -0.83281 -0.16782 -0.84089 -0.17152 L -0.86823 -0.18518 C -0.89414 -0.20069 -0.86797 -0.18796 -0.89375 -0.19791 C -0.89688 -0.19953 -0.90039 -0.20162 -0.90339 -0.20231 C -0.91367 -0.20463 -0.92409 -0.20509 -0.93438 -0.20671 C -0.93854 -0.2081 -0.94297 -0.21018 -0.94714 -0.21088 C -0.9556 -0.21296 -0.96406 -0.21365 -0.97266 -0.21597 L -0.99388 -0.22037 C -0.99792 -0.22245 -1.00729 -0.22801 -1.01094 -0.2287 C -1.01771 -0.22939 -1.02448 -0.2287 -1.03151 -0.2287 " pathEditMode="relative" rAng="0" ptsTypes="AAAAAAAAAAAAAAAAAAAAAAAAAAAAAAAAAAAAAAAAAAAAAA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31" y="-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effectLst>
            <a:glow rad="12700">
              <a:schemeClr val="accent1">
                <a:alpha val="6000"/>
              </a:schemeClr>
            </a:glow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36" y="266068"/>
            <a:ext cx="9494728" cy="632586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168" y="1587849"/>
            <a:ext cx="260985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9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effectLst>
            <a:glow rad="12700">
              <a:schemeClr val="accent1">
                <a:alpha val="6000"/>
              </a:schemeClr>
            </a:glow>
          </a:effectLst>
        </p:spPr>
      </p:pic>
      <p:sp>
        <p:nvSpPr>
          <p:cNvPr id="5" name="BlokTextu 4"/>
          <p:cNvSpPr txBox="1"/>
          <p:nvPr/>
        </p:nvSpPr>
        <p:spPr>
          <a:xfrm>
            <a:off x="115170" y="922301"/>
            <a:ext cx="486446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 Uhorsku dochádzalo k mnohým veľkým bitkám. Aj napriek tomu, že spolu s cisárskou armádou bojovali proti uhorským (maďarským) vojakom aj slovenskí, srbskí a 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rumunskí vojaci, 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sa cisárovi Františkovi Jozefovi nedarilo povstanie potlačiť. Napokon sa odvolal na členov Svätej aliancie a požiadal ich o pomoc. Z východu do Uhorska vtrhla ruská armáda. Takejto presile už maďarská revolúcia nebola schopná odolávať. Uhorskí (maďarskí) revolucionári boli v auguste 1849 pri mestečku </a:t>
            </a:r>
            <a:r>
              <a:rPr lang="sk-SK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Világoš</a:t>
            </a:r>
            <a:r>
              <a:rPr lang="sk-SK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porazení a zložili zbrane. </a:t>
            </a:r>
            <a:endParaRPr lang="sk-SK" sz="2300" b="1" dirty="0">
              <a:solidFill>
                <a:srgbClr val="FF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2925901" y="91304"/>
            <a:ext cx="6178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Bitka pri </a:t>
            </a:r>
            <a:r>
              <a:rPr lang="sk-SK" sz="4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Világoši</a:t>
            </a:r>
            <a:r>
              <a:rPr lang="sk-SK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sk-SK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48" y="1011676"/>
            <a:ext cx="6224867" cy="4834647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5268648" y="5935698"/>
            <a:ext cx="553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Uhorskí </a:t>
            </a:r>
            <a:r>
              <a:rPr lang="sk-SK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dôstojníci lámu svoje šable na znak porážky.</a:t>
            </a:r>
            <a:endParaRPr lang="sk-SK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93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effectLst>
            <a:glow rad="12700">
              <a:schemeClr val="accent1">
                <a:alpha val="6000"/>
              </a:schemeClr>
            </a:glow>
          </a:effectLst>
        </p:spPr>
      </p:pic>
      <p:sp>
        <p:nvSpPr>
          <p:cNvPr id="4" name="BlokTextu 3"/>
          <p:cNvSpPr txBox="1"/>
          <p:nvPr/>
        </p:nvSpPr>
        <p:spPr>
          <a:xfrm>
            <a:off x="115170" y="922301"/>
            <a:ext cx="3688345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Po revolúcii nastolil panovník v krajine prísny policajný režim. V tomto politickom ovzduší nebola nijaká nádej na splnenie národných požiadaviek Slovákov. Ich pozícia sa aj napriek tomu, že bojovali na strane Viedne výrazne nezlepšila. Slováci v krajine dostali len drobné jazykové práva. Mnohí to vnímali ako zradu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...</a:t>
            </a:r>
            <a:endParaRPr lang="sk-SK" sz="2300" b="1" dirty="0">
              <a:solidFill>
                <a:srgbClr val="FF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05" y="2401015"/>
            <a:ext cx="7207911" cy="4226366"/>
          </a:xfrm>
          <a:prstGeom prst="rect">
            <a:avLst/>
          </a:prstGeom>
        </p:spPr>
      </p:pic>
      <p:sp>
        <p:nvSpPr>
          <p:cNvPr id="5" name="Bublina v tvare zaobleného obdĺžnika 4"/>
          <p:cNvSpPr/>
          <p:nvPr/>
        </p:nvSpPr>
        <p:spPr>
          <a:xfrm>
            <a:off x="7130373" y="1002880"/>
            <a:ext cx="3911617" cy="1443696"/>
          </a:xfrm>
          <a:prstGeom prst="wedgeRoundRectCallout">
            <a:avLst>
              <a:gd name="adj1" fmla="val -1359"/>
              <a:gd name="adj2" fmla="val 128463"/>
              <a:gd name="adj3" fmla="val 16667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7613850" y="1016020"/>
            <a:ext cx="30933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Čože?!?!? Žiadne významné práva pre môj ľud?!?!?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186998" y="25563"/>
            <a:ext cx="5818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Koniec revolúcie</a:t>
            </a:r>
            <a:endParaRPr lang="sk-SK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effectLst>
            <a:glow rad="12700">
              <a:schemeClr val="accent1">
                <a:alpha val="6000"/>
              </a:schemeClr>
            </a:glow>
          </a:effectLst>
        </p:spPr>
      </p:pic>
      <p:sp>
        <p:nvSpPr>
          <p:cNvPr id="4" name="BlokTextu 3"/>
          <p:cNvSpPr txBox="1"/>
          <p:nvPr/>
        </p:nvSpPr>
        <p:spPr>
          <a:xfrm>
            <a:off x="1473580" y="190172"/>
            <a:ext cx="92448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ĎAKUJEM ZA POZORNOSŤ</a:t>
            </a:r>
            <a:endParaRPr lang="sk-SK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67" y="1211340"/>
            <a:ext cx="9004665" cy="577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effectLst>
            <a:glow rad="12700">
              <a:schemeClr val="accent1">
                <a:alpha val="6000"/>
              </a:schemeClr>
            </a:glo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14" y="1618898"/>
            <a:ext cx="6902249" cy="4616439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2989861" y="57725"/>
            <a:ext cx="6212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Snem v roku 1847</a:t>
            </a:r>
            <a:endParaRPr lang="sk-SK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134625" y="1618898"/>
            <a:ext cx="486446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 roku 1847 bola </a:t>
            </a:r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Bratislava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ešte stále hlavným mestom Uhorska.</a:t>
            </a:r>
          </a:p>
          <a:p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Tu sa nachádzala aj </a:t>
            </a:r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budova uhorského parlamentu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v ktorej na jeseň toho roku začalo zasadanie snemu. </a:t>
            </a:r>
          </a:p>
          <a:p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Do mesta prichádzalo množstvo politikov, medzi ktorými nechýbal ani </a:t>
            </a:r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poslanec za mesto Zvolen – Ľudovít Štúr. </a:t>
            </a:r>
            <a:endParaRPr lang="sk-SK" sz="2300" b="1" dirty="0">
              <a:solidFill>
                <a:srgbClr val="C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46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effectLst>
            <a:glow rad="12700">
              <a:schemeClr val="accent1">
                <a:alpha val="6000"/>
              </a:schemeClr>
            </a:glo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200" y="922301"/>
            <a:ext cx="3373700" cy="492377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34" y="1937964"/>
            <a:ext cx="3811815" cy="4689137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-23746" y="1722867"/>
            <a:ext cx="4864465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Ľudovít Štúr 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sa na sneme zasadzoval za demokratizačné a národné práva pre všetkých obyvateľov Uhorska bez rozdielu národnosti. </a:t>
            </a:r>
          </a:p>
          <a:p>
            <a:endParaRPr lang="sk-SK" sz="2300" b="1" dirty="0" smtClean="0">
              <a:solidFill>
                <a:srgbClr val="FF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Jeho politickým oponentom bol </a:t>
            </a:r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Lajos </a:t>
            </a:r>
            <a:r>
              <a:rPr lang="sk-SK" sz="23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Kossuth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ktorý s ním síce súhlasil v otázke demokratizácie, ale rozchádzali sa v názoroch na národné práva. </a:t>
            </a:r>
            <a:r>
              <a:rPr lang="sk-SK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Kossuth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bol totiž zástancom pomaďarčenia Uhorska.</a:t>
            </a:r>
            <a:endParaRPr lang="sk-SK" sz="2300" b="1" dirty="0">
              <a:solidFill>
                <a:srgbClr val="FF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3963942" y="89477"/>
            <a:ext cx="4264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Ľudovít Štúr</a:t>
            </a:r>
            <a:endParaRPr lang="sk-SK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 rot="20880956">
            <a:off x="7324929" y="2343218"/>
            <a:ext cx="2840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Kossuth</a:t>
            </a:r>
            <a:r>
              <a:rPr lang="sk-SK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versus</a:t>
            </a:r>
            <a:r>
              <a:rPr lang="sk-SK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Štúr</a:t>
            </a:r>
            <a:endParaRPr lang="sk-SK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58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9"/>
            <a:ext cx="12192000" cy="6858000"/>
          </a:xfrm>
          <a:prstGeom prst="rect">
            <a:avLst/>
          </a:prstGeom>
          <a:solidFill>
            <a:schemeClr val="bg1"/>
          </a:solidFill>
          <a:effectLst>
            <a:glow rad="12700">
              <a:schemeClr val="accent1">
                <a:alpha val="6000"/>
              </a:schemeClr>
            </a:glow>
          </a:effectLst>
        </p:spPr>
      </p:pic>
      <p:sp>
        <p:nvSpPr>
          <p:cNvPr id="4" name="BlokTextu 3"/>
          <p:cNvSpPr txBox="1"/>
          <p:nvPr/>
        </p:nvSpPr>
        <p:spPr>
          <a:xfrm>
            <a:off x="8028" y="1386692"/>
            <a:ext cx="4864465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Kým sa na sneme v Bratislave viedli spory o malé demokratizačné zmeny, </a:t>
            </a:r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 Paríži vo februári 1848 vypukla revolúcia za rozšírenie občianskych práv. 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Revolučná vlna po čase zasiahla celú Európu. Obyvateľom Rakúskeho cisárstva (vrátane Uhorska) sa už nechcelo čakať na výsledky snemu, a preto sa vzbúrili. Najväčšie vzbury boli v mestách Viedeň a Pešť. </a:t>
            </a:r>
            <a:endParaRPr lang="sk-SK" sz="2300" b="1" dirty="0">
              <a:solidFill>
                <a:srgbClr val="FF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2874765" y="37084"/>
            <a:ext cx="6442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Začiatok revolúcie</a:t>
            </a:r>
            <a:endParaRPr lang="sk-SK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93" y="1386692"/>
            <a:ext cx="7111489" cy="4084616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5950425" y="5568991"/>
            <a:ext cx="6241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Marcové povstanie vo Viedni. </a:t>
            </a:r>
            <a:endParaRPr lang="sk-SK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Obyvatelia </a:t>
            </a:r>
            <a:r>
              <a:rPr lang="sk-SK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mesta sympatizovali s </a:t>
            </a:r>
            <a:r>
              <a:rPr lang="sk-SK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Kossuthom</a:t>
            </a:r>
            <a:r>
              <a:rPr lang="sk-SK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215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effectLst>
            <a:glow rad="12700">
              <a:schemeClr val="accent1">
                <a:alpha val="6000"/>
              </a:schemeClr>
            </a:glow>
          </a:effec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47" y="1242481"/>
            <a:ext cx="7736532" cy="5187501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124898" y="1028503"/>
            <a:ext cx="491112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 najväčšom meste Uhorska – Pešti sa hrdinom povstania stal mladý básnik </a:t>
            </a:r>
            <a:r>
              <a:rPr lang="sk-SK" sz="23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Sándor</a:t>
            </a:r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sk-SK" sz="23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Petőfi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ktorý spoluvytváral revolučný program uhorskej vlády. Ten bol zhrnutý do trinástich bodov. Najdôležitejšie z nich rušili poddanstvo, 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zabezpečovali 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občianske práva a rovnosť pre všetkých občanov monarchie.</a:t>
            </a:r>
          </a:p>
          <a:p>
            <a:endParaRPr lang="sk-SK"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Niektorí historici sa domnievajú, že </a:t>
            </a:r>
            <a:r>
              <a:rPr lang="sk-SK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Petőfi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mal slovenský pôvod a predtým ako sa stal hrdinom revolúcie sa volal </a:t>
            </a:r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Alexander Petrovič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k-SK"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300" b="1" dirty="0">
              <a:solidFill>
                <a:srgbClr val="FF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314" y="-17775"/>
            <a:ext cx="2026595" cy="2945720"/>
          </a:xfrm>
          <a:prstGeom prst="rect">
            <a:avLst/>
          </a:prstGeom>
        </p:spPr>
      </p:pic>
      <p:cxnSp>
        <p:nvCxnSpPr>
          <p:cNvPr id="7" name="Rovná spojovacia šípka 6"/>
          <p:cNvCxnSpPr/>
          <p:nvPr/>
        </p:nvCxnSpPr>
        <p:spPr>
          <a:xfrm flipH="1">
            <a:off x="8278238" y="778213"/>
            <a:ext cx="2237362" cy="1001949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BlokTextu 7"/>
          <p:cNvSpPr txBox="1"/>
          <p:nvPr/>
        </p:nvSpPr>
        <p:spPr>
          <a:xfrm>
            <a:off x="8501973" y="1780162"/>
            <a:ext cx="2457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Petőfi</a:t>
            </a:r>
            <a:r>
              <a:rPr lang="sk-SK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rečnil </a:t>
            </a:r>
            <a:r>
              <a:rPr lang="sk-SK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k-SK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k-SK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ešti na schodoch Národného múzea.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3439567" y="22377"/>
            <a:ext cx="5312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Povstanie Pešti</a:t>
            </a:r>
            <a:endParaRPr lang="sk-SK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8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effectLst>
            <a:glow rad="12700">
              <a:schemeClr val="accent1">
                <a:alpha val="6000"/>
              </a:schemeClr>
            </a:glow>
          </a:effectLst>
        </p:spPr>
      </p:pic>
      <p:sp>
        <p:nvSpPr>
          <p:cNvPr id="4" name="BlokTextu 3"/>
          <p:cNvSpPr txBox="1"/>
          <p:nvPr/>
        </p:nvSpPr>
        <p:spPr>
          <a:xfrm>
            <a:off x="1178500" y="99205"/>
            <a:ext cx="9835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Žiadosti slovenského národa</a:t>
            </a:r>
            <a:endParaRPr lang="sk-SK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05442" y="922301"/>
            <a:ext cx="4864465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Štúr a jeho spolupracovníci pochopili, že nadišla príležitosť verejne vystúpiť s požiadavkami slovenského národa. Preto </a:t>
            </a:r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11. mája 1848 zvolali do Liptovského sv. Mikuláša zhromaždenie. 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Tu vyhlásili </a:t>
            </a:r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politický program 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známy ako </a:t>
            </a:r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Žiadosti slovenského národa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</a:p>
          <a:p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Kvôli nepokojom v krajine však uhorské úrady vyhlásili výnimočný stav. Štúr, Hurban a Hodža sa stali nepohodlnými a bol na nich vydaný zatykač. Preto museli ujsť do Prahy, kde uhorské štátne orgány nemali žiadnu právomoc.  </a:t>
            </a:r>
            <a:endParaRPr lang="sk-SK" sz="2300" b="1" dirty="0">
              <a:solidFill>
                <a:srgbClr val="FF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857" y="930202"/>
            <a:ext cx="4136213" cy="557497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618" y="922301"/>
            <a:ext cx="1431333" cy="172028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039" y="2748464"/>
            <a:ext cx="1441305" cy="175705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039" y="4566524"/>
            <a:ext cx="1532578" cy="2087860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10693951" y="930202"/>
            <a:ext cx="12715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Hurban</a:t>
            </a:r>
            <a:endParaRPr lang="sk-SK" sz="2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10671344" y="2748464"/>
            <a:ext cx="10759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Hodža</a:t>
            </a:r>
            <a:endParaRPr lang="sk-SK" sz="2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10795921" y="4505518"/>
            <a:ext cx="79060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Štúr</a:t>
            </a:r>
            <a:endParaRPr lang="sk-SK" sz="2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48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effectLst>
            <a:glow rad="12700">
              <a:schemeClr val="accent1">
                <a:alpha val="6000"/>
              </a:schemeClr>
            </a:glow>
          </a:effectLst>
        </p:spPr>
      </p:pic>
      <p:sp>
        <p:nvSpPr>
          <p:cNvPr id="4" name="BlokTextu 3"/>
          <p:cNvSpPr txBox="1"/>
          <p:nvPr/>
        </p:nvSpPr>
        <p:spPr>
          <a:xfrm>
            <a:off x="1872985" y="0"/>
            <a:ext cx="8446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Slovanský zjazd v Prahe</a:t>
            </a:r>
            <a:endParaRPr lang="sk-SK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05442" y="922301"/>
            <a:ext cx="486446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 Prahe bolo na jún 1848 zvolané veľké zhromaždenie predstaviteľov slovanských národov, tzv. </a:t>
            </a:r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Slovanský zjazd. 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Slováci, Česi, Chorváti, Rusi, Srbi, Poliaci a </a:t>
            </a:r>
            <a:r>
              <a:rPr lang="sk-SK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Rusíni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sa tu stretli, aby sa dohodli na spoločnom postupe v bojoch za národné práva. </a:t>
            </a:r>
            <a:r>
              <a:rPr lang="sk-SK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okopy sa zjazdu zúčastnilo okolo 300 osobností. Keď sa však Pražania tiež začali búriť proti cisárstvu, to vyslalo armádu, ktorá vzburu krvavo potlačila. Zjazd bol prerušený a Štúr s Hurbanom a Hodžom odcestovali do Viedne. Tu začali organizovať vojenské povstanie, ktoré sa napokon pridalo k cisárstvu.</a:t>
            </a:r>
            <a:endParaRPr lang="sk-SK" sz="2300" b="1" dirty="0">
              <a:solidFill>
                <a:srgbClr val="FF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818" y="720014"/>
            <a:ext cx="5862449" cy="5905756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5535817" y="6238965"/>
            <a:ext cx="628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Boje v Prahe. Slováci tu ešte bojovali proti cisárskej armáde</a:t>
            </a:r>
            <a:endParaRPr lang="sk-SK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09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effectLst>
            <a:glow rad="12700">
              <a:schemeClr val="accent1">
                <a:alpha val="6000"/>
              </a:schemeClr>
            </a:glow>
          </a:effectLst>
        </p:spPr>
      </p:pic>
      <p:sp>
        <p:nvSpPr>
          <p:cNvPr id="4" name="BlokTextu 3"/>
          <p:cNvSpPr txBox="1"/>
          <p:nvPr/>
        </p:nvSpPr>
        <p:spPr>
          <a:xfrm>
            <a:off x="1420970" y="0"/>
            <a:ext cx="93500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Občianska vojna v Uhorsku</a:t>
            </a:r>
            <a:endParaRPr lang="sk-SK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05442" y="922301"/>
            <a:ext cx="486446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Kým sa v rakúskej časti monarchie situácia pomaly 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stabilizovala,             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 Uhorsku vstupovali do (maďarskej) domobrany tisíce dobrovoľníkov. Nie každý obyvateľ Uhorska však bol spokojný s politikou </a:t>
            </a:r>
            <a:r>
              <a:rPr lang="sk-SK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Kossutha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Najmä Chorvátom a Srbom sa nepáčila nová národnostná politika maďarskej vlády. Preto vyhlásili vernosť cisárovi a postavili sa na stranu Viedne. Uhorsko, ktoré dovtedy bojovalo len s Rakúskom, preto muselo čeliť aj vlastným, slovanským 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obyvateľom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Začala sa  </a:t>
            </a:r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občianska vojna.</a:t>
            </a:r>
            <a:endParaRPr lang="sk-SK" sz="2300" b="1" dirty="0">
              <a:solidFill>
                <a:srgbClr val="C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349" y="1161542"/>
            <a:ext cx="6976793" cy="453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5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effectLst>
            <a:glow rad="12700">
              <a:schemeClr val="accent1">
                <a:alpha val="6000"/>
              </a:schemeClr>
            </a:glow>
          </a:effectLst>
        </p:spPr>
      </p:pic>
      <p:sp>
        <p:nvSpPr>
          <p:cNvPr id="4" name="BlokTextu 3"/>
          <p:cNvSpPr txBox="1"/>
          <p:nvPr/>
        </p:nvSpPr>
        <p:spPr>
          <a:xfrm>
            <a:off x="1960316" y="0"/>
            <a:ext cx="8271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Slovenská národná rada</a:t>
            </a:r>
            <a:endParaRPr lang="sk-SK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07202" y="935949"/>
            <a:ext cx="4864465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Medzitým Štúr a jeho spolupracovníci založili vo Viedni </a:t>
            </a:r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Slovenskú národnú </a:t>
            </a:r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radu - prvý </a:t>
            </a:r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politický orgán Slovákov v dejinách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Ten vypovedal poslušnosť uhorskej vláde a priklonil sa na stranu Viedne. Národovci pozbierali niekoľko stovák mužov a vpadli do Uhorska pri Myjave. Tým začali tzv. </a:t>
            </a:r>
            <a:r>
              <a:rPr lang="sk-SK" sz="2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Dobrovoľnícke výpravy</a:t>
            </a:r>
            <a:r>
              <a:rPr lang="sk-SK" sz="2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ktoré prebiehali od septembra 1848 až do augusta 1849. Slováci spočiatku bojovali sami, no neskôr boli začlenení pod rakúsku cisársku armádu. </a:t>
            </a:r>
            <a:endParaRPr lang="sk-SK" sz="2300" b="1" dirty="0">
              <a:solidFill>
                <a:srgbClr val="FF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26" y="812966"/>
            <a:ext cx="6496714" cy="592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</TotalTime>
  <Words>796</Words>
  <Application>Microsoft Office PowerPoint</Application>
  <PresentationFormat>Širokouhlá</PresentationFormat>
  <Paragraphs>41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21" baseType="lpstr">
      <vt:lpstr>Arial Unicode MS</vt:lpstr>
      <vt:lpstr>Agency FB</vt:lpstr>
      <vt:lpstr>Arial</vt:lpstr>
      <vt:lpstr>Arial Black</vt:lpstr>
      <vt:lpstr>Calibri</vt:lpstr>
      <vt:lpstr>Calibri Light</vt:lpstr>
      <vt:lpstr>Times New Roman</vt:lpstr>
      <vt:lpstr>Office Theme</vt:lpstr>
      <vt:lpstr>Slováci a revolučné roky 1848 - 1849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Slováci a revolučné roky 1848 - 1849</dc:title>
  <dc:creator>Mário Wittman</dc:creator>
  <cp:lastModifiedBy>HP</cp:lastModifiedBy>
  <cp:revision>27</cp:revision>
  <dcterms:created xsi:type="dcterms:W3CDTF">2018-01-28T14:24:04Z</dcterms:created>
  <dcterms:modified xsi:type="dcterms:W3CDTF">2021-03-13T10:43:58Z</dcterms:modified>
</cp:coreProperties>
</file>