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6CD10-D8D7-4BE1-ACA7-4E16E6BA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7B464C-DDC3-447C-8F50-7747F77E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3DF617-A81E-41D7-BF7E-FFE3CE94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3E26F1-9D42-44A9-920B-85CF2D48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5592C6-2E2B-476A-81E9-A080CBEC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5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C916B-E49C-4A9E-AD89-C0A2EB1F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493C59A-0A77-44B8-AAF9-67BB3A209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53E4E5-A6C1-4CF3-8E08-D546FE22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056848-CB88-4ADE-8BE8-F1431B83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7055F2-2757-467D-BD28-B0E1EB4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10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DC24477-B0AC-4C53-A5B6-7C1E26F85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2E44D74-4D8E-441B-8B4A-E29865B75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C13AA4-25E3-4605-9F17-ADFCD9B8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D3D6BB-D20A-44D6-819B-3ECD594F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2B6C78-60D1-46FC-BBFB-F644665A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996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C494B-816B-4567-9B03-3A292398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CED767-3E51-4483-9FF4-1E29810F8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5ECC73-DD5D-4DFD-9E74-90F6E72C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073C38-3CAC-4688-B7AF-2DB8FE8D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BA75B9-83D7-4E4D-BB69-EFA0D236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FE52A-CA72-419F-853E-0970B05F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14398D0-C06B-4E09-B4CB-40E8FC83F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4C20AA-3887-4629-BB73-12A23491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924BF3-DB73-40F3-B2BA-9E8E2F13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2B6419-6DF7-4904-B5FE-87862BFE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893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BA22F-6BB5-4B94-AB5C-C674536F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22B8CF-C57E-4F6C-A1CA-E90CDDD5F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77BDA1D-E005-4F94-877E-20B0C188E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0FB68D-16BC-402E-BEDC-E92A65F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BFF3ED-BFD4-438D-BBB6-3732BB3D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E4E4CFF-6CA0-4051-8887-921BFC66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3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B0533-FC3E-45BD-8A10-088ABA9A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B9933BE-54BA-4499-A428-73A213568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6DAAE0B-19C3-424A-A22A-FA42F90E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BE61BF2-E398-427C-847B-1E9306E98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7227318-6F1E-4E29-9D4B-4E4F409BF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24574BF-8EED-4808-A817-0FFCAC2E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DF0AC88-1512-4319-BFB2-AFE16B8A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D3B7B4C-1D2E-462A-976D-5D45B679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99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615ED-1B11-426C-A6A9-FA657995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FDA57E3-4225-439E-B002-50EF6C0B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6A0C74A-9EE5-4C47-9C4B-6A5AB24A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C766335-98DB-4351-B585-D53F6F8E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0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A19C35E-18D4-49DA-B822-77265C05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962073-6419-47EA-922B-5D98664A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C70BFB0-A805-4386-89D0-84024262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E939C-BB15-4FB0-AAE0-B545EC22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5FE772-E0DB-49D8-9C36-2101A776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E2117FD-5718-4B83-BE4A-10734532F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2622FD-0A34-427C-B7E3-ECF7C1DB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E5C6CA-859F-4D12-8132-BB85256C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8008A6-ABA3-4D8F-A97B-98A30E81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12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54536-AFB8-42F3-A07E-10EA87FA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9560517-3FEB-4430-969B-4DD7F2E06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A0328CC-DB2C-4D38-8531-7FAF7B3C7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4D25DEB-6186-405A-8DEB-0BF92B1F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D9A391-EC21-4BE6-AA23-4FD6D404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BF5225C-EEF1-4402-AC2D-BDF1E69C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40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25292FD-F78C-460D-A1C8-BE6116FD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8EDD48F-E8AE-4302-B103-D3FFD415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63FA09-8AEB-4BDD-BA1C-BF3F007FD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7D05-0B9D-4B3D-A4DF-2689F94F30C6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91488C-C71B-4D2C-BDE8-3F4749948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F886C5-EBC6-4B6D-B487-EE6A93CA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5C79-69D6-4256-B8B1-20C252AE60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03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574D6ABF-1813-4267-BE1E-08DAB7984EA0}"/>
              </a:ext>
            </a:extLst>
          </p:cNvPr>
          <p:cNvSpPr txBox="1"/>
          <p:nvPr/>
        </p:nvSpPr>
        <p:spPr>
          <a:xfrm>
            <a:off x="1749136" y="0"/>
            <a:ext cx="111078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800" b="1" dirty="0">
                <a:solidFill>
                  <a:srgbClr val="CC3300"/>
                </a:solidFill>
                <a:latin typeface="Kunstler Script" panose="030304020206070D0D06" pitchFamily="66" charset="0"/>
              </a:rPr>
              <a:t>Písomné historické pramene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B62045F-C759-4992-9E4D-93184BADFE24}"/>
              </a:ext>
            </a:extLst>
          </p:cNvPr>
          <p:cNvSpPr txBox="1"/>
          <p:nvPr/>
        </p:nvSpPr>
        <p:spPr>
          <a:xfrm>
            <a:off x="540327" y="5715000"/>
            <a:ext cx="802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...Len zapísaná myšlienka sa uchovala...</a:t>
            </a:r>
          </a:p>
        </p:txBody>
      </p:sp>
    </p:spTree>
    <p:extLst>
      <p:ext uri="{BB962C8B-B14F-4D97-AF65-F5344CB8AC3E}">
        <p14:creationId xmlns:p14="http://schemas.microsoft.com/office/powerpoint/2010/main" val="342296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62A7A043-EEAA-452F-BD13-951F9516152E}"/>
              </a:ext>
            </a:extLst>
          </p:cNvPr>
          <p:cNvSpPr txBox="1"/>
          <p:nvPr/>
        </p:nvSpPr>
        <p:spPr>
          <a:xfrm>
            <a:off x="145473" y="914400"/>
            <a:ext cx="112429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5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Dovidenia nabudúce! </a:t>
            </a:r>
            <a:r>
              <a:rPr lang="sk-SK" sz="115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  <a:sym typeface="Wingdings" panose="05000000000000000000" pitchFamily="2" charset="2"/>
              </a:rPr>
              <a:t> </a:t>
            </a:r>
            <a:endParaRPr lang="sk-SK" sz="11500" b="1" dirty="0">
              <a:solidFill>
                <a:schemeClr val="accent2">
                  <a:lumMod val="50000"/>
                </a:schemeClr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0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E5108-9885-4BCC-942B-4AC4BBBC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36" y="0"/>
            <a:ext cx="10515600" cy="1325563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Písmo – okno do minulosti...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DF9433A-D5B3-4228-92EB-5C5DD2501DE7}"/>
              </a:ext>
            </a:extLst>
          </p:cNvPr>
          <p:cNvSpPr txBox="1"/>
          <p:nvPr/>
        </p:nvSpPr>
        <p:spPr>
          <a:xfrm>
            <a:off x="-619991" y="1163782"/>
            <a:ext cx="75541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4400" b="1" u="sng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PÍSMO – zápis ľudských myšlienok pomocou znakov</a:t>
            </a:r>
          </a:p>
        </p:txBody>
      </p:sp>
      <p:pic>
        <p:nvPicPr>
          <p:cNvPr id="1026" name="Picture 2" descr="Výsledok vyhľadávania obrázkov pre dopyt klinové písmo">
            <a:extLst>
              <a:ext uri="{FF2B5EF4-FFF2-40B4-BE49-F238E27FC236}">
                <a16:creationId xmlns:a16="http://schemas.microsoft.com/office/drawing/2014/main" id="{7BDEAC1B-6F7B-4163-B7BA-B514782D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7" y="2755804"/>
            <a:ext cx="5365904" cy="32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hieroglyfy">
            <a:extLst>
              <a:ext uri="{FF2B5EF4-FFF2-40B4-BE49-F238E27FC236}">
                <a16:creationId xmlns:a16="http://schemas.microsoft.com/office/drawing/2014/main" id="{E5AC586E-1127-4006-8A5E-268AF8C4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41" y="3046268"/>
            <a:ext cx="5044786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590DB4A4-37F8-459D-BE3A-869AE7C8982A}"/>
              </a:ext>
            </a:extLst>
          </p:cNvPr>
          <p:cNvSpPr/>
          <p:nvPr/>
        </p:nvSpPr>
        <p:spPr>
          <a:xfrm>
            <a:off x="7931727" y="116032"/>
            <a:ext cx="3498872" cy="2870850"/>
          </a:xfrm>
          <a:prstGeom prst="cloudCallout">
            <a:avLst>
              <a:gd name="adj1" fmla="val 51319"/>
              <a:gd name="adj2" fmla="val 80306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>
                <a:solidFill>
                  <a:schemeClr val="accent2">
                    <a:lumMod val="75000"/>
                  </a:schemeClr>
                </a:solidFill>
                <a:latin typeface="Kunstler Script" panose="030304020206070D0D06" pitchFamily="66" charset="0"/>
              </a:rPr>
              <a:t>Vieme, kedy vznikli prvé typy písma?</a:t>
            </a:r>
          </a:p>
        </p:txBody>
      </p:sp>
      <p:sp>
        <p:nvSpPr>
          <p:cNvPr id="6" name="Zvitok: vodorovný 5">
            <a:extLst>
              <a:ext uri="{FF2B5EF4-FFF2-40B4-BE49-F238E27FC236}">
                <a16:creationId xmlns:a16="http://schemas.microsoft.com/office/drawing/2014/main" id="{38BFB214-6E55-4D23-8858-4C0C102901BB}"/>
              </a:ext>
            </a:extLst>
          </p:cNvPr>
          <p:cNvSpPr/>
          <p:nvPr/>
        </p:nvSpPr>
        <p:spPr>
          <a:xfrm>
            <a:off x="2119745" y="4957976"/>
            <a:ext cx="9798628" cy="14465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Prvé písmo vzniká už v staroveku (Egypťania,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Sumeri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5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1F0ADE1-BB83-4696-8C4B-71CCEDD5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-175202"/>
            <a:ext cx="10515600" cy="1325563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Písomné pramene...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A729E40-9338-448A-9E21-1AF836E6E3B0}"/>
              </a:ext>
            </a:extLst>
          </p:cNvPr>
          <p:cNvSpPr txBox="1"/>
          <p:nvPr/>
        </p:nvSpPr>
        <p:spPr>
          <a:xfrm>
            <a:off x="495300" y="924791"/>
            <a:ext cx="952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písomný záznam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hlavný zdroj poznávania minulosti</a:t>
            </a:r>
          </a:p>
        </p:txBody>
      </p:sp>
      <p:pic>
        <p:nvPicPr>
          <p:cNvPr id="2054" name="Picture 6" descr="Výsledok vyhľadávania obrázkov pre dopyt denník vojaka">
            <a:extLst>
              <a:ext uri="{FF2B5EF4-FFF2-40B4-BE49-F238E27FC236}">
                <a16:creationId xmlns:a16="http://schemas.microsoft.com/office/drawing/2014/main" id="{887E9F66-BA01-4C7C-89E7-845D03797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/>
          <a:stretch/>
        </p:blipFill>
        <p:spPr bwMode="auto">
          <a:xfrm>
            <a:off x="353291" y="2279805"/>
            <a:ext cx="5517573" cy="44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noviny slovak">
            <a:extLst>
              <a:ext uri="{FF2B5EF4-FFF2-40B4-BE49-F238E27FC236}">
                <a16:creationId xmlns:a16="http://schemas.microsoft.com/office/drawing/2014/main" id="{39E6AD1D-553D-49AE-9ADF-D48DB8CE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98" y="2246341"/>
            <a:ext cx="5095256" cy="32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úvisiaci obrázok">
            <a:extLst>
              <a:ext uri="{FF2B5EF4-FFF2-40B4-BE49-F238E27FC236}">
                <a16:creationId xmlns:a16="http://schemas.microsoft.com/office/drawing/2014/main" id="{39D09258-D7CB-48AB-8CD0-38EE292E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50703"/>
            <a:ext cx="6509976" cy="3059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72610A32-CB90-4455-951B-9C7B6EFF12F4}"/>
              </a:ext>
            </a:extLst>
          </p:cNvPr>
          <p:cNvSpPr/>
          <p:nvPr/>
        </p:nvSpPr>
        <p:spPr>
          <a:xfrm>
            <a:off x="6712527" y="-175202"/>
            <a:ext cx="4053054" cy="3448050"/>
          </a:xfrm>
          <a:prstGeom prst="cloudCallout">
            <a:avLst>
              <a:gd name="adj1" fmla="val 57556"/>
              <a:gd name="adj2" fmla="val 8392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b="1" dirty="0">
                <a:solidFill>
                  <a:schemeClr val="accent2">
                    <a:lumMod val="75000"/>
                  </a:schemeClr>
                </a:solidFill>
                <a:latin typeface="Kunstler Script" panose="030304020206070D0D06" pitchFamily="66" charset="0"/>
              </a:rPr>
              <a:t>Aké sú to napríklad?</a:t>
            </a:r>
          </a:p>
        </p:txBody>
      </p:sp>
    </p:spTree>
    <p:extLst>
      <p:ext uri="{BB962C8B-B14F-4D97-AF65-F5344CB8AC3E}">
        <p14:creationId xmlns:p14="http://schemas.microsoft.com/office/powerpoint/2010/main" val="232588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68033-41F7-433B-B112-65F0FA65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74072"/>
            <a:ext cx="11353800" cy="1867333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Patria tu:</a:t>
            </a:r>
          </a:p>
        </p:txBody>
      </p:sp>
      <p:sp>
        <p:nvSpPr>
          <p:cNvPr id="4" name="Zvitok: vodorovný 3">
            <a:extLst>
              <a:ext uri="{FF2B5EF4-FFF2-40B4-BE49-F238E27FC236}">
                <a16:creationId xmlns:a16="http://schemas.microsoft.com/office/drawing/2014/main" id="{B235396E-5DC6-4150-AC84-781419925FB4}"/>
              </a:ext>
            </a:extLst>
          </p:cNvPr>
          <p:cNvSpPr/>
          <p:nvPr/>
        </p:nvSpPr>
        <p:spPr>
          <a:xfrm>
            <a:off x="460663" y="935182"/>
            <a:ext cx="5444837" cy="14480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listiny – starý písomný záznam (stredovek)</a:t>
            </a:r>
          </a:p>
        </p:txBody>
      </p:sp>
      <p:sp>
        <p:nvSpPr>
          <p:cNvPr id="5" name="Zvitok: vodorovný 4">
            <a:extLst>
              <a:ext uri="{FF2B5EF4-FFF2-40B4-BE49-F238E27FC236}">
                <a16:creationId xmlns:a16="http://schemas.microsoft.com/office/drawing/2014/main" id="{0AD4E4C2-86F8-43E8-B084-AA8F14880581}"/>
              </a:ext>
            </a:extLst>
          </p:cNvPr>
          <p:cNvSpPr/>
          <p:nvPr/>
        </p:nvSpPr>
        <p:spPr>
          <a:xfrm>
            <a:off x="460662" y="2244436"/>
            <a:ext cx="5444837" cy="14480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noviny, časopisy</a:t>
            </a:r>
          </a:p>
        </p:txBody>
      </p:sp>
      <p:sp>
        <p:nvSpPr>
          <p:cNvPr id="6" name="Zvitok: vodorovný 5">
            <a:extLst>
              <a:ext uri="{FF2B5EF4-FFF2-40B4-BE49-F238E27FC236}">
                <a16:creationId xmlns:a16="http://schemas.microsoft.com/office/drawing/2014/main" id="{A35B05F3-E242-4D96-9301-61932C170E5C}"/>
              </a:ext>
            </a:extLst>
          </p:cNvPr>
          <p:cNvSpPr/>
          <p:nvPr/>
        </p:nvSpPr>
        <p:spPr>
          <a:xfrm>
            <a:off x="460661" y="3692498"/>
            <a:ext cx="5444837" cy="14480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denníky, listy</a:t>
            </a:r>
          </a:p>
        </p:txBody>
      </p:sp>
      <p:sp>
        <p:nvSpPr>
          <p:cNvPr id="7" name="Zvitok: vodorovný 6">
            <a:extLst>
              <a:ext uri="{FF2B5EF4-FFF2-40B4-BE49-F238E27FC236}">
                <a16:creationId xmlns:a16="http://schemas.microsoft.com/office/drawing/2014/main" id="{B74CE211-4CD2-4122-8CF8-0E406AD34862}"/>
              </a:ext>
            </a:extLst>
          </p:cNvPr>
          <p:cNvSpPr/>
          <p:nvPr/>
        </p:nvSpPr>
        <p:spPr>
          <a:xfrm>
            <a:off x="460660" y="5140560"/>
            <a:ext cx="5444837" cy="14480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úradné dokumenty: zákony, zmluvy, daňové súpisy ...</a:t>
            </a:r>
          </a:p>
        </p:txBody>
      </p:sp>
      <p:pic>
        <p:nvPicPr>
          <p:cNvPr id="3074" name="Picture 2" descr="Výsledok vyhľadávania obrázkov pre dopyt urbár tereziánsky">
            <a:extLst>
              <a:ext uri="{FF2B5EF4-FFF2-40B4-BE49-F238E27FC236}">
                <a16:creationId xmlns:a16="http://schemas.microsoft.com/office/drawing/2014/main" id="{0D24CEDE-D790-44A8-8DDF-47A823D5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0" y="101041"/>
            <a:ext cx="5825840" cy="67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ABF32E7-2877-46E5-B206-3DA38493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93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8000" b="1" dirty="0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Úskalia a nevýhody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27C406A-B04B-4F56-9140-CD0F70252EDB}"/>
              </a:ext>
            </a:extLst>
          </p:cNvPr>
          <p:cNvSpPr txBox="1"/>
          <p:nvPr/>
        </p:nvSpPr>
        <p:spPr>
          <a:xfrm rot="20833144">
            <a:off x="1579" y="1131568"/>
            <a:ext cx="347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V akom jazyku je dokument napísaný?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567E323-E512-4792-A766-C0570B9DB7F3}"/>
              </a:ext>
            </a:extLst>
          </p:cNvPr>
          <p:cNvSpPr txBox="1"/>
          <p:nvPr/>
        </p:nvSpPr>
        <p:spPr>
          <a:xfrm rot="354536">
            <a:off x="3581400" y="1415503"/>
            <a:ext cx="347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Poznám význam všetkých výrazov?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1746DFF-CA55-4E48-9500-B51BEEAEF5F2}"/>
              </a:ext>
            </a:extLst>
          </p:cNvPr>
          <p:cNvSpPr txBox="1"/>
          <p:nvPr/>
        </p:nvSpPr>
        <p:spPr>
          <a:xfrm rot="20938128">
            <a:off x="406352" y="2230408"/>
            <a:ext cx="347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Viem dokument preložiť?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9D0D047-EEA6-4540-9DCD-63A2286D666E}"/>
              </a:ext>
            </a:extLst>
          </p:cNvPr>
          <p:cNvSpPr txBox="1"/>
          <p:nvPr/>
        </p:nvSpPr>
        <p:spPr>
          <a:xfrm>
            <a:off x="2707748" y="2425487"/>
            <a:ext cx="37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Poznám autora?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4DBB58A-12F8-416B-AEE0-17D1F4619E46}"/>
              </a:ext>
            </a:extLst>
          </p:cNvPr>
          <p:cNvSpPr txBox="1"/>
          <p:nvPr/>
        </p:nvSpPr>
        <p:spPr>
          <a:xfrm rot="20833144">
            <a:off x="260051" y="3253790"/>
            <a:ext cx="4143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Písal autor o udalosti priamo alebo sprostredkovane?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3BA3857-8BCB-4764-991C-C2A0A28C8331}"/>
              </a:ext>
            </a:extLst>
          </p:cNvPr>
          <p:cNvSpPr txBox="1"/>
          <p:nvPr/>
        </p:nvSpPr>
        <p:spPr>
          <a:xfrm rot="843146">
            <a:off x="3861630" y="3697548"/>
            <a:ext cx="347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Aký je zámer autora?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2A539DD-9498-4277-B6F3-C53D3E9E615F}"/>
              </a:ext>
            </a:extLst>
          </p:cNvPr>
          <p:cNvSpPr txBox="1"/>
          <p:nvPr/>
        </p:nvSpPr>
        <p:spPr>
          <a:xfrm rot="20833144">
            <a:off x="181360" y="4777663"/>
            <a:ext cx="347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Sú informácie pravdivé?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75964BD-8E6E-4EF9-A6E0-7B10D1727AB9}"/>
              </a:ext>
            </a:extLst>
          </p:cNvPr>
          <p:cNvSpPr txBox="1"/>
          <p:nvPr/>
        </p:nvSpPr>
        <p:spPr>
          <a:xfrm rot="20833144">
            <a:off x="1579529" y="5505176"/>
            <a:ext cx="347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Klamal autor?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2831A1B-341F-464D-B756-8A025A5BFD60}"/>
              </a:ext>
            </a:extLst>
          </p:cNvPr>
          <p:cNvSpPr txBox="1"/>
          <p:nvPr/>
        </p:nvSpPr>
        <p:spPr>
          <a:xfrm rot="1012150">
            <a:off x="4266387" y="4876538"/>
            <a:ext cx="347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Klamal zámerne alebo nechtiac?</a:t>
            </a:r>
          </a:p>
        </p:txBody>
      </p:sp>
      <p:sp>
        <p:nvSpPr>
          <p:cNvPr id="14" name="Zvitok: zvislý 13">
            <a:extLst>
              <a:ext uri="{FF2B5EF4-FFF2-40B4-BE49-F238E27FC236}">
                <a16:creationId xmlns:a16="http://schemas.microsoft.com/office/drawing/2014/main" id="{EE406ED5-CAD7-409B-87DC-A0169B8BE949}"/>
              </a:ext>
            </a:extLst>
          </p:cNvPr>
          <p:cNvSpPr/>
          <p:nvPr/>
        </p:nvSpPr>
        <p:spPr>
          <a:xfrm>
            <a:off x="7635375" y="1325563"/>
            <a:ext cx="4251826" cy="526227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Musíme poznať:</a:t>
            </a:r>
          </a:p>
          <a:p>
            <a:pPr marL="342900" indent="-342900" algn="ctr">
              <a:buAutoNum type="alphaLcParenR"/>
            </a:pPr>
            <a:r>
              <a:rPr lang="sk-SK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jazyk</a:t>
            </a:r>
          </a:p>
          <a:p>
            <a:pPr marL="342900" indent="-342900" algn="ctr">
              <a:buAutoNum type="alphaLcParenR"/>
            </a:pPr>
            <a:r>
              <a:rPr lang="sk-SK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význam slov</a:t>
            </a:r>
          </a:p>
          <a:p>
            <a:pPr marL="342900" indent="-342900" algn="ctr">
              <a:buAutoNum type="alphaLcParenR"/>
            </a:pPr>
            <a:r>
              <a:rPr lang="sk-SK" sz="36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zámer autora</a:t>
            </a:r>
          </a:p>
        </p:txBody>
      </p:sp>
    </p:spTree>
    <p:extLst>
      <p:ext uri="{BB962C8B-B14F-4D97-AF65-F5344CB8AC3E}">
        <p14:creationId xmlns:p14="http://schemas.microsoft.com/office/powerpoint/2010/main" val="131266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úvisiaci obrázok">
            <a:extLst>
              <a:ext uri="{FF2B5EF4-FFF2-40B4-BE49-F238E27FC236}">
                <a16:creationId xmlns:a16="http://schemas.microsoft.com/office/drawing/2014/main" id="{AD1BC611-1D3D-4CBE-914D-8619113B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8" y="56250"/>
            <a:ext cx="7993205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úvisiaci obrázok">
            <a:extLst>
              <a:ext uri="{FF2B5EF4-FFF2-40B4-BE49-F238E27FC236}">
                <a16:creationId xmlns:a16="http://schemas.microsoft.com/office/drawing/2014/main" id="{078E3B45-D7E3-449F-9C76-AAEA827C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0" y="2419348"/>
            <a:ext cx="5374698" cy="38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úvisiaci obrázok">
            <a:extLst>
              <a:ext uri="{FF2B5EF4-FFF2-40B4-BE49-F238E27FC236}">
                <a16:creationId xmlns:a16="http://schemas.microsoft.com/office/drawing/2014/main" id="{A5504358-D18F-46E6-99CC-53CD0B79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-3526" r="13772" b="9716"/>
          <a:stretch/>
        </p:blipFill>
        <p:spPr bwMode="auto">
          <a:xfrm>
            <a:off x="5191123" y="2642287"/>
            <a:ext cx="6806049" cy="40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9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3" descr="ilustracia.jpg">
            <a:extLst>
              <a:ext uri="{FF2B5EF4-FFF2-40B4-BE49-F238E27FC236}">
                <a16:creationId xmlns:a16="http://schemas.microsoft.com/office/drawing/2014/main" id="{939DB000-DF44-4D4B-9154-054E4A2E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1" y="161331"/>
            <a:ext cx="6712708" cy="6364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ok 2" descr="200px-Computer_modern.jpg">
            <a:extLst>
              <a:ext uri="{FF2B5EF4-FFF2-40B4-BE49-F238E27FC236}">
                <a16:creationId xmlns:a16="http://schemas.microsoft.com/office/drawing/2014/main" id="{9A5C0B9F-5A07-4A6A-BB89-6FBCFB57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1737" y="69327"/>
            <a:ext cx="4398269" cy="378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Súvisiaci obrázok">
            <a:extLst>
              <a:ext uri="{FF2B5EF4-FFF2-40B4-BE49-F238E27FC236}">
                <a16:creationId xmlns:a16="http://schemas.microsoft.com/office/drawing/2014/main" id="{989DB050-4FA5-4ED7-8135-38BB08CE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30" y="4017717"/>
            <a:ext cx="5012049" cy="27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archiv">
            <a:extLst>
              <a:ext uri="{FF2B5EF4-FFF2-40B4-BE49-F238E27FC236}">
                <a16:creationId xmlns:a16="http://schemas.microsoft.com/office/drawing/2014/main" id="{28422EBE-948B-42DA-B497-A356232F7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20883" b="-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úvisiaci obrázok">
            <a:extLst>
              <a:ext uri="{FF2B5EF4-FFF2-40B4-BE49-F238E27FC236}">
                <a16:creationId xmlns:a16="http://schemas.microsoft.com/office/drawing/2014/main" id="{6D46D8B3-0B2A-4BF4-9D18-3B0C29F3D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9" r="24949"/>
          <a:stretch/>
        </p:blipFill>
        <p:spPr bwMode="auto">
          <a:xfrm>
            <a:off x="42123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D99336-9E7F-4086-BAF3-EFA866937B18}"/>
              </a:ext>
            </a:extLst>
          </p:cNvPr>
          <p:cNvSpPr txBox="1">
            <a:spLocks/>
          </p:cNvSpPr>
          <p:nvPr/>
        </p:nvSpPr>
        <p:spPr>
          <a:xfrm>
            <a:off x="0" y="1773847"/>
            <a:ext cx="5039591" cy="130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kern="1200" dirty="0" err="1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Ako</a:t>
            </a:r>
            <a:r>
              <a:rPr lang="en-US" sz="5400" b="1" kern="1200" dirty="0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 </a:t>
            </a:r>
            <a:r>
              <a:rPr lang="en-US" sz="5400" b="1" kern="1200" dirty="0" err="1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si</a:t>
            </a:r>
            <a:r>
              <a:rPr lang="en-US" sz="5400" b="1" kern="1200" dirty="0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 </a:t>
            </a:r>
            <a:r>
              <a:rPr lang="en-US" sz="5400" b="1" kern="1200" dirty="0" err="1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chránime</a:t>
            </a:r>
            <a:r>
              <a:rPr lang="en-US" sz="5400" b="1" kern="1200" dirty="0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 </a:t>
            </a:r>
            <a:r>
              <a:rPr lang="en-US" sz="5400" b="1" kern="1200" dirty="0" err="1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písomné</a:t>
            </a:r>
            <a:r>
              <a:rPr lang="en-US" sz="5400" b="1" kern="1200" dirty="0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 </a:t>
            </a:r>
            <a:r>
              <a:rPr lang="en-US" sz="5400" b="1" kern="1200" dirty="0" err="1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pramene</a:t>
            </a:r>
            <a:r>
              <a:rPr lang="en-US" sz="5400" b="1" kern="1200" dirty="0">
                <a:solidFill>
                  <a:schemeClr val="tx1">
                    <a:lumMod val="95000"/>
                  </a:schemeClr>
                </a:solidFill>
                <a:latin typeface="Kunstler Script" panose="030304020206070D0D06" pitchFamily="66" charset="0"/>
              </a:rPr>
              <a:t>?</a:t>
            </a:r>
          </a:p>
        </p:txBody>
      </p:sp>
      <p:sp>
        <p:nvSpPr>
          <p:cNvPr id="3" name="Zvitok: vodorovný 2">
            <a:extLst>
              <a:ext uri="{FF2B5EF4-FFF2-40B4-BE49-F238E27FC236}">
                <a16:creationId xmlns:a16="http://schemas.microsoft.com/office/drawing/2014/main" id="{E81491AF-A981-46E3-8C37-54DB169772C8}"/>
              </a:ext>
            </a:extLst>
          </p:cNvPr>
          <p:cNvSpPr/>
          <p:nvPr/>
        </p:nvSpPr>
        <p:spPr>
          <a:xfrm>
            <a:off x="42123" y="2848983"/>
            <a:ext cx="5850432" cy="246794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ARCHÍV –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inštitúcia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v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ktorej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sú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uložené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všetky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písomné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dokumenty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rôzneho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druhu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ARCHIVÁR –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človek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ktorý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sa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stará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o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dokumenty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v </a:t>
            </a:r>
            <a:r>
              <a:rPr lang="en-US" sz="2400" b="1" kern="1200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archíve</a:t>
            </a:r>
            <a:r>
              <a:rPr lang="en-US" sz="2400" b="1" kern="1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647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90963-855B-4A3B-BCAA-D255548F56BC}"/>
              </a:ext>
            </a:extLst>
          </p:cNvPr>
          <p:cNvSpPr txBox="1">
            <a:spLocks/>
          </p:cNvSpPr>
          <p:nvPr/>
        </p:nvSpPr>
        <p:spPr>
          <a:xfrm>
            <a:off x="1291936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8000" b="1">
                <a:solidFill>
                  <a:schemeClr val="accent2">
                    <a:lumMod val="50000"/>
                  </a:schemeClr>
                </a:solidFill>
                <a:latin typeface="Kunstler Script" panose="030304020206070D0D06" pitchFamily="66" charset="0"/>
              </a:rPr>
              <a:t>Z práce archivára ...</a:t>
            </a:r>
            <a:endParaRPr lang="sk-SK" sz="8000" b="1" dirty="0">
              <a:solidFill>
                <a:schemeClr val="accent2">
                  <a:lumMod val="50000"/>
                </a:schemeClr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272CCFC3-4628-4CF7-9A2B-BDF7EE84AF52}"/>
              </a:ext>
            </a:extLst>
          </p:cNvPr>
          <p:cNvSpPr/>
          <p:nvPr/>
        </p:nvSpPr>
        <p:spPr>
          <a:xfrm>
            <a:off x="290944" y="1208902"/>
            <a:ext cx="8634847" cy="275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60"/>
              </a:lnSpc>
              <a:spcBef>
                <a:spcPts val="1875"/>
              </a:spcBef>
              <a:spcAft>
                <a:spcPts val="1875"/>
              </a:spcAft>
            </a:pPr>
            <a:endParaRPr lang="sk-SK" sz="3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D8275BA-9923-4ED5-B82C-0ECD11BF1E6D}"/>
              </a:ext>
            </a:extLst>
          </p:cNvPr>
          <p:cNvSpPr/>
          <p:nvPr/>
        </p:nvSpPr>
        <p:spPr>
          <a:xfrm>
            <a:off x="187036" y="1402773"/>
            <a:ext cx="65774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,,V predstavách väčšiny ľudí pracujeme len s čistým materiálom /pekné zreštaurované listiny/, aj keď opak je pravdou. Archívny materiál je často silne znečistený, často sa až do odovzdania do archívu, nachádza v pivnici alebo niekde na povale. V najlepšom prípade rovno pri komíne, aby bol pekne čierny. Tu sa na neho práši niekoľko storočí, behajú po ňom myši a holuby si v ňom robia hniezda. Takým prípadom je napríklad archívny materiál štajerského krajinského archívu, kde boli listiny počas nacizmu vyhodené do žumpy, lebo nacisti potrebovali archívne škatule, v ktorých boli listiny </a:t>
            </a:r>
            <a:r>
              <a:rPr lang="sk-SK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uložené.Nehovoriac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o skrytých nepriateľoch archivárov - baktériách a rozličných </a:t>
            </a:r>
            <a:r>
              <a:rPr lang="sk-SK" sz="2400" b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plesničkách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, ktoré poškodzujú nielen listiny ale aj zdravie archivárov.“</a:t>
            </a:r>
            <a:endParaRPr lang="sk-SK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6" name="Picture 4" descr="Výsledok vyhľadávania obrázkov pre dopyt slovenský národný archív">
            <a:extLst>
              <a:ext uri="{FF2B5EF4-FFF2-40B4-BE49-F238E27FC236}">
                <a16:creationId xmlns:a16="http://schemas.microsoft.com/office/drawing/2014/main" id="{D5336292-9923-46FC-9A41-2BAFCC10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1" y="1069256"/>
            <a:ext cx="4887191" cy="4887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283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</Words>
  <Application>Microsoft Office PowerPoint</Application>
  <PresentationFormat>Širokouhlá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Kunstler Script</vt:lpstr>
      <vt:lpstr>Monotype Corsiva</vt:lpstr>
      <vt:lpstr>Wingdings</vt:lpstr>
      <vt:lpstr>Motív balíka Office</vt:lpstr>
      <vt:lpstr>Prezentácia programu PowerPoint</vt:lpstr>
      <vt:lpstr>Písmo – okno do minulosti...</vt:lpstr>
      <vt:lpstr>Písomné pramene...</vt:lpstr>
      <vt:lpstr>Patria tu:</vt:lpstr>
      <vt:lpstr>Úskalia a nevýhody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Nikola Hrebeňaková</dc:creator>
  <cp:lastModifiedBy>Nikola Hrebeňaková</cp:lastModifiedBy>
  <cp:revision>7</cp:revision>
  <dcterms:created xsi:type="dcterms:W3CDTF">2019-10-23T08:26:30Z</dcterms:created>
  <dcterms:modified xsi:type="dcterms:W3CDTF">2019-10-23T16:22:32Z</dcterms:modified>
</cp:coreProperties>
</file>