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3" r:id="rId3"/>
    <p:sldId id="272" r:id="rId4"/>
    <p:sldId id="271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7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9BF55-6D9B-4A48-BC66-0DF84B453FBE}" type="datetimeFigureOut">
              <a:rPr lang="sk-SK" smtClean="0"/>
              <a:pPr/>
              <a:t>26.02.2021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004EC-35A3-42E8-9695-BA49C596E7C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615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004EC-35A3-42E8-9695-BA49C596E7C8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153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568091-D8E7-46A8-AB54-7CFD009934AA}" type="datetimeFigureOut">
              <a:rPr lang="sk-SK" smtClean="0"/>
              <a:pPr/>
              <a:t>26.02.2021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8091-D8E7-46A8-AB54-7CFD009934AA}" type="datetimeFigureOut">
              <a:rPr lang="sk-SK" smtClean="0"/>
              <a:pPr/>
              <a:t>26.02.2021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8091-D8E7-46A8-AB54-7CFD009934AA}" type="datetimeFigureOut">
              <a:rPr lang="sk-SK" smtClean="0"/>
              <a:pPr/>
              <a:t>26.02.2021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568091-D8E7-46A8-AB54-7CFD009934AA}" type="datetimeFigureOut">
              <a:rPr lang="sk-SK" smtClean="0"/>
              <a:pPr/>
              <a:t>26.02.2021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568091-D8E7-46A8-AB54-7CFD009934AA}" type="datetimeFigureOut">
              <a:rPr lang="sk-SK" smtClean="0"/>
              <a:pPr/>
              <a:t>26.02.2021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8091-D8E7-46A8-AB54-7CFD009934AA}" type="datetimeFigureOut">
              <a:rPr lang="sk-SK" smtClean="0"/>
              <a:pPr/>
              <a:t>26.02.2021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8091-D8E7-46A8-AB54-7CFD009934AA}" type="datetimeFigureOut">
              <a:rPr lang="sk-SK" smtClean="0"/>
              <a:pPr/>
              <a:t>26.02.2021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568091-D8E7-46A8-AB54-7CFD009934AA}" type="datetimeFigureOut">
              <a:rPr lang="sk-SK" smtClean="0"/>
              <a:pPr/>
              <a:t>26.02.2021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8091-D8E7-46A8-AB54-7CFD009934AA}" type="datetimeFigureOut">
              <a:rPr lang="sk-SK" smtClean="0"/>
              <a:pPr/>
              <a:t>26.02.2021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568091-D8E7-46A8-AB54-7CFD009934AA}" type="datetimeFigureOut">
              <a:rPr lang="sk-SK" smtClean="0"/>
              <a:pPr/>
              <a:t>26.02.2021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568091-D8E7-46A8-AB54-7CFD009934AA}" type="datetimeFigureOut">
              <a:rPr lang="sk-SK" smtClean="0"/>
              <a:pPr/>
              <a:t>26.02.2021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568091-D8E7-46A8-AB54-7CFD009934AA}" type="datetimeFigureOut">
              <a:rPr lang="sk-SK" smtClean="0"/>
              <a:pPr/>
              <a:t>26.02.2021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B05BE9-605E-4B91-830C-43B4496347C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c8-3mu736R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6604248" cy="1440160"/>
          </a:xfrm>
        </p:spPr>
        <p:txBody>
          <a:bodyPr>
            <a:noAutofit/>
          </a:bodyPr>
          <a:lstStyle/>
          <a:p>
            <a:pPr algn="ctr"/>
            <a:r>
              <a:rPr lang="sk-SK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Organické látky </a:t>
            </a:r>
            <a:r>
              <a:rPr lang="sk-SK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živých organizmoch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5736" y="5486400"/>
            <a:ext cx="6172200" cy="1038944"/>
          </a:xfrm>
        </p:spPr>
        <p:txBody>
          <a:bodyPr>
            <a:normAutofit/>
          </a:bodyPr>
          <a:lstStyle/>
          <a:p>
            <a:pPr algn="ctr"/>
            <a:r>
              <a:rPr lang="sk-SK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SACHARIDY</a:t>
            </a:r>
            <a:endParaRPr lang="sk-SK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9C9B80D-4B5D-4AEB-83C7-952E3F3F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118" y="2630052"/>
            <a:ext cx="3701435" cy="2143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912631-9FDB-4F80-AFD0-4CBB80C5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Glykogén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C50E44-36C9-407B-A37A-EEB1829300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75240" cy="48965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/>
              <a:t>polysacharid</a:t>
            </a:r>
          </a:p>
          <a:p>
            <a:pPr>
              <a:lnSpc>
                <a:spcPct val="150000"/>
              </a:lnSpc>
            </a:pPr>
            <a:r>
              <a:rPr lang="sk-SK" dirty="0"/>
              <a:t>Je zložený z veľkého množstva pospájaných molekúl glukózy.</a:t>
            </a:r>
          </a:p>
          <a:p>
            <a:pPr>
              <a:lnSpc>
                <a:spcPct val="150000"/>
              </a:lnSpc>
            </a:pPr>
            <a:r>
              <a:rPr lang="sk-SK" b="1" dirty="0"/>
              <a:t>Zásobná látka </a:t>
            </a:r>
            <a:r>
              <a:rPr lang="sk-SK" dirty="0"/>
              <a:t>v živočíšnych organizmoch.</a:t>
            </a:r>
          </a:p>
          <a:p>
            <a:pPr>
              <a:lnSpc>
                <a:spcPct val="150000"/>
              </a:lnSpc>
            </a:pPr>
            <a:r>
              <a:rPr lang="sk-SK" dirty="0"/>
              <a:t>Nachádza sa v pečeni s svaloch.</a:t>
            </a:r>
          </a:p>
          <a:p>
            <a:pPr>
              <a:lnSpc>
                <a:spcPct val="150000"/>
              </a:lnSpc>
            </a:pPr>
            <a:r>
              <a:rPr lang="sk-SK" dirty="0"/>
              <a:t>V prípade potreby sa v tele znovu premení na jednoduché cukry.</a:t>
            </a:r>
          </a:p>
          <a:p>
            <a:pPr>
              <a:lnSpc>
                <a:spcPct val="150000"/>
              </a:lnSpc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04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AF021A-10A5-4095-A754-200BC2DB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Celulóza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447BE9-E9C4-45B3-A793-15470FBF430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87208" cy="534920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sk-SK" dirty="0"/>
              <a:t>polysacharid</a:t>
            </a:r>
          </a:p>
          <a:p>
            <a:pPr>
              <a:lnSpc>
                <a:spcPct val="110000"/>
              </a:lnSpc>
            </a:pPr>
            <a:r>
              <a:rPr lang="sk-SK" b="1" dirty="0"/>
              <a:t>Stavebná látka </a:t>
            </a:r>
            <a:r>
              <a:rPr lang="sk-SK" dirty="0"/>
              <a:t>stien rastlinných buniek.</a:t>
            </a:r>
          </a:p>
          <a:p>
            <a:pPr>
              <a:lnSpc>
                <a:spcPct val="110000"/>
              </a:lnSpc>
            </a:pPr>
            <a:r>
              <a:rPr lang="sk-SK" dirty="0"/>
              <a:t>Zabezpečuje pevnosť a stabilitu rastlín.</a:t>
            </a:r>
          </a:p>
          <a:p>
            <a:pPr>
              <a:lnSpc>
                <a:spcPct val="110000"/>
              </a:lnSpc>
            </a:pPr>
            <a:r>
              <a:rPr lang="sk-SK" dirty="0"/>
              <a:t>Takmer čistá celulóza sa nachádza v semenách bavlníka a v stonkách ľanu.</a:t>
            </a:r>
          </a:p>
          <a:p>
            <a:pPr>
              <a:lnSpc>
                <a:spcPct val="110000"/>
              </a:lnSpc>
            </a:pPr>
            <a:r>
              <a:rPr lang="sk-SK" dirty="0"/>
              <a:t>V dreve je asi 50% celulózy (vyrába sa z nej papier).</a:t>
            </a:r>
          </a:p>
          <a:p>
            <a:pPr>
              <a:lnSpc>
                <a:spcPct val="110000"/>
              </a:lnSpc>
            </a:pPr>
            <a:r>
              <a:rPr lang="sk-SK" dirty="0"/>
              <a:t>Poznáme ju aj pod názvom </a:t>
            </a:r>
            <a:r>
              <a:rPr lang="sk-SK" b="1" dirty="0"/>
              <a:t>vláknina.</a:t>
            </a:r>
          </a:p>
          <a:p>
            <a:pPr>
              <a:lnSpc>
                <a:spcPct val="110000"/>
              </a:lnSpc>
            </a:pPr>
            <a:r>
              <a:rPr lang="sk-SK" u="sng" dirty="0"/>
              <a:t>Ľudské telo </a:t>
            </a:r>
            <a:r>
              <a:rPr lang="sk-SK" dirty="0"/>
              <a:t>ju nedokáže rozložiť, napriek tomu je dôležitou súčasťou potravy.</a:t>
            </a:r>
          </a:p>
          <a:p>
            <a:pPr>
              <a:lnSpc>
                <a:spcPct val="110000"/>
              </a:lnSpc>
            </a:pPr>
            <a:r>
              <a:rPr lang="sk-SK" b="1" dirty="0"/>
              <a:t>Priaznivo ovplyvňuje črevné pohyby</a:t>
            </a:r>
            <a:r>
              <a:rPr lang="sk-SK" dirty="0"/>
              <a:t>, je schopná absorbovať toxíny v tráviacom trakte.</a:t>
            </a:r>
          </a:p>
        </p:txBody>
      </p:sp>
    </p:spTree>
    <p:extLst>
      <p:ext uri="{BB962C8B-B14F-4D97-AF65-F5344CB8AC3E}">
        <p14:creationId xmlns:p14="http://schemas.microsoft.com/office/powerpoint/2010/main" val="36856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9F332E1E-DEAD-4FF1-A646-4AA51A97BFF8}"/>
              </a:ext>
            </a:extLst>
          </p:cNvPr>
          <p:cNvSpPr/>
          <p:nvPr/>
        </p:nvSpPr>
        <p:spPr>
          <a:xfrm>
            <a:off x="1219200" y="483731"/>
            <a:ext cx="6285656" cy="618524"/>
          </a:xfrm>
          <a:prstGeom prst="round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Rozdelenie sacharidov podľa zloženia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1E0200C4-9CD8-417D-B8B4-64BCDB63235D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flipH="1">
            <a:off x="1779361" y="1102255"/>
            <a:ext cx="2582667" cy="114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1DB993A7-D9EB-40E6-99D1-7E3D085D90E6}"/>
              </a:ext>
            </a:extLst>
          </p:cNvPr>
          <p:cNvCxnSpPr>
            <a:cxnSpLocks/>
            <a:stCxn id="4" idx="2"/>
            <a:endCxn id="18" idx="0"/>
          </p:cNvCxnSpPr>
          <p:nvPr/>
        </p:nvCxnSpPr>
        <p:spPr>
          <a:xfrm>
            <a:off x="4362028" y="1102255"/>
            <a:ext cx="2006732" cy="1142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A1EFCC55-0794-4924-81BC-CFF41D7D2D5A}"/>
              </a:ext>
            </a:extLst>
          </p:cNvPr>
          <p:cNvSpPr/>
          <p:nvPr/>
        </p:nvSpPr>
        <p:spPr>
          <a:xfrm>
            <a:off x="309429" y="2244109"/>
            <a:ext cx="2939864" cy="6185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Jednoduché (monosacharidy)</a:t>
            </a:r>
          </a:p>
        </p:txBody>
      </p:sp>
      <p:sp>
        <p:nvSpPr>
          <p:cNvPr id="16" name="Bublina: šípka nahor 15">
            <a:extLst>
              <a:ext uri="{FF2B5EF4-FFF2-40B4-BE49-F238E27FC236}">
                <a16:creationId xmlns:a16="http://schemas.microsoft.com/office/drawing/2014/main" id="{18F53ED5-2B25-4DFE-B6FA-07124B9D82AF}"/>
              </a:ext>
            </a:extLst>
          </p:cNvPr>
          <p:cNvSpPr/>
          <p:nvPr/>
        </p:nvSpPr>
        <p:spPr>
          <a:xfrm>
            <a:off x="561485" y="2977054"/>
            <a:ext cx="2314600" cy="995890"/>
          </a:xfrm>
          <a:prstGeom prst="upArrowCallou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glukóza, fruktóza</a:t>
            </a:r>
          </a:p>
        </p:txBody>
      </p:sp>
      <p:sp>
        <p:nvSpPr>
          <p:cNvPr id="18" name="Obdĺžnik: zaoblené rohy 17">
            <a:extLst>
              <a:ext uri="{FF2B5EF4-FFF2-40B4-BE49-F238E27FC236}">
                <a16:creationId xmlns:a16="http://schemas.microsoft.com/office/drawing/2014/main" id="{AA714F9E-122C-4F7C-A1A3-4EC8DF16E25C}"/>
              </a:ext>
            </a:extLst>
          </p:cNvPr>
          <p:cNvSpPr/>
          <p:nvPr/>
        </p:nvSpPr>
        <p:spPr>
          <a:xfrm>
            <a:off x="5352403" y="2244749"/>
            <a:ext cx="2032713" cy="5131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</a:rPr>
              <a:t>zložené</a:t>
            </a:r>
          </a:p>
        </p:txBody>
      </p: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AAC2D3C7-1460-48B7-BB28-55E9C0B46346}"/>
              </a:ext>
            </a:extLst>
          </p:cNvPr>
          <p:cNvCxnSpPr>
            <a:cxnSpLocks/>
            <a:stCxn id="18" idx="2"/>
            <a:endCxn id="29" idx="0"/>
          </p:cNvCxnSpPr>
          <p:nvPr/>
        </p:nvCxnSpPr>
        <p:spPr>
          <a:xfrm flipH="1">
            <a:off x="4212665" y="2757933"/>
            <a:ext cx="2156095" cy="101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ovná spojovacia šípka 27">
            <a:extLst>
              <a:ext uri="{FF2B5EF4-FFF2-40B4-BE49-F238E27FC236}">
                <a16:creationId xmlns:a16="http://schemas.microsoft.com/office/drawing/2014/main" id="{9750D43B-3405-4D86-B02A-3642A88EE0D0}"/>
              </a:ext>
            </a:extLst>
          </p:cNvPr>
          <p:cNvCxnSpPr>
            <a:cxnSpLocks/>
            <a:stCxn id="18" idx="2"/>
            <a:endCxn id="35" idx="0"/>
          </p:cNvCxnSpPr>
          <p:nvPr/>
        </p:nvCxnSpPr>
        <p:spPr>
          <a:xfrm>
            <a:off x="6368760" y="2757933"/>
            <a:ext cx="924480" cy="101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ĺžnik: zaoblené rohy 28">
            <a:extLst>
              <a:ext uri="{FF2B5EF4-FFF2-40B4-BE49-F238E27FC236}">
                <a16:creationId xmlns:a16="http://schemas.microsoft.com/office/drawing/2014/main" id="{7CEECC89-5B42-4001-91A1-D44BE063CC23}"/>
              </a:ext>
            </a:extLst>
          </p:cNvPr>
          <p:cNvSpPr/>
          <p:nvPr/>
        </p:nvSpPr>
        <p:spPr>
          <a:xfrm>
            <a:off x="3072927" y="3768419"/>
            <a:ext cx="2279476" cy="49794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oligosacharidy</a:t>
            </a:r>
          </a:p>
        </p:txBody>
      </p:sp>
      <p:sp>
        <p:nvSpPr>
          <p:cNvPr id="33" name="Bublina: šípka nahor 32">
            <a:extLst>
              <a:ext uri="{FF2B5EF4-FFF2-40B4-BE49-F238E27FC236}">
                <a16:creationId xmlns:a16="http://schemas.microsoft.com/office/drawing/2014/main" id="{7D1BE1CE-8E4F-4EE4-838A-F9B012AD87F5}"/>
              </a:ext>
            </a:extLst>
          </p:cNvPr>
          <p:cNvSpPr/>
          <p:nvPr/>
        </p:nvSpPr>
        <p:spPr>
          <a:xfrm>
            <a:off x="3282052" y="4357645"/>
            <a:ext cx="1768488" cy="1348636"/>
          </a:xfrm>
          <a:prstGeom prst="upArrowCallou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sacharóza, maltóza, laktóza</a:t>
            </a:r>
          </a:p>
        </p:txBody>
      </p:sp>
      <p:sp>
        <p:nvSpPr>
          <p:cNvPr id="35" name="Obdĺžnik: zaoblené rohy 34">
            <a:extLst>
              <a:ext uri="{FF2B5EF4-FFF2-40B4-BE49-F238E27FC236}">
                <a16:creationId xmlns:a16="http://schemas.microsoft.com/office/drawing/2014/main" id="{96BAA4B8-3556-41EB-BF63-AEC5AFB0D73B}"/>
              </a:ext>
            </a:extLst>
          </p:cNvPr>
          <p:cNvSpPr/>
          <p:nvPr/>
        </p:nvSpPr>
        <p:spPr>
          <a:xfrm>
            <a:off x="6153502" y="3768419"/>
            <a:ext cx="2279476" cy="49794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polysacharidy</a:t>
            </a:r>
          </a:p>
        </p:txBody>
      </p:sp>
      <p:sp>
        <p:nvSpPr>
          <p:cNvPr id="44" name="Bublina: šípka nahor 43">
            <a:extLst>
              <a:ext uri="{FF2B5EF4-FFF2-40B4-BE49-F238E27FC236}">
                <a16:creationId xmlns:a16="http://schemas.microsoft.com/office/drawing/2014/main" id="{89A6A37C-61A6-40D7-AA06-C1D6DA58EE81}"/>
              </a:ext>
            </a:extLst>
          </p:cNvPr>
          <p:cNvSpPr/>
          <p:nvPr/>
        </p:nvSpPr>
        <p:spPr>
          <a:xfrm>
            <a:off x="6042711" y="4361622"/>
            <a:ext cx="2390267" cy="1348636"/>
          </a:xfrm>
          <a:prstGeom prst="upArrowCallout">
            <a:avLst/>
          </a:prstGeom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škrob, celulóza</a:t>
            </a:r>
          </a:p>
          <a:p>
            <a:pPr algn="ctr"/>
            <a:r>
              <a:rPr lang="sk-SK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glykogén</a:t>
            </a:r>
          </a:p>
        </p:txBody>
      </p:sp>
    </p:spTree>
    <p:extLst>
      <p:ext uri="{BB962C8B-B14F-4D97-AF65-F5344CB8AC3E}">
        <p14:creationId xmlns:p14="http://schemas.microsoft.com/office/powerpoint/2010/main" val="406971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Sacharidy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33522"/>
            <a:ext cx="8291264" cy="531981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/>
              <a:t>názov odvodený z gréckeho </a:t>
            </a:r>
            <a:r>
              <a:rPr lang="sk-SK" b="1" i="1" dirty="0" err="1"/>
              <a:t>sacharón</a:t>
            </a:r>
            <a:r>
              <a:rPr lang="sk-SK" dirty="0"/>
              <a:t> (sladkosť), </a:t>
            </a: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chemeClr val="accent4">
                    <a:lumMod val="75000"/>
                  </a:schemeClr>
                </a:solidFill>
              </a:rPr>
              <a:t>sú to najrozšírenejšie prírodné organické látky,</a:t>
            </a: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chemeClr val="accent2">
                    <a:lumMod val="75000"/>
                  </a:schemeClr>
                </a:solidFill>
              </a:rPr>
              <a:t>sú zložené s uhlíka, vodíka a kyslíka,</a:t>
            </a:r>
          </a:p>
          <a:p>
            <a:pPr>
              <a:lnSpc>
                <a:spcPct val="150000"/>
              </a:lnSpc>
            </a:pPr>
            <a:r>
              <a:rPr lang="sk-SK" dirty="0"/>
              <a:t>sú súčasťou všetkých rastlinných a živočíšnych buniek,</a:t>
            </a: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väčšina </a:t>
            </a:r>
            <a:r>
              <a:rPr lang="sk-SK" dirty="0" err="1">
                <a:solidFill>
                  <a:schemeClr val="accent6">
                    <a:lumMod val="75000"/>
                  </a:schemeClr>
                </a:solidFill>
              </a:rPr>
              <a:t>mono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 a disacharidov má sladkú chuť a nazývajú sa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cukry, </a:t>
            </a:r>
          </a:p>
          <a:p>
            <a:pPr>
              <a:lnSpc>
                <a:spcPct val="150000"/>
              </a:lnSpc>
            </a:pP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všetky sacharidy nie sú sladké, </a:t>
            </a:r>
          </a:p>
          <a:p>
            <a:r>
              <a:rPr lang="sk-SK" dirty="0"/>
              <a:t>pri silnom zohrievaní sa rozkladajú, stmavnú až zuhoľnatejú (produktom je uhlík).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47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7641" y="101613"/>
            <a:ext cx="7467600" cy="634082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Fotosyntéza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2A0AF26-E7C9-4DC6-A844-DA1642901D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7641" y="620688"/>
            <a:ext cx="7715200" cy="59318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najvýznamnejšia reakcia pre život na Zemi:</a:t>
            </a:r>
          </a:p>
          <a:p>
            <a:pPr>
              <a:lnSpc>
                <a:spcPct val="150000"/>
              </a:lnSpc>
            </a:pPr>
            <a:endParaRPr lang="sk-SK" dirty="0"/>
          </a:p>
          <a:p>
            <a:pPr>
              <a:lnSpc>
                <a:spcPct val="130000"/>
              </a:lnSpc>
            </a:pPr>
            <a:r>
              <a:rPr lang="sk-SK" sz="2300" dirty="0"/>
              <a:t>v rastlinách vznikajú cukry pri fotosyntéze, ukladajú sa ako zásobná látka v rôznych častiach rastlín,</a:t>
            </a:r>
          </a:p>
          <a:p>
            <a:pPr>
              <a:lnSpc>
                <a:spcPct val="130000"/>
              </a:lnSpc>
            </a:pPr>
            <a:r>
              <a:rPr lang="sk-SK" sz="2300" dirty="0"/>
              <a:t>sacharidy plnia v bunkách rôzne funkcie,</a:t>
            </a:r>
          </a:p>
          <a:p>
            <a:pPr>
              <a:lnSpc>
                <a:spcPct val="130000"/>
              </a:lnSpc>
            </a:pPr>
            <a:r>
              <a:rPr lang="sk-SK" sz="2300" dirty="0"/>
              <a:t>živočíchy prijímajú sacharidy z potravy,</a:t>
            </a:r>
          </a:p>
          <a:p>
            <a:pPr>
              <a:lnSpc>
                <a:spcPct val="130000"/>
              </a:lnSpc>
            </a:pPr>
            <a:r>
              <a:rPr lang="sk-SK" sz="2300" dirty="0"/>
              <a:t>ich rozkladov v živočíšnom tele (dýchanie, trávenie) prebieha opačný proces ako fotosyntéza, uvoľňuje sa uložená energia:</a:t>
            </a:r>
          </a:p>
          <a:p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8AB06774-BDCD-4D40-B919-9B1FA16CEB45}"/>
              </a:ext>
            </a:extLst>
          </p:cNvPr>
          <p:cNvSpPr/>
          <p:nvPr/>
        </p:nvSpPr>
        <p:spPr>
          <a:xfrm>
            <a:off x="1171344" y="1352088"/>
            <a:ext cx="936104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CO</a:t>
            </a:r>
            <a:r>
              <a:rPr lang="sk-SK" sz="2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EFD199B7-EF1E-434C-9DDD-03090C8356F0}"/>
              </a:ext>
            </a:extLst>
          </p:cNvPr>
          <p:cNvSpPr/>
          <p:nvPr/>
        </p:nvSpPr>
        <p:spPr>
          <a:xfrm>
            <a:off x="4716016" y="1340768"/>
            <a:ext cx="1591934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C</a:t>
            </a:r>
            <a:r>
              <a:rPr lang="sk-SK" sz="2400" b="1" baseline="-25000" dirty="0">
                <a:solidFill>
                  <a:schemeClr val="tx1"/>
                </a:solidFill>
              </a:rPr>
              <a:t>6</a:t>
            </a:r>
            <a:r>
              <a:rPr lang="sk-SK" sz="2400" b="1" dirty="0">
                <a:solidFill>
                  <a:schemeClr val="tx1"/>
                </a:solidFill>
              </a:rPr>
              <a:t>H</a:t>
            </a:r>
            <a:r>
              <a:rPr lang="sk-SK" sz="2400" b="1" baseline="-25000" dirty="0">
                <a:solidFill>
                  <a:schemeClr val="tx1"/>
                </a:solidFill>
              </a:rPr>
              <a:t>12</a:t>
            </a:r>
            <a:r>
              <a:rPr lang="sk-SK" sz="2400" b="1" dirty="0">
                <a:solidFill>
                  <a:schemeClr val="tx1"/>
                </a:solidFill>
              </a:rPr>
              <a:t>O</a:t>
            </a:r>
            <a:r>
              <a:rPr lang="sk-SK" sz="2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71E2980A-B88B-4419-99EF-0DA36E0A3499}"/>
              </a:ext>
            </a:extLst>
          </p:cNvPr>
          <p:cNvSpPr/>
          <p:nvPr/>
        </p:nvSpPr>
        <p:spPr>
          <a:xfrm>
            <a:off x="6628509" y="1307876"/>
            <a:ext cx="936104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O</a:t>
            </a:r>
            <a:r>
              <a:rPr lang="sk-SK" sz="2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8B6A0ED6-5F9C-4548-8326-9A9A32F466A3}"/>
              </a:ext>
            </a:extLst>
          </p:cNvPr>
          <p:cNvSpPr/>
          <p:nvPr/>
        </p:nvSpPr>
        <p:spPr>
          <a:xfrm>
            <a:off x="2694482" y="1352088"/>
            <a:ext cx="936104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H</a:t>
            </a:r>
            <a:r>
              <a:rPr lang="sk-SK" sz="2400" b="1" baseline="-25000" dirty="0">
                <a:solidFill>
                  <a:schemeClr val="tx1"/>
                </a:solidFill>
              </a:rPr>
              <a:t>2</a:t>
            </a:r>
            <a:r>
              <a:rPr lang="sk-SK" sz="24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022BB9C4-990C-4E84-BD58-602914D2223B}"/>
              </a:ext>
            </a:extLst>
          </p:cNvPr>
          <p:cNvSpPr/>
          <p:nvPr/>
        </p:nvSpPr>
        <p:spPr>
          <a:xfrm>
            <a:off x="1914318" y="1336864"/>
            <a:ext cx="725252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+</a:t>
            </a:r>
            <a:endParaRPr lang="sk-SK" sz="2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43C8BCB4-8D09-4567-877F-72606A33EDBB}"/>
              </a:ext>
            </a:extLst>
          </p:cNvPr>
          <p:cNvSpPr/>
          <p:nvPr/>
        </p:nvSpPr>
        <p:spPr>
          <a:xfrm>
            <a:off x="6031399" y="1307876"/>
            <a:ext cx="725252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+</a:t>
            </a:r>
            <a:endParaRPr lang="sk-SK" sz="2400" b="1" baseline="-25000" dirty="0">
              <a:solidFill>
                <a:schemeClr val="tx1"/>
              </a:solidFill>
            </a:endParaRP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097EA2DF-5714-4EF7-AE4F-F33DBEBD676C}"/>
              </a:ext>
            </a:extLst>
          </p:cNvPr>
          <p:cNvSpPr/>
          <p:nvPr/>
        </p:nvSpPr>
        <p:spPr>
          <a:xfrm>
            <a:off x="3505990" y="1117749"/>
            <a:ext cx="1296144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b="1" dirty="0">
                <a:solidFill>
                  <a:schemeClr val="tx1"/>
                </a:solidFill>
              </a:rPr>
              <a:t>chlorofyl</a:t>
            </a:r>
            <a:endParaRPr lang="sk-SK" sz="1400" b="1" baseline="-25000" dirty="0">
              <a:solidFill>
                <a:schemeClr val="tx1"/>
              </a:solidFill>
            </a:endParaRP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37B77F6B-F582-4AF6-A2D2-43BA0A82D50A}"/>
              </a:ext>
            </a:extLst>
          </p:cNvPr>
          <p:cNvCxnSpPr>
            <a:cxnSpLocks/>
          </p:cNvCxnSpPr>
          <p:nvPr/>
        </p:nvCxnSpPr>
        <p:spPr>
          <a:xfrm>
            <a:off x="3630586" y="1593078"/>
            <a:ext cx="1190787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Výsledok vyhľadávania obrázkov pre dopyt sun png">
            <a:extLst>
              <a:ext uri="{FF2B5EF4-FFF2-40B4-BE49-F238E27FC236}">
                <a16:creationId xmlns:a16="http://schemas.microsoft.com/office/drawing/2014/main" id="{257F5509-D82F-4D39-85E0-054DFD96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43" y="1593079"/>
            <a:ext cx="498514" cy="52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ĺžnik 17">
            <a:extLst>
              <a:ext uri="{FF2B5EF4-FFF2-40B4-BE49-F238E27FC236}">
                <a16:creationId xmlns:a16="http://schemas.microsoft.com/office/drawing/2014/main" id="{A187D57C-CA30-45D5-AC11-06E87F94EB67}"/>
              </a:ext>
            </a:extLst>
          </p:cNvPr>
          <p:cNvSpPr/>
          <p:nvPr/>
        </p:nvSpPr>
        <p:spPr>
          <a:xfrm>
            <a:off x="2312297" y="1352088"/>
            <a:ext cx="725252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6</a:t>
            </a:r>
            <a:endParaRPr lang="sk-SK" sz="2400" b="1" baseline="-25000" dirty="0">
              <a:solidFill>
                <a:schemeClr val="tx1"/>
              </a:solidFill>
            </a:endParaRP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49C90A59-1078-4898-A3CA-2B314359075A}"/>
              </a:ext>
            </a:extLst>
          </p:cNvPr>
          <p:cNvSpPr/>
          <p:nvPr/>
        </p:nvSpPr>
        <p:spPr>
          <a:xfrm>
            <a:off x="6394483" y="1307876"/>
            <a:ext cx="725252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6</a:t>
            </a:r>
            <a:endParaRPr lang="sk-SK" sz="240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5D70D6E9-891E-48C8-9C1A-37709BA5EF38}"/>
              </a:ext>
            </a:extLst>
          </p:cNvPr>
          <p:cNvSpPr/>
          <p:nvPr/>
        </p:nvSpPr>
        <p:spPr>
          <a:xfrm>
            <a:off x="770249" y="1336551"/>
            <a:ext cx="725252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6</a:t>
            </a:r>
            <a:endParaRPr lang="sk-SK" sz="240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DF379B46-5750-4411-BE3C-FD27E56F8909}"/>
              </a:ext>
            </a:extLst>
          </p:cNvPr>
          <p:cNvSpPr/>
          <p:nvPr/>
        </p:nvSpPr>
        <p:spPr>
          <a:xfrm>
            <a:off x="4562432" y="5551643"/>
            <a:ext cx="936104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CO</a:t>
            </a:r>
            <a:r>
              <a:rPr lang="sk-SK" sz="2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61CC9214-6AF8-4AC1-9601-34B0D9A7D562}"/>
              </a:ext>
            </a:extLst>
          </p:cNvPr>
          <p:cNvSpPr/>
          <p:nvPr/>
        </p:nvSpPr>
        <p:spPr>
          <a:xfrm>
            <a:off x="598096" y="5521136"/>
            <a:ext cx="1591934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C</a:t>
            </a:r>
            <a:r>
              <a:rPr lang="sk-SK" sz="2400" b="1" baseline="-25000" dirty="0">
                <a:solidFill>
                  <a:schemeClr val="tx1"/>
                </a:solidFill>
              </a:rPr>
              <a:t>6</a:t>
            </a:r>
            <a:r>
              <a:rPr lang="sk-SK" sz="2400" b="1" dirty="0">
                <a:solidFill>
                  <a:schemeClr val="tx1"/>
                </a:solidFill>
              </a:rPr>
              <a:t>H</a:t>
            </a:r>
            <a:r>
              <a:rPr lang="sk-SK" sz="2400" b="1" baseline="-25000" dirty="0">
                <a:solidFill>
                  <a:schemeClr val="tx1"/>
                </a:solidFill>
              </a:rPr>
              <a:t>12</a:t>
            </a:r>
            <a:r>
              <a:rPr lang="sk-SK" sz="2400" b="1" dirty="0">
                <a:solidFill>
                  <a:schemeClr val="tx1"/>
                </a:solidFill>
              </a:rPr>
              <a:t>O</a:t>
            </a:r>
            <a:r>
              <a:rPr lang="sk-SK" sz="2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Obdĺžnik 22">
            <a:extLst>
              <a:ext uri="{FF2B5EF4-FFF2-40B4-BE49-F238E27FC236}">
                <a16:creationId xmlns:a16="http://schemas.microsoft.com/office/drawing/2014/main" id="{E91B66BE-7C01-4176-8ADE-DEC4ED772688}"/>
              </a:ext>
            </a:extLst>
          </p:cNvPr>
          <p:cNvSpPr/>
          <p:nvPr/>
        </p:nvSpPr>
        <p:spPr>
          <a:xfrm>
            <a:off x="2337360" y="5530353"/>
            <a:ext cx="936104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O</a:t>
            </a:r>
            <a:r>
              <a:rPr lang="sk-SK" sz="2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1D8533F3-A50A-408D-8A63-BB028D98FA15}"/>
              </a:ext>
            </a:extLst>
          </p:cNvPr>
          <p:cNvSpPr/>
          <p:nvPr/>
        </p:nvSpPr>
        <p:spPr>
          <a:xfrm>
            <a:off x="5911500" y="5551643"/>
            <a:ext cx="936104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H</a:t>
            </a:r>
            <a:r>
              <a:rPr lang="sk-SK" sz="2400" b="1" baseline="-25000" dirty="0">
                <a:solidFill>
                  <a:schemeClr val="tx1"/>
                </a:solidFill>
              </a:rPr>
              <a:t>2</a:t>
            </a:r>
            <a:r>
              <a:rPr lang="sk-SK" sz="2400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5" name="Obdĺžnik 24">
            <a:extLst>
              <a:ext uri="{FF2B5EF4-FFF2-40B4-BE49-F238E27FC236}">
                <a16:creationId xmlns:a16="http://schemas.microsoft.com/office/drawing/2014/main" id="{6699AB33-C43A-45B0-8CA9-6B2DA1278E36}"/>
              </a:ext>
            </a:extLst>
          </p:cNvPr>
          <p:cNvSpPr/>
          <p:nvPr/>
        </p:nvSpPr>
        <p:spPr>
          <a:xfrm>
            <a:off x="1827404" y="5505912"/>
            <a:ext cx="725252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+</a:t>
            </a:r>
            <a:endParaRPr lang="sk-SK" sz="240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DA7CC529-71D5-40CA-81FB-B4D78F695774}"/>
              </a:ext>
            </a:extLst>
          </p:cNvPr>
          <p:cNvSpPr/>
          <p:nvPr/>
        </p:nvSpPr>
        <p:spPr>
          <a:xfrm>
            <a:off x="5191704" y="5558677"/>
            <a:ext cx="725252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+</a:t>
            </a:r>
            <a:endParaRPr lang="sk-SK" sz="2400" b="1" baseline="-25000" dirty="0">
              <a:solidFill>
                <a:schemeClr val="tx1"/>
              </a:solidFill>
            </a:endParaRPr>
          </a:p>
        </p:txBody>
      </p:sp>
      <p:cxnSp>
        <p:nvCxnSpPr>
          <p:cNvPr id="28" name="Rovná spojovacia šípka 27">
            <a:extLst>
              <a:ext uri="{FF2B5EF4-FFF2-40B4-BE49-F238E27FC236}">
                <a16:creationId xmlns:a16="http://schemas.microsoft.com/office/drawing/2014/main" id="{3031BD6B-BFDE-4EAE-8ACA-882B88FA215C}"/>
              </a:ext>
            </a:extLst>
          </p:cNvPr>
          <p:cNvCxnSpPr>
            <a:cxnSpLocks/>
          </p:cNvCxnSpPr>
          <p:nvPr/>
        </p:nvCxnSpPr>
        <p:spPr>
          <a:xfrm>
            <a:off x="3162534" y="5753372"/>
            <a:ext cx="1190787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ĺžnik 29">
            <a:extLst>
              <a:ext uri="{FF2B5EF4-FFF2-40B4-BE49-F238E27FC236}">
                <a16:creationId xmlns:a16="http://schemas.microsoft.com/office/drawing/2014/main" id="{1CB13E8F-DBE2-481B-AAD1-DA74EF5F10CD}"/>
              </a:ext>
            </a:extLst>
          </p:cNvPr>
          <p:cNvSpPr/>
          <p:nvPr/>
        </p:nvSpPr>
        <p:spPr>
          <a:xfrm>
            <a:off x="2096518" y="5522967"/>
            <a:ext cx="725252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6</a:t>
            </a:r>
            <a:endParaRPr lang="sk-SK" sz="2400" b="1" baseline="-25000" dirty="0">
              <a:solidFill>
                <a:schemeClr val="tx1"/>
              </a:solidFill>
            </a:endParaRPr>
          </a:p>
        </p:txBody>
      </p:sp>
      <p:sp>
        <p:nvSpPr>
          <p:cNvPr id="31" name="Obdĺžnik 30">
            <a:extLst>
              <a:ext uri="{FF2B5EF4-FFF2-40B4-BE49-F238E27FC236}">
                <a16:creationId xmlns:a16="http://schemas.microsoft.com/office/drawing/2014/main" id="{FAC767C5-401E-4F57-A996-D88E9796D68F}"/>
              </a:ext>
            </a:extLst>
          </p:cNvPr>
          <p:cNvSpPr/>
          <p:nvPr/>
        </p:nvSpPr>
        <p:spPr>
          <a:xfrm>
            <a:off x="5506313" y="5551643"/>
            <a:ext cx="725252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6</a:t>
            </a:r>
            <a:endParaRPr lang="sk-SK" sz="2400" b="1" baseline="-25000" dirty="0">
              <a:solidFill>
                <a:schemeClr val="tx1"/>
              </a:solidFill>
            </a:endParaRPr>
          </a:p>
        </p:txBody>
      </p:sp>
      <p:sp>
        <p:nvSpPr>
          <p:cNvPr id="32" name="Obdĺžnik 31">
            <a:extLst>
              <a:ext uri="{FF2B5EF4-FFF2-40B4-BE49-F238E27FC236}">
                <a16:creationId xmlns:a16="http://schemas.microsoft.com/office/drawing/2014/main" id="{4303083F-CFB3-4DD8-9A0E-60AB31E8E724}"/>
              </a:ext>
            </a:extLst>
          </p:cNvPr>
          <p:cNvSpPr/>
          <p:nvPr/>
        </p:nvSpPr>
        <p:spPr>
          <a:xfrm>
            <a:off x="4225979" y="5554653"/>
            <a:ext cx="725252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6</a:t>
            </a:r>
            <a:endParaRPr lang="sk-SK" sz="2400" b="1" baseline="-25000" dirty="0">
              <a:solidFill>
                <a:schemeClr val="tx1"/>
              </a:solidFill>
            </a:endParaRPr>
          </a:p>
        </p:txBody>
      </p:sp>
      <p:sp>
        <p:nvSpPr>
          <p:cNvPr id="33" name="Obdĺžnik 32">
            <a:extLst>
              <a:ext uri="{FF2B5EF4-FFF2-40B4-BE49-F238E27FC236}">
                <a16:creationId xmlns:a16="http://schemas.microsoft.com/office/drawing/2014/main" id="{41205EE1-0D58-464F-8095-FECD4FF8EF90}"/>
              </a:ext>
            </a:extLst>
          </p:cNvPr>
          <p:cNvSpPr/>
          <p:nvPr/>
        </p:nvSpPr>
        <p:spPr>
          <a:xfrm>
            <a:off x="6532049" y="5551643"/>
            <a:ext cx="725252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>
                <a:solidFill>
                  <a:schemeClr val="tx1"/>
                </a:solidFill>
              </a:rPr>
              <a:t>+</a:t>
            </a:r>
            <a:endParaRPr lang="sk-SK" sz="2400" b="1" baseline="-25000" dirty="0">
              <a:solidFill>
                <a:schemeClr val="tx1"/>
              </a:solidFill>
            </a:endParaRPr>
          </a:p>
        </p:txBody>
      </p:sp>
      <p:sp>
        <p:nvSpPr>
          <p:cNvPr id="34" name="Obdĺžnik 33">
            <a:extLst>
              <a:ext uri="{FF2B5EF4-FFF2-40B4-BE49-F238E27FC236}">
                <a16:creationId xmlns:a16="http://schemas.microsoft.com/office/drawing/2014/main" id="{ACF8D1D8-A932-4FB1-80B8-8D25FDC91A92}"/>
              </a:ext>
            </a:extLst>
          </p:cNvPr>
          <p:cNvSpPr/>
          <p:nvPr/>
        </p:nvSpPr>
        <p:spPr>
          <a:xfrm>
            <a:off x="6775465" y="5551643"/>
            <a:ext cx="1591933" cy="4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energia</a:t>
            </a:r>
            <a:endParaRPr lang="sk-SK" sz="2000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7" grpId="0"/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43C37-401E-4C66-AC57-AF61DE2E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Glukóza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17401A-813E-40E0-88F7-A09AE8EB3A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1" y="1052736"/>
            <a:ext cx="8377272" cy="5421216"/>
          </a:xfrm>
        </p:spPr>
        <p:txBody>
          <a:bodyPr/>
          <a:lstStyle/>
          <a:p>
            <a:r>
              <a:rPr lang="sk-SK" dirty="0"/>
              <a:t>monosacharid</a:t>
            </a:r>
          </a:p>
          <a:p>
            <a:r>
              <a:rPr lang="sk-SK" b="1" dirty="0"/>
              <a:t>hroznový</a:t>
            </a:r>
            <a:r>
              <a:rPr lang="sk-SK" dirty="0"/>
              <a:t> cukor,</a:t>
            </a:r>
          </a:p>
          <a:p>
            <a:r>
              <a:rPr lang="sk-SK" dirty="0"/>
              <a:t>sumárny vzorec: </a:t>
            </a:r>
            <a:r>
              <a:rPr lang="sk-SK" b="1" dirty="0"/>
              <a:t>C</a:t>
            </a:r>
            <a:r>
              <a:rPr lang="sk-SK" b="1" baseline="-25000" dirty="0"/>
              <a:t>6</a:t>
            </a:r>
            <a:r>
              <a:rPr lang="sk-SK" b="1" dirty="0"/>
              <a:t>H</a:t>
            </a:r>
            <a:r>
              <a:rPr lang="sk-SK" b="1" baseline="-25000" dirty="0"/>
              <a:t>12</a:t>
            </a:r>
            <a:r>
              <a:rPr lang="sk-SK" b="1" dirty="0"/>
              <a:t>O</a:t>
            </a:r>
            <a:r>
              <a:rPr lang="sk-SK" b="1" baseline="-25000" dirty="0"/>
              <a:t>6</a:t>
            </a:r>
          </a:p>
          <a:p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nachádza sa:</a:t>
            </a:r>
          </a:p>
          <a:p>
            <a:pPr lvl="1"/>
            <a:r>
              <a:rPr lang="sk-SK" sz="2400" dirty="0"/>
              <a:t>v hroznovej šťave,</a:t>
            </a:r>
          </a:p>
          <a:p>
            <a:pPr lvl="1"/>
            <a:r>
              <a:rPr lang="sk-SK" sz="2400" dirty="0"/>
              <a:t>v ovocnej šťave,</a:t>
            </a:r>
          </a:p>
          <a:p>
            <a:pPr lvl="1"/>
            <a:r>
              <a:rPr lang="sk-SK" sz="2400" dirty="0"/>
              <a:t>v mede,</a:t>
            </a:r>
          </a:p>
          <a:p>
            <a:pPr lvl="1"/>
            <a:r>
              <a:rPr lang="sk-SK" sz="2400" dirty="0"/>
              <a:t>v krvi živočíchov</a:t>
            </a:r>
            <a:endParaRPr lang="sk-SK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Je významným zdrojom energie.</a:t>
            </a:r>
          </a:p>
          <a:p>
            <a:r>
              <a:rPr lang="sk-SK" dirty="0"/>
              <a:t>Používa sa ako :</a:t>
            </a:r>
          </a:p>
          <a:p>
            <a:pPr lvl="1"/>
            <a:r>
              <a:rPr lang="sk-SK" sz="2400" dirty="0"/>
              <a:t>rýchly zdroj energie (športovci)</a:t>
            </a:r>
          </a:p>
          <a:p>
            <a:pPr lvl="1"/>
            <a:r>
              <a:rPr lang="sk-SK" sz="2400" dirty="0"/>
              <a:t>Infúzny roztok – súčasť umelej výživy v zdravotníctve</a:t>
            </a:r>
          </a:p>
          <a:p>
            <a:endParaRPr lang="sk-SK" dirty="0"/>
          </a:p>
          <a:p>
            <a:endParaRPr lang="sk-SK" dirty="0">
              <a:solidFill>
                <a:schemeClr val="bg2">
                  <a:lumMod val="50000"/>
                </a:schemeClr>
              </a:solidFill>
            </a:endParaRPr>
          </a:p>
          <a:p>
            <a:endParaRPr lang="sk-SK" dirty="0">
              <a:solidFill>
                <a:schemeClr val="bg2">
                  <a:lumMod val="50000"/>
                </a:schemeClr>
              </a:solidFill>
            </a:endParaRPr>
          </a:p>
          <a:p>
            <a:endParaRPr lang="sk-SK" dirty="0">
              <a:solidFill>
                <a:schemeClr val="bg2">
                  <a:lumMod val="50000"/>
                </a:schemeClr>
              </a:solidFill>
            </a:endParaRPr>
          </a:p>
          <a:p>
            <a:endParaRPr lang="sk-SK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sk-SK" dirty="0"/>
          </a:p>
        </p:txBody>
      </p:sp>
      <p:pic>
        <p:nvPicPr>
          <p:cNvPr id="2050" name="Picture 2" descr="Výsledok vyhľadávania obrázkov pre dopyt glukóza molekula">
            <a:extLst>
              <a:ext uri="{FF2B5EF4-FFF2-40B4-BE49-F238E27FC236}">
                <a16:creationId xmlns:a16="http://schemas.microsoft.com/office/drawing/2014/main" id="{D2709AA1-88F9-4416-AC19-6C7BC3EAB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67" y="289233"/>
            <a:ext cx="2716362" cy="21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úvisiaci obrázok">
            <a:extLst>
              <a:ext uri="{FF2B5EF4-FFF2-40B4-BE49-F238E27FC236}">
                <a16:creationId xmlns:a16="http://schemas.microsoft.com/office/drawing/2014/main" id="{EF572395-3588-4E32-8616-11583B848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0" t="18500" r="25148" b="18500"/>
          <a:stretch/>
        </p:blipFill>
        <p:spPr bwMode="auto">
          <a:xfrm>
            <a:off x="7212999" y="3244233"/>
            <a:ext cx="1407987" cy="186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ok vyhľadávania obrázkov pre dopyt hroznový cukor">
            <a:extLst>
              <a:ext uri="{FF2B5EF4-FFF2-40B4-BE49-F238E27FC236}">
                <a16:creationId xmlns:a16="http://schemas.microsoft.com/office/drawing/2014/main" id="{4DE7E8D2-FAD1-4BD6-A1F0-F0204F106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6" t="21964" r="21321" b="27831"/>
          <a:stretch/>
        </p:blipFill>
        <p:spPr bwMode="auto">
          <a:xfrm>
            <a:off x="5220072" y="2276872"/>
            <a:ext cx="180020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ok vyhľadávania obrázkov pre dopyt glukóza infúzia">
            <a:extLst>
              <a:ext uri="{FF2B5EF4-FFF2-40B4-BE49-F238E27FC236}">
                <a16:creationId xmlns:a16="http://schemas.microsoft.com/office/drawing/2014/main" id="{17D6C4B0-4FEA-48CA-8D54-7B841B31C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2" y="3518493"/>
            <a:ext cx="732284" cy="15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9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Výsledok vyhľadávania obrázkov pre dopyt fruktóza">
            <a:extLst>
              <a:ext uri="{FF2B5EF4-FFF2-40B4-BE49-F238E27FC236}">
                <a16:creationId xmlns:a16="http://schemas.microsoft.com/office/drawing/2014/main" id="{7FDB5F1F-6093-426F-9440-A135739F8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63" y="4558596"/>
            <a:ext cx="2766037" cy="18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0D43C37-401E-4C66-AC57-AF61DE2E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u="sng" dirty="0">
                <a:solidFill>
                  <a:srgbClr val="00B050"/>
                </a:solidFill>
              </a:rPr>
              <a:t>Fruktóza 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617401A-813E-40E0-88F7-A09AE8EB3A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1" y="1052736"/>
            <a:ext cx="8377272" cy="5530626"/>
          </a:xfrm>
        </p:spPr>
        <p:txBody>
          <a:bodyPr/>
          <a:lstStyle/>
          <a:p>
            <a:r>
              <a:rPr lang="sk-SK" dirty="0"/>
              <a:t>monosacharid</a:t>
            </a:r>
          </a:p>
          <a:p>
            <a:r>
              <a:rPr lang="sk-SK" b="1" dirty="0"/>
              <a:t>ovocný</a:t>
            </a:r>
            <a:r>
              <a:rPr lang="sk-SK" dirty="0"/>
              <a:t> cukor,</a:t>
            </a:r>
          </a:p>
          <a:p>
            <a:r>
              <a:rPr lang="sk-SK" dirty="0"/>
              <a:t>sumárny vzorec: </a:t>
            </a:r>
            <a:r>
              <a:rPr lang="sk-SK" b="1" dirty="0"/>
              <a:t>C</a:t>
            </a:r>
            <a:r>
              <a:rPr lang="sk-SK" b="1" baseline="-25000" dirty="0"/>
              <a:t>6</a:t>
            </a:r>
            <a:r>
              <a:rPr lang="sk-SK" b="1" dirty="0"/>
              <a:t>H</a:t>
            </a:r>
            <a:r>
              <a:rPr lang="sk-SK" b="1" baseline="-25000" dirty="0"/>
              <a:t>12</a:t>
            </a:r>
            <a:r>
              <a:rPr lang="sk-SK" b="1" dirty="0"/>
              <a:t>O</a:t>
            </a:r>
            <a:r>
              <a:rPr lang="sk-SK" b="1" baseline="-25000" dirty="0"/>
              <a:t>6</a:t>
            </a:r>
          </a:p>
          <a:p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nachádza sa:</a:t>
            </a:r>
          </a:p>
          <a:p>
            <a:pPr lvl="1"/>
            <a:r>
              <a:rPr lang="sk-SK" sz="2400" dirty="0"/>
              <a:t>v ovocí,</a:t>
            </a:r>
          </a:p>
          <a:p>
            <a:pPr lvl="1"/>
            <a:r>
              <a:rPr lang="sk-SK" sz="2400" dirty="0"/>
              <a:t>v mede</a:t>
            </a:r>
          </a:p>
          <a:p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Je najsladším sacharidom.</a:t>
            </a:r>
          </a:p>
          <a:p>
            <a:r>
              <a:rPr lang="sk-SK" dirty="0"/>
              <a:t>Je ľahko stráviteľná.</a:t>
            </a:r>
          </a:p>
          <a:p>
            <a:r>
              <a:rPr lang="sk-SK" dirty="0">
                <a:solidFill>
                  <a:schemeClr val="bg2">
                    <a:lumMod val="50000"/>
                  </a:schemeClr>
                </a:solidFill>
              </a:rPr>
              <a:t>Vhodná ako sladidlo pre diabetikov.</a:t>
            </a:r>
          </a:p>
          <a:p>
            <a:endParaRPr lang="sk-SK" dirty="0">
              <a:solidFill>
                <a:schemeClr val="bg2">
                  <a:lumMod val="50000"/>
                </a:schemeClr>
              </a:solidFill>
            </a:endParaRPr>
          </a:p>
          <a:p>
            <a:endParaRPr lang="sk-SK" dirty="0">
              <a:solidFill>
                <a:schemeClr val="bg2">
                  <a:lumMod val="50000"/>
                </a:schemeClr>
              </a:solidFill>
            </a:endParaRPr>
          </a:p>
          <a:p>
            <a:endParaRPr lang="sk-SK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endParaRPr lang="sk-SK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841DF3-B5AB-46B7-904B-04DABA74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94" y="274638"/>
            <a:ext cx="2699792" cy="18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fruktóza">
            <a:extLst>
              <a:ext uri="{FF2B5EF4-FFF2-40B4-BE49-F238E27FC236}">
                <a16:creationId xmlns:a16="http://schemas.microsoft.com/office/drawing/2014/main" id="{74048224-1B6D-40DB-84EE-78CCA0BB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63469"/>
            <a:ext cx="1545530" cy="20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5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528AD-E3FF-46ED-85C1-AC6E1626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sacharóza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EB23DC-9CEE-4750-8DFF-628EE401AA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136904" cy="4989168"/>
          </a:xfrm>
        </p:spPr>
        <p:txBody>
          <a:bodyPr/>
          <a:lstStyle/>
          <a:p>
            <a:r>
              <a:rPr lang="sk-SK" dirty="0"/>
              <a:t>disacharid,</a:t>
            </a:r>
          </a:p>
          <a:p>
            <a:r>
              <a:rPr lang="sk-SK" dirty="0"/>
              <a:t>Jej molekula je tvorená jednou molekulou glukózy a jednou molekulou fruktózy, spojených chemickou väzbou.</a:t>
            </a:r>
          </a:p>
          <a:p>
            <a:r>
              <a:rPr lang="sk-SK" b="1" dirty="0"/>
              <a:t>repný, trstinový </a:t>
            </a:r>
            <a:r>
              <a:rPr lang="sk-SK" dirty="0"/>
              <a:t>cukor,</a:t>
            </a:r>
          </a:p>
          <a:p>
            <a:r>
              <a:rPr lang="sk-SK" dirty="0"/>
              <a:t>sumárny vzorec: </a:t>
            </a:r>
            <a:r>
              <a:rPr lang="sk-SK" b="1" dirty="0"/>
              <a:t>C</a:t>
            </a:r>
            <a:r>
              <a:rPr lang="sk-SK" b="1" baseline="-25000" dirty="0"/>
              <a:t>12</a:t>
            </a:r>
            <a:r>
              <a:rPr lang="sk-SK" b="1" dirty="0"/>
              <a:t>H</a:t>
            </a:r>
            <a:r>
              <a:rPr lang="sk-SK" b="1" baseline="-25000" dirty="0"/>
              <a:t>22</a:t>
            </a:r>
            <a:r>
              <a:rPr lang="sk-SK" b="1" dirty="0"/>
              <a:t>O</a:t>
            </a:r>
            <a:r>
              <a:rPr lang="sk-SK" b="1" baseline="-25000" dirty="0"/>
              <a:t>11</a:t>
            </a:r>
          </a:p>
          <a:p>
            <a:r>
              <a:rPr lang="sk-SK" dirty="0"/>
              <a:t>Vyrába sa z cukrovej repy a cukrovej trstiny (kde sa nachádza).</a:t>
            </a:r>
          </a:p>
          <a:p>
            <a:r>
              <a:rPr lang="sk-SK" b="1" dirty="0"/>
              <a:t>Najpoužívanejšie sladidlo </a:t>
            </a:r>
            <a:r>
              <a:rPr lang="sk-SK" dirty="0"/>
              <a:t>potravín v domácnosti aj v potravinárskom priemysle.</a:t>
            </a:r>
          </a:p>
          <a:p>
            <a:r>
              <a:rPr lang="sk-SK" dirty="0"/>
              <a:t>Jeho nadmerná konzumácia je príčinou zdravotných problémov – </a:t>
            </a:r>
            <a:r>
              <a:rPr lang="sk-SK" b="1" dirty="0"/>
              <a:t>obezita, zubný kaz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B4FC646F-C2A5-4A0D-8B60-A2F5EEFC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09" y="198053"/>
            <a:ext cx="3315132" cy="17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ýsledok vyhľadávania obrázkov pre dopyt cukrová repa">
            <a:extLst>
              <a:ext uri="{FF2B5EF4-FFF2-40B4-BE49-F238E27FC236}">
                <a16:creationId xmlns:a16="http://schemas.microsoft.com/office/drawing/2014/main" id="{F5422CFB-FC37-4F5D-A0F6-6D449091F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169"/>
            <a:ext cx="2140843" cy="12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2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FA6AB-6D5D-4D3E-9032-6A183BFB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Výroba repného cukru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D6116C-DEFF-498B-8C42-F1FDFA1FD1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859216" cy="5349208"/>
          </a:xfrm>
        </p:spPr>
        <p:txBody>
          <a:bodyPr/>
          <a:lstStyle/>
          <a:p>
            <a:r>
              <a:rPr lang="sk-SK" dirty="0"/>
              <a:t>Očistenie cukrovej repy.</a:t>
            </a:r>
          </a:p>
          <a:p>
            <a:r>
              <a:rPr lang="sk-SK" dirty="0"/>
              <a:t>Rozkrájanie.</a:t>
            </a:r>
          </a:p>
          <a:p>
            <a:r>
              <a:rPr lang="sk-SK" dirty="0"/>
              <a:t>Vylúhovanie v horúcej vode.</a:t>
            </a:r>
          </a:p>
          <a:p>
            <a:r>
              <a:rPr lang="sk-SK" dirty="0"/>
              <a:t>Čistenie vzniknutej cukrovej šťavy.</a:t>
            </a:r>
          </a:p>
          <a:p>
            <a:r>
              <a:rPr lang="sk-SK" dirty="0"/>
              <a:t>Zahustenie cukrovej šťavy odparením.</a:t>
            </a:r>
          </a:p>
          <a:p>
            <a:r>
              <a:rPr lang="sk-SK" dirty="0"/>
              <a:t>Kryštalizácia.</a:t>
            </a:r>
          </a:p>
          <a:p>
            <a:r>
              <a:rPr lang="sk-SK" dirty="0"/>
              <a:t>Rafinovanie hnedých kryštálov.</a:t>
            </a:r>
          </a:p>
          <a:p>
            <a:r>
              <a:rPr lang="sk-SK" dirty="0"/>
              <a:t>Cukrovary na Slovensku: Sereď, </a:t>
            </a:r>
            <a:r>
              <a:rPr lang="sk-SK" dirty="0" err="1"/>
              <a:t>TrenčianskaTeplá</a:t>
            </a:r>
            <a:endParaRPr lang="sk-SK" dirty="0"/>
          </a:p>
        </p:txBody>
      </p:sp>
      <p:sp>
        <p:nvSpPr>
          <p:cNvPr id="4" name="BlokTextu 3">
            <a:hlinkClick r:id="rId2"/>
            <a:extLst>
              <a:ext uri="{FF2B5EF4-FFF2-40B4-BE49-F238E27FC236}">
                <a16:creationId xmlns:a16="http://schemas.microsoft.com/office/drawing/2014/main" id="{87358495-082D-4899-BA9C-72ECFD547600}"/>
              </a:ext>
            </a:extLst>
          </p:cNvPr>
          <p:cNvSpPr txBox="1"/>
          <p:nvPr/>
        </p:nvSpPr>
        <p:spPr>
          <a:xfrm>
            <a:off x="472670" y="5383448"/>
            <a:ext cx="44644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/>
              <a:t>Výroba cukru v Trenčianskej Teplej</a:t>
            </a:r>
          </a:p>
        </p:txBody>
      </p:sp>
      <p:pic>
        <p:nvPicPr>
          <p:cNvPr id="5122" name="Picture 2" descr="Výsledok vyhľadávania obrázkov pre dopyt výroba cukru&quot;">
            <a:extLst>
              <a:ext uri="{FF2B5EF4-FFF2-40B4-BE49-F238E27FC236}">
                <a16:creationId xmlns:a16="http://schemas.microsoft.com/office/drawing/2014/main" id="{380AE8D4-908F-4275-9866-10998628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91" y="4875152"/>
            <a:ext cx="2895600" cy="15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3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E8D1CF-625B-4589-B23D-A3C864FF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k-SK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Škrob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78BD722-F773-4621-994D-1723C9FA34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859216" cy="5493224"/>
          </a:xfrm>
        </p:spPr>
        <p:txBody>
          <a:bodyPr/>
          <a:lstStyle/>
          <a:p>
            <a:r>
              <a:rPr lang="sk-SK" dirty="0"/>
              <a:t>polysacharid</a:t>
            </a:r>
          </a:p>
          <a:p>
            <a:r>
              <a:rPr lang="sk-SK" dirty="0"/>
              <a:t>Je </a:t>
            </a:r>
            <a:r>
              <a:rPr lang="sk-SK" b="1" dirty="0"/>
              <a:t>zásobnou látkou </a:t>
            </a:r>
            <a:r>
              <a:rPr lang="sk-SK" dirty="0"/>
              <a:t>rastlín.</a:t>
            </a:r>
          </a:p>
          <a:p>
            <a:r>
              <a:rPr lang="sk-SK" b="1" dirty="0"/>
              <a:t>Zdroj pre výrobu:</a:t>
            </a:r>
          </a:p>
          <a:p>
            <a:pPr lvl="1"/>
            <a:r>
              <a:rPr lang="sk-SK" dirty="0"/>
              <a:t>zemiakové hľuzy</a:t>
            </a:r>
          </a:p>
          <a:p>
            <a:pPr lvl="1"/>
            <a:r>
              <a:rPr lang="sk-SK" dirty="0"/>
              <a:t>obilné zrná </a:t>
            </a:r>
          </a:p>
          <a:p>
            <a:pPr lvl="1"/>
            <a:r>
              <a:rPr lang="sk-SK" dirty="0"/>
              <a:t>ryža</a:t>
            </a:r>
          </a:p>
          <a:p>
            <a:pPr lvl="1"/>
            <a:r>
              <a:rPr lang="sk-SK" dirty="0"/>
              <a:t>kukurica</a:t>
            </a:r>
          </a:p>
          <a:p>
            <a:r>
              <a:rPr lang="sk-SK" b="1" dirty="0"/>
              <a:t>Využitie:</a:t>
            </a:r>
          </a:p>
          <a:p>
            <a:pPr lvl="1"/>
            <a:r>
              <a:rPr lang="sk-SK" dirty="0"/>
              <a:t>zahusťovadlo</a:t>
            </a:r>
          </a:p>
          <a:p>
            <a:pPr lvl="1"/>
            <a:r>
              <a:rPr lang="sk-SK" dirty="0"/>
              <a:t>stužovadlo</a:t>
            </a:r>
          </a:p>
          <a:p>
            <a:pPr lvl="1"/>
            <a:r>
              <a:rPr lang="sk-SK" dirty="0"/>
              <a:t>výroba instantných zmesí : omáčky, pudingy</a:t>
            </a:r>
          </a:p>
          <a:p>
            <a:pPr lvl="1"/>
            <a:r>
              <a:rPr lang="sk-SK" dirty="0"/>
              <a:t>výroba mliekarenských výrobkov</a:t>
            </a:r>
          </a:p>
          <a:p>
            <a:pPr lvl="1"/>
            <a:r>
              <a:rPr lang="sk-SK" dirty="0"/>
              <a:t>výroba lepidiel</a:t>
            </a:r>
          </a:p>
        </p:txBody>
      </p:sp>
      <p:pic>
        <p:nvPicPr>
          <p:cNvPr id="6146" name="Picture 2" descr="Výsledok vyhľadávania obrázkov pre dopyt solamyl">
            <a:extLst>
              <a:ext uri="{FF2B5EF4-FFF2-40B4-BE49-F238E27FC236}">
                <a16:creationId xmlns:a16="http://schemas.microsoft.com/office/drawing/2014/main" id="{33D64D10-0403-482A-8A4E-155C6037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91" y="615255"/>
            <a:ext cx="1381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gustin">
            <a:extLst>
              <a:ext uri="{FF2B5EF4-FFF2-40B4-BE49-F238E27FC236}">
                <a16:creationId xmlns:a16="http://schemas.microsoft.com/office/drawing/2014/main" id="{E8E4CF9D-DBB6-45E8-B440-20E17C50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86817"/>
            <a:ext cx="1322084" cy="2025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ok vyhľadávania obrázkov pre dopyt zlatý klas">
            <a:extLst>
              <a:ext uri="{FF2B5EF4-FFF2-40B4-BE49-F238E27FC236}">
                <a16:creationId xmlns:a16="http://schemas.microsoft.com/office/drawing/2014/main" id="{3279B9E9-4C2D-4340-B3FF-2406715BD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r="17801"/>
          <a:stretch/>
        </p:blipFill>
        <p:spPr bwMode="auto">
          <a:xfrm>
            <a:off x="7085792" y="3261006"/>
            <a:ext cx="1080121" cy="1677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8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505</Words>
  <Application>Microsoft Office PowerPoint</Application>
  <PresentationFormat>Prezentácia na obrazovke (4:3)</PresentationFormat>
  <Paragraphs>126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Calibri</vt:lpstr>
      <vt:lpstr>Century Schoolbook</vt:lpstr>
      <vt:lpstr>Wingdings</vt:lpstr>
      <vt:lpstr>Wingdings 2</vt:lpstr>
      <vt:lpstr>Arkáda</vt:lpstr>
      <vt:lpstr>Organické látky  v živých organizmoch</vt:lpstr>
      <vt:lpstr>Prezentácia programu PowerPoint</vt:lpstr>
      <vt:lpstr>Sacharidy </vt:lpstr>
      <vt:lpstr>Fotosyntéza </vt:lpstr>
      <vt:lpstr>Glukóza </vt:lpstr>
      <vt:lpstr>Fruktóza  </vt:lpstr>
      <vt:lpstr>sacharóza</vt:lpstr>
      <vt:lpstr>Výroba repného cukru</vt:lpstr>
      <vt:lpstr>Škrob </vt:lpstr>
      <vt:lpstr>Glykogén </vt:lpstr>
      <vt:lpstr>Celulóza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Organické látky v živých organizmoch</dc:title>
  <dc:creator>Zuzana  Kodadová</dc:creator>
  <cp:lastModifiedBy>HP</cp:lastModifiedBy>
  <cp:revision>58</cp:revision>
  <dcterms:created xsi:type="dcterms:W3CDTF">2020-02-03T08:33:03Z</dcterms:created>
  <dcterms:modified xsi:type="dcterms:W3CDTF">2021-02-26T10:42:47Z</dcterms:modified>
</cp:coreProperties>
</file>