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D387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8730C-AD11-4C07-B88D-5E4B7BC433CA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52945-8CB7-4C66-A848-CAF6D171B92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57C1-C139-431B-BE43-10DFA0DCC39A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6766520" cy="1944215"/>
          </a:xfrm>
        </p:spPr>
        <p:txBody>
          <a:bodyPr>
            <a:prstTxWarp prst="textDeflat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6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PESTICÍDY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1266" name="Picture 2" descr="http://blog.bio.cz/articles_images/e8de98c9bf8bc5a20d7b5f4dcb47e684a80449bb.jpeg?1332085490"/>
          <p:cNvPicPr>
            <a:picLocks noChangeAspect="1" noChangeArrowheads="1"/>
          </p:cNvPicPr>
          <p:nvPr/>
        </p:nvPicPr>
        <p:blipFill>
          <a:blip r:embed="rId2" cstate="print"/>
          <a:srcRect l="17813" t="6628" r="18357" b="3634"/>
          <a:stretch>
            <a:fillRect/>
          </a:stretch>
        </p:blipFill>
        <p:spPr bwMode="auto">
          <a:xfrm>
            <a:off x="395536" y="3861048"/>
            <a:ext cx="2808312" cy="2612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t4.aimg.sk/magaziny/6NS8SZKmTfDbT_6HKoSIFQ.jpg?t=L2ZpdC1pbi8xOTIweDEwODA%3D&amp;h=_2JaD3gptXoiZ-O7j9XxtQ&amp;e=2145916800&amp;v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429000"/>
            <a:ext cx="3025255" cy="203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http://www.aqua-trade.sk/admin/imgbox/TXT_145_1322228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653136"/>
            <a:ext cx="2857500" cy="1924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BlokTextu 6"/>
          <p:cNvSpPr txBox="1"/>
          <p:nvPr/>
        </p:nvSpPr>
        <p:spPr>
          <a:xfrm>
            <a:off x="6300192" y="60334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0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0" name="Picture 14" descr="http://www.zahradnicentra.eu/wp-content/uploads/2011/03/insektici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84984"/>
            <a:ext cx="4464496" cy="334837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8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PESTICÍDY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Pesticídy sú látky, ktoré sa používajú v poľnohospodárstve a lesníctve proti chorobám rastlín, živočíšnym škodcom a burine. </a:t>
            </a:r>
          </a:p>
        </p:txBody>
      </p:sp>
      <p:pic>
        <p:nvPicPr>
          <p:cNvPr id="14342" name="Picture 6" descr="http://floraservis.sk/dokumenty/kategoria/Insekticidy%20225x225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2448272" cy="2448272"/>
          </a:xfrm>
          <a:prstGeom prst="rect">
            <a:avLst/>
          </a:prstGeom>
          <a:noFill/>
        </p:spPr>
      </p:pic>
      <p:pic>
        <p:nvPicPr>
          <p:cNvPr id="14344" name="Picture 8" descr="http://www.lady.sk/clanok/mo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9488" y="116632"/>
            <a:ext cx="1905000" cy="192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0" descr="http://slecinky.eu/images/555890758611235917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572105"/>
            <a:ext cx="1872208" cy="2081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627784" y="620688"/>
            <a:ext cx="2795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  <a:cs typeface="Andalus" pitchFamily="18" charset="-78"/>
              </a:rPr>
              <a:t>P</a:t>
            </a:r>
            <a:r>
              <a:rPr lang="sk-SK" sz="4400" dirty="0">
                <a:ln>
                  <a:solidFill>
                    <a:sysClr val="windowText" lastClr="000000"/>
                  </a:solidFill>
                </a:ln>
                <a:solidFill>
                  <a:srgbClr val="2BD3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Bauhaus 93" pitchFamily="82" charset="0"/>
                <a:cs typeface="Andalus" pitchFamily="18" charset="-78"/>
              </a:rPr>
              <a:t>E</a:t>
            </a:r>
            <a:r>
              <a:rPr lang="sk-SK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  <a:cs typeface="Andalus" pitchFamily="18" charset="-78"/>
              </a:rPr>
              <a:t>S</a:t>
            </a:r>
            <a:r>
              <a:rPr lang="sk-SK" sz="4400" dirty="0">
                <a:ln>
                  <a:solidFill>
                    <a:sysClr val="windowText" lastClr="000000"/>
                  </a:solidFill>
                </a:ln>
                <a:solidFill>
                  <a:srgbClr val="2BD3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Bauhaus 93" pitchFamily="82" charset="0"/>
                <a:cs typeface="Andalus" pitchFamily="18" charset="-78"/>
              </a:rPr>
              <a:t>T</a:t>
            </a:r>
            <a:r>
              <a:rPr lang="sk-SK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  <a:cs typeface="Andalus" pitchFamily="18" charset="-78"/>
              </a:rPr>
              <a:t>I</a:t>
            </a:r>
            <a:r>
              <a:rPr lang="sk-SK" sz="4400" dirty="0">
                <a:ln>
                  <a:solidFill>
                    <a:sysClr val="windowText" lastClr="000000"/>
                  </a:solidFill>
                </a:ln>
                <a:solidFill>
                  <a:srgbClr val="2BD3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Bauhaus 93" pitchFamily="82" charset="0"/>
                <a:cs typeface="Andalus" pitchFamily="18" charset="-78"/>
              </a:rPr>
              <a:t>C</a:t>
            </a:r>
            <a:r>
              <a:rPr lang="sk-SK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  <a:cs typeface="Andalus" pitchFamily="18" charset="-78"/>
              </a:rPr>
              <a:t>Í</a:t>
            </a:r>
            <a:r>
              <a:rPr lang="sk-SK" sz="4400" dirty="0">
                <a:ln>
                  <a:solidFill>
                    <a:sysClr val="windowText" lastClr="000000"/>
                  </a:solidFill>
                </a:ln>
                <a:solidFill>
                  <a:srgbClr val="2BD3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Bauhaus 93" pitchFamily="82" charset="0"/>
                <a:cs typeface="Andalus" pitchFamily="18" charset="-78"/>
              </a:rPr>
              <a:t>D</a:t>
            </a:r>
            <a:r>
              <a:rPr lang="sk-SK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  <a:cs typeface="Andalus" pitchFamily="18" charset="-78"/>
              </a:rPr>
              <a:t>Y</a:t>
            </a:r>
            <a:endParaRPr lang="sk-SK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66FF"/>
              </a:solidFill>
              <a:latin typeface="Bauhaus 93" pitchFamily="82" charset="0"/>
              <a:cs typeface="Andalus" pitchFamily="18" charset="-78"/>
            </a:endParaRPr>
          </a:p>
        </p:txBody>
      </p:sp>
      <p:sp>
        <p:nvSpPr>
          <p:cNvPr id="5" name="Šípka dolu 4"/>
          <p:cNvSpPr/>
          <p:nvPr/>
        </p:nvSpPr>
        <p:spPr>
          <a:xfrm>
            <a:off x="3779912" y="1412776"/>
            <a:ext cx="360040" cy="1368152"/>
          </a:xfrm>
          <a:prstGeom prst="downArrow">
            <a:avLst/>
          </a:prstGeom>
          <a:gradFill flip="none" rotWithShape="1">
            <a:gsLst>
              <a:gs pos="0">
                <a:srgbClr val="FF66FF">
                  <a:shade val="30000"/>
                  <a:satMod val="115000"/>
                </a:srgbClr>
              </a:gs>
              <a:gs pos="50000">
                <a:srgbClr val="FF66FF">
                  <a:shade val="67500"/>
                  <a:satMod val="115000"/>
                </a:srgbClr>
              </a:gs>
              <a:gs pos="100000">
                <a:srgbClr val="FF66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lu 6"/>
          <p:cNvSpPr/>
          <p:nvPr/>
        </p:nvSpPr>
        <p:spPr>
          <a:xfrm rot="20466200">
            <a:off x="5422161" y="1304908"/>
            <a:ext cx="365246" cy="864096"/>
          </a:xfrm>
          <a:prstGeom prst="downArrow">
            <a:avLst/>
          </a:prstGeom>
          <a:gradFill flip="none" rotWithShape="1">
            <a:gsLst>
              <a:gs pos="0">
                <a:srgbClr val="2BD387">
                  <a:shade val="30000"/>
                  <a:satMod val="115000"/>
                </a:srgbClr>
              </a:gs>
              <a:gs pos="50000">
                <a:srgbClr val="2BD387">
                  <a:shade val="67500"/>
                  <a:satMod val="115000"/>
                </a:srgbClr>
              </a:gs>
              <a:gs pos="100000">
                <a:srgbClr val="2BD38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b="1" dirty="0"/>
          </a:p>
        </p:txBody>
      </p:sp>
      <p:sp>
        <p:nvSpPr>
          <p:cNvPr id="8" name="Šípka dolu 7"/>
          <p:cNvSpPr/>
          <p:nvPr/>
        </p:nvSpPr>
        <p:spPr>
          <a:xfrm rot="1617741">
            <a:off x="1938531" y="1309604"/>
            <a:ext cx="387319" cy="864096"/>
          </a:xfrm>
          <a:prstGeom prst="downArrow">
            <a:avLst/>
          </a:prstGeom>
          <a:gradFill flip="none" rotWithShape="1">
            <a:gsLst>
              <a:gs pos="0">
                <a:srgbClr val="2BD387">
                  <a:shade val="30000"/>
                  <a:satMod val="115000"/>
                </a:srgbClr>
              </a:gs>
              <a:gs pos="50000">
                <a:srgbClr val="2BD387">
                  <a:shade val="67500"/>
                  <a:satMod val="115000"/>
                </a:srgbClr>
              </a:gs>
              <a:gs pos="100000">
                <a:srgbClr val="2BD387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2BD387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83568" y="2276872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Herbicídy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3203848" y="2977788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>
                <a:latin typeface="Andalus" pitchFamily="18" charset="-78"/>
                <a:cs typeface="Andalus" pitchFamily="18" charset="-78"/>
              </a:rPr>
              <a:t>Fungicídy</a:t>
            </a:r>
            <a:endParaRPr lang="sk-SK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436096" y="2401724"/>
            <a:ext cx="177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Insekticídy</a:t>
            </a:r>
          </a:p>
        </p:txBody>
      </p:sp>
      <p:pic>
        <p:nvPicPr>
          <p:cNvPr id="17410" name="Picture 2" descr="http://prima-receptar.cz/wp-content/uploads/2010/04/selektivn%C3%AD-herbici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25144"/>
            <a:ext cx="3048883" cy="1944216"/>
          </a:xfrm>
          <a:prstGeom prst="rect">
            <a:avLst/>
          </a:prstGeom>
          <a:noFill/>
        </p:spPr>
      </p:pic>
      <p:pic>
        <p:nvPicPr>
          <p:cNvPr id="17412" name="Picture 4" descr="http://www.zahradnicentra.eu/wp-content/uploads/2011/03/herbicidy.jpg"/>
          <p:cNvPicPr>
            <a:picLocks noChangeAspect="1" noChangeArrowheads="1"/>
          </p:cNvPicPr>
          <p:nvPr/>
        </p:nvPicPr>
        <p:blipFill>
          <a:blip r:embed="rId3" cstate="print"/>
          <a:srcRect l="7087" r="10226"/>
          <a:stretch>
            <a:fillRect/>
          </a:stretch>
        </p:blipFill>
        <p:spPr bwMode="auto">
          <a:xfrm>
            <a:off x="467544" y="2708920"/>
            <a:ext cx="2160240" cy="1959429"/>
          </a:xfrm>
          <a:prstGeom prst="rect">
            <a:avLst/>
          </a:prstGeom>
          <a:noFill/>
        </p:spPr>
      </p:pic>
      <p:pic>
        <p:nvPicPr>
          <p:cNvPr id="17414" name="Picture 6" descr="http://www.slovosivex.sk/img_small.php?idf=9380676&amp;wh=550"/>
          <p:cNvPicPr>
            <a:picLocks noChangeAspect="1" noChangeArrowheads="1"/>
          </p:cNvPicPr>
          <p:nvPr/>
        </p:nvPicPr>
        <p:blipFill>
          <a:blip r:embed="rId4" cstate="print"/>
          <a:srcRect l="23367" t="4306" r="24401" b="4975"/>
          <a:stretch>
            <a:fillRect/>
          </a:stretch>
        </p:blipFill>
        <p:spPr bwMode="auto">
          <a:xfrm>
            <a:off x="3419872" y="3573016"/>
            <a:ext cx="1642600" cy="2852936"/>
          </a:xfrm>
          <a:prstGeom prst="rect">
            <a:avLst/>
          </a:prstGeom>
          <a:noFill/>
        </p:spPr>
      </p:pic>
      <p:pic>
        <p:nvPicPr>
          <p:cNvPr id="17418" name="Picture 10" descr="http://www.deratizaceostrava.cz/var/an/27787/287114-223618-shutterstock_739032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509120"/>
            <a:ext cx="2664296" cy="2070539"/>
          </a:xfrm>
          <a:prstGeom prst="rect">
            <a:avLst/>
          </a:prstGeom>
          <a:noFill/>
        </p:spPr>
      </p:pic>
      <p:pic>
        <p:nvPicPr>
          <p:cNvPr id="17416" name="Picture 8" descr="http://www.florasystem.sk/data/tovar/m_biolit-lapac-satnovych-moli_1428913434.jpg"/>
          <p:cNvPicPr>
            <a:picLocks noChangeAspect="1" noChangeArrowheads="1"/>
          </p:cNvPicPr>
          <p:nvPr/>
        </p:nvPicPr>
        <p:blipFill>
          <a:blip r:embed="rId6" cstate="print"/>
          <a:srcRect l="11340" r="13061"/>
          <a:stretch>
            <a:fillRect/>
          </a:stretch>
        </p:blipFill>
        <p:spPr bwMode="auto">
          <a:xfrm>
            <a:off x="7236296" y="2420888"/>
            <a:ext cx="1728192" cy="2286000"/>
          </a:xfrm>
          <a:prstGeom prst="rect">
            <a:avLst/>
          </a:prstGeom>
          <a:noFill/>
        </p:spPr>
      </p:pic>
      <p:pic>
        <p:nvPicPr>
          <p:cNvPr id="17420" name="Picture 12" descr="http://www.abczahrada.sk/images/dursban_480_sc_10_10ml_583a95d5d0dd0fcd.jpg"/>
          <p:cNvPicPr>
            <a:picLocks noChangeAspect="1" noChangeArrowheads="1"/>
          </p:cNvPicPr>
          <p:nvPr/>
        </p:nvPicPr>
        <p:blipFill>
          <a:blip r:embed="rId7" cstate="print"/>
          <a:srcRect l="15823" r="14787"/>
          <a:stretch>
            <a:fillRect/>
          </a:stretch>
        </p:blipFill>
        <p:spPr bwMode="auto">
          <a:xfrm>
            <a:off x="7452320" y="260648"/>
            <a:ext cx="1368152" cy="1971676"/>
          </a:xfrm>
          <a:prstGeom prst="rect">
            <a:avLst/>
          </a:prstGeom>
          <a:noFill/>
        </p:spPr>
      </p:pic>
      <p:pic>
        <p:nvPicPr>
          <p:cNvPr id="17422" name="Picture 14" descr="http://www.zahradaproradost.cz/perma/img/zivapotrava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2852936"/>
            <a:ext cx="1584176" cy="1499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</a:rPr>
              <a:t>HERBICÍDY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Prostriedky </a:t>
            </a:r>
            <a: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ničiace burinu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Vstrebávajú sa cez listy do stopiek a koreňov.</a:t>
            </a:r>
          </a:p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Zasiahnuté buriny </a:t>
            </a:r>
            <a: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zastavujú svoj rast a vývin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. </a:t>
            </a:r>
          </a:p>
        </p:txBody>
      </p:sp>
      <p:pic>
        <p:nvPicPr>
          <p:cNvPr id="18434" name="Picture 2" descr="http://www.floraservis.sk/pics/choroby/rastovy_herbicid_vyhono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www.diveshortus.sk/img/c/85-category.jpg"/>
          <p:cNvPicPr>
            <a:picLocks noChangeAspect="1" noChangeArrowheads="1"/>
          </p:cNvPicPr>
          <p:nvPr/>
        </p:nvPicPr>
        <p:blipFill>
          <a:blip r:embed="rId3" cstate="print"/>
          <a:srcRect l="28728" r="28937"/>
          <a:stretch>
            <a:fillRect/>
          </a:stretch>
        </p:blipFill>
        <p:spPr bwMode="auto">
          <a:xfrm>
            <a:off x="5724128" y="4365104"/>
            <a:ext cx="3096344" cy="2194151"/>
          </a:xfrm>
          <a:prstGeom prst="rect">
            <a:avLst/>
          </a:prstGeom>
          <a:noFill/>
        </p:spPr>
      </p:pic>
      <p:pic>
        <p:nvPicPr>
          <p:cNvPr id="18438" name="Picture 6" descr="http://zdravydom.eu/AquaVia/AK1/chemikalie_z_polnohospodarskej_cinnost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7671" y="3501008"/>
            <a:ext cx="2638425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3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</a:rPr>
              <a:t>FUNGICÍDY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Prostriedky </a:t>
            </a:r>
            <a: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ničiace huby a plesne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Patria sem moridlá, používajú sa na ochranu osiva. </a:t>
            </a:r>
          </a:p>
        </p:txBody>
      </p:sp>
      <p:pic>
        <p:nvPicPr>
          <p:cNvPr id="19460" name="Picture 4" descr="http://www.arystalifescience.eu/sites/arystalifescience.eu/files/seed-treatment-category-banner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25144"/>
            <a:ext cx="4644237" cy="187220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Picture 6" descr="http://www.unilabsementes.com.br/upload/conteudos/15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499" y="2852936"/>
            <a:ext cx="4424533" cy="226657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sk-SK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</a:rPr>
              <a:t>INSEKTICÍDY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Prostriedky </a:t>
            </a:r>
            <a: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ničiace živočíšnych škodcov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. </a:t>
            </a:r>
          </a:p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Často pôsobia i na užitočný hmyz (včely, čmeliak) a živočíchy.</a:t>
            </a:r>
          </a:p>
        </p:txBody>
      </p:sp>
      <p:pic>
        <p:nvPicPr>
          <p:cNvPr id="4" name="Picture 4" descr="http://www.physics.ohio-state.edu/~kagan/phy367/P367_articles/cartoons/PESTIC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4114800" cy="2981326"/>
          </a:xfrm>
          <a:prstGeom prst="rect">
            <a:avLst/>
          </a:prstGeom>
          <a:noFill/>
        </p:spPr>
      </p:pic>
      <p:pic>
        <p:nvPicPr>
          <p:cNvPr id="15362" name="Picture 2" descr="http://images3.eu.web-assets.com/img/0092/977.jpg?sitetimestamp=635878537490000000"/>
          <p:cNvPicPr>
            <a:picLocks noChangeAspect="1" noChangeArrowheads="1"/>
          </p:cNvPicPr>
          <p:nvPr/>
        </p:nvPicPr>
        <p:blipFill>
          <a:blip r:embed="rId3" cstate="print"/>
          <a:srcRect l="8078" t="7353" r="6628" b="11765"/>
          <a:stretch>
            <a:fillRect/>
          </a:stretch>
        </p:blipFill>
        <p:spPr bwMode="auto">
          <a:xfrm>
            <a:off x="1907704" y="3356992"/>
            <a:ext cx="2520280" cy="23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PESTICÍDY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Pesticídy sú </a:t>
            </a:r>
            <a: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jedy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Pri práci treba používať </a:t>
            </a:r>
            <a: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ochranné pracovné prostriedky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Ich účinku sú vystavené voda, pôda, vzduch a živé organizmy. </a:t>
            </a:r>
          </a:p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Sú </a:t>
            </a:r>
            <a: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príčinou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 vzniku </a:t>
            </a:r>
            <a: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alergií, nádorových </a:t>
            </a:r>
            <a:b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</a:br>
            <a: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ochorení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. </a:t>
            </a:r>
          </a:p>
        </p:txBody>
      </p:sp>
      <p:pic>
        <p:nvPicPr>
          <p:cNvPr id="20482" name="Picture 2" descr="http://t4.aimg.sk/magaziny/weRKhgEmRZS91RqdhkrgDQ~Pescitidy.jpg?t=L2ZpdC1pbi82MzV4MA%3D%3D&amp;h=TBuLSXHFh7NmDdG67-Lx-w&amp;e=2145916800&amp;v=2"/>
          <p:cNvPicPr>
            <a:picLocks noChangeAspect="1" noChangeArrowheads="1"/>
          </p:cNvPicPr>
          <p:nvPr/>
        </p:nvPicPr>
        <p:blipFill>
          <a:blip r:embed="rId2" cstate="print"/>
          <a:srcRect l="17325" t="4408" r="19676" b="7430"/>
          <a:stretch>
            <a:fillRect/>
          </a:stretch>
        </p:blipFill>
        <p:spPr bwMode="auto">
          <a:xfrm>
            <a:off x="2627784" y="4509120"/>
            <a:ext cx="1368152" cy="1368152"/>
          </a:xfrm>
          <a:prstGeom prst="rect">
            <a:avLst/>
          </a:prstGeom>
          <a:noFill/>
        </p:spPr>
      </p:pic>
      <p:pic>
        <p:nvPicPr>
          <p:cNvPr id="20484" name="Picture 4" descr="http://www.oopp.sk/data/eshop/9956_img1_9956_img1_agro-polomaska-plus-bry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509120"/>
            <a:ext cx="2123033" cy="2053804"/>
          </a:xfrm>
          <a:prstGeom prst="rect">
            <a:avLst/>
          </a:prstGeom>
          <a:noFill/>
        </p:spPr>
      </p:pic>
      <p:pic>
        <p:nvPicPr>
          <p:cNvPr id="20486" name="Picture 6" descr="http://cleanroom.elis.com/export/shared/media/fr/images/services/habillement/Images-produits-UP-p138-145/144_Gamme_Protection_Absolue_1005-117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4624"/>
            <a:ext cx="3008642" cy="3502598"/>
          </a:xfrm>
          <a:prstGeom prst="rect">
            <a:avLst/>
          </a:prstGeom>
          <a:noFill/>
        </p:spPr>
      </p:pic>
      <p:pic>
        <p:nvPicPr>
          <p:cNvPr id="20488" name="Picture 8" descr="http://www.extranaradie.sk/fotky1448/fotos/d__vyr_385Postekovac-12-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573016"/>
            <a:ext cx="1984594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00"/>
                            </p:stCondLst>
                            <p:childTnLst>
                              <p:par>
                                <p:cTn id="3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300"/>
                            </p:stCondLst>
                            <p:childTnLst>
                              <p:par>
                                <p:cTn id="5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3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120</Words>
  <Application>Microsoft Office PowerPoint</Application>
  <PresentationFormat>Prezentácia na obrazovke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Andalus</vt:lpstr>
      <vt:lpstr>Arial</vt:lpstr>
      <vt:lpstr>Bauhaus 93</vt:lpstr>
      <vt:lpstr>Calibri</vt:lpstr>
      <vt:lpstr>Motív Office</vt:lpstr>
      <vt:lpstr>PESTICÍDY</vt:lpstr>
      <vt:lpstr>PESTICÍDY</vt:lpstr>
      <vt:lpstr>Prezentácia programu PowerPoint</vt:lpstr>
      <vt:lpstr>HERBICÍDY</vt:lpstr>
      <vt:lpstr>FUNGICÍDY</vt:lpstr>
      <vt:lpstr>INSEKTICÍDY</vt:lpstr>
      <vt:lpstr>PESTICÍDY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PESTICÍDY</dc:title>
  <dc:creator>Lukáš Gyepes</dc:creator>
  <cp:lastModifiedBy>Učiteľ</cp:lastModifiedBy>
  <cp:revision>3</cp:revision>
  <dcterms:created xsi:type="dcterms:W3CDTF">2016-05-15T09:02:40Z</dcterms:created>
  <dcterms:modified xsi:type="dcterms:W3CDTF">2020-05-15T17:47:34Z</dcterms:modified>
</cp:coreProperties>
</file>