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404" r:id="rId3"/>
    <p:sldId id="549" r:id="rId4"/>
    <p:sldId id="552" r:id="rId5"/>
    <p:sldId id="534" r:id="rId6"/>
    <p:sldId id="533" r:id="rId7"/>
    <p:sldId id="449" r:id="rId8"/>
    <p:sldId id="516" r:id="rId9"/>
    <p:sldId id="525" r:id="rId10"/>
    <p:sldId id="553" r:id="rId11"/>
    <p:sldId id="554" r:id="rId12"/>
    <p:sldId id="555" r:id="rId13"/>
    <p:sldId id="556" r:id="rId14"/>
    <p:sldId id="557" r:id="rId15"/>
    <p:sldId id="558" r:id="rId16"/>
    <p:sldId id="539" r:id="rId17"/>
    <p:sldId id="540" r:id="rId18"/>
    <p:sldId id="559" r:id="rId19"/>
    <p:sldId id="560" r:id="rId20"/>
    <p:sldId id="547" r:id="rId21"/>
    <p:sldId id="561" r:id="rId22"/>
    <p:sldId id="417" r:id="rId23"/>
    <p:sldId id="418" r:id="rId24"/>
    <p:sldId id="551" r:id="rId25"/>
    <p:sldId id="550" r:id="rId26"/>
    <p:sldId id="548" r:id="rId27"/>
    <p:sldId id="562" r:id="rId28"/>
    <p:sldId id="563" r:id="rId29"/>
    <p:sldId id="564" r:id="rId30"/>
    <p:sldId id="565" r:id="rId31"/>
    <p:sldId id="566" r:id="rId32"/>
    <p:sldId id="258" r:id="rId33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5D0D"/>
    <a:srgbClr val="82C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8" autoAdjust="0"/>
    <p:restoredTop sz="94660"/>
  </p:normalViewPr>
  <p:slideViewPr>
    <p:cSldViewPr snapToGrid="0">
      <p:cViewPr>
        <p:scale>
          <a:sx n="70" d="100"/>
          <a:sy n="70" d="100"/>
        </p:scale>
        <p:origin x="11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1. 6. 2019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29979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1. 6. 2019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22189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1. 6. 2019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7856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1. 6. 2019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11113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1. 6. 2019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0457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1. 6. 2019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78818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1. 6. 2019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6942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1. 6. 2019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84997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1. 6. 2019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50058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1. 6. 2019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97616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1. 6. 2019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62120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1. 6. 2019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59679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1. 6. 2019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37898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1. 6. 2019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87568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1. 6. 2019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91733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1. 6. 2019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21828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51000">
              <a:schemeClr val="accent1">
                <a:lumMod val="45000"/>
                <a:lumOff val="55000"/>
                <a:alpha val="99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9145E-08DD-4007-8A4A-5818B4E46F01}" type="datetimeFigureOut">
              <a:rPr lang="sk-SK" smtClean="0"/>
              <a:t>1. 6. 2019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27126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ZAYQDNnrCM" TargetMode="Externa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6106" y="517782"/>
            <a:ext cx="6472909" cy="553347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850007"/>
            <a:ext cx="12192000" cy="3322748"/>
          </a:xfrm>
        </p:spPr>
        <p:txBody>
          <a:bodyPr>
            <a:normAutofit/>
          </a:bodyPr>
          <a:lstStyle/>
          <a:p>
            <a:pPr algn="ctr"/>
            <a:r>
              <a:rPr lang="sk-SK" sz="4400" dirty="0" smtClean="0">
                <a:ln>
                  <a:solidFill>
                    <a:schemeClr val="tx1"/>
                  </a:solidFill>
                </a:ln>
              </a:rPr>
              <a:t>Od Hornádu po Dunajec</a:t>
            </a:r>
            <a:r>
              <a:rPr lang="sk-SK" sz="4400" dirty="0">
                <a:ln>
                  <a:solidFill>
                    <a:schemeClr val="tx1"/>
                  </a:solidFill>
                </a:ln>
              </a:rPr>
              <a:t/>
            </a:r>
            <a:br>
              <a:rPr lang="sk-SK" sz="4400" dirty="0">
                <a:ln>
                  <a:solidFill>
                    <a:schemeClr val="tx1"/>
                  </a:solidFill>
                </a:ln>
              </a:rPr>
            </a:br>
            <a:r>
              <a:rPr lang="sk-SK" sz="6600" dirty="0" smtClean="0">
                <a:ln>
                  <a:solidFill>
                    <a:schemeClr val="tx1"/>
                  </a:solidFill>
                </a:ln>
              </a:rPr>
              <a:t>PREŠOV </a:t>
            </a:r>
            <a:r>
              <a:rPr lang="sk-SK" sz="6600" dirty="0" smtClean="0">
                <a:ln>
                  <a:solidFill>
                    <a:schemeClr val="tx1"/>
                  </a:solidFill>
                </a:ln>
              </a:rPr>
              <a:t>S OKOLÍM</a:t>
            </a:r>
            <a:endParaRPr lang="sk-SK" sz="66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997934"/>
            <a:ext cx="9144000" cy="904740"/>
          </a:xfrm>
        </p:spPr>
        <p:txBody>
          <a:bodyPr/>
          <a:lstStyle/>
          <a:p>
            <a:pPr algn="ctr"/>
            <a:r>
              <a:rPr lang="sk-SK" dirty="0" smtClean="0">
                <a:solidFill>
                  <a:schemeClr val="accent1">
                    <a:lumMod val="50000"/>
                  </a:schemeClr>
                </a:solidFill>
              </a:rPr>
              <a:t>Mgr. Ľudmila Sulačeková</a:t>
            </a:r>
            <a:endParaRPr lang="sk-SK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8039"/>
            <a:ext cx="4511864" cy="225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19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677332" y="300511"/>
            <a:ext cx="4358691" cy="742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dirty="0" smtClean="0"/>
              <a:t>Prešov</a:t>
            </a:r>
            <a:endParaRPr lang="sk-SK" dirty="0"/>
          </a:p>
        </p:txBody>
      </p:sp>
      <p:sp>
        <p:nvSpPr>
          <p:cNvPr id="7" name="Zástupný symbol obsahu 2"/>
          <p:cNvSpPr>
            <a:spLocks noGrp="1"/>
          </p:cNvSpPr>
          <p:nvPr>
            <p:ph idx="1"/>
          </p:nvPr>
        </p:nvSpPr>
        <p:spPr>
          <a:xfrm>
            <a:off x="677331" y="1255595"/>
            <a:ext cx="9640375" cy="3076054"/>
          </a:xfrm>
        </p:spPr>
        <p:txBody>
          <a:bodyPr>
            <a:normAutofit/>
          </a:bodyPr>
          <a:lstStyle/>
          <a:p>
            <a:r>
              <a:rPr lang="sk-SK" sz="2400" dirty="0" smtClean="0"/>
              <a:t>v dávnej minulosti bola táto oblasť zaliata morom,</a:t>
            </a:r>
          </a:p>
          <a:p>
            <a:r>
              <a:rPr lang="sk-SK" sz="2400" dirty="0" smtClean="0"/>
              <a:t>usadilo sa tu veľké množstvo soli,</a:t>
            </a:r>
          </a:p>
          <a:p>
            <a:r>
              <a:rPr lang="sk-SK" sz="2400" dirty="0" smtClean="0"/>
              <a:t>soľ sa ťažila v Solivare (dnes je tam múzeum)</a:t>
            </a:r>
            <a:endParaRPr lang="sk-SK" sz="2400" dirty="0" smtClean="0"/>
          </a:p>
        </p:txBody>
      </p:sp>
      <p:pic>
        <p:nvPicPr>
          <p:cNvPr id="4102" name="Picture 6" descr="CoA PreÅ¡ov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427" y="176549"/>
            <a:ext cx="1128877" cy="130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8134" y="195155"/>
            <a:ext cx="2590800" cy="1285875"/>
          </a:xfrm>
          <a:prstGeom prst="rect">
            <a:avLst/>
          </a:prstGeom>
        </p:spPr>
      </p:pic>
      <p:pic>
        <p:nvPicPr>
          <p:cNvPr id="5122" name="Picture 2" descr="VÃ½sledok vyhÄ¾adÃ¡vania obrÃ¡zkov pre dopyt preÅ¡ov soliv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960" y="1943736"/>
            <a:ext cx="5260974" cy="389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VÃ½sledok vyhÄ¾adÃ¡vania obrÃ¡zkov pre dopyt preÅ¡ov soliva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44" y="2793622"/>
            <a:ext cx="6163338" cy="346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08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677332" y="300511"/>
            <a:ext cx="4358691" cy="742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dirty="0" smtClean="0"/>
              <a:t>Prešov</a:t>
            </a:r>
            <a:endParaRPr lang="sk-SK" dirty="0"/>
          </a:p>
        </p:txBody>
      </p:sp>
      <p:sp>
        <p:nvSpPr>
          <p:cNvPr id="7" name="Zástupný symbol obsahu 2"/>
          <p:cNvSpPr>
            <a:spLocks noGrp="1"/>
          </p:cNvSpPr>
          <p:nvPr>
            <p:ph idx="1"/>
          </p:nvPr>
        </p:nvSpPr>
        <p:spPr>
          <a:xfrm>
            <a:off x="677331" y="1255595"/>
            <a:ext cx="9640375" cy="3076054"/>
          </a:xfrm>
        </p:spPr>
        <p:txBody>
          <a:bodyPr>
            <a:normAutofit/>
          </a:bodyPr>
          <a:lstStyle/>
          <a:p>
            <a:r>
              <a:rPr lang="sk-SK" sz="2400" dirty="0" smtClean="0"/>
              <a:t>je to významné priemyselné mesto,</a:t>
            </a:r>
          </a:p>
          <a:p>
            <a:r>
              <a:rPr lang="sk-SK" sz="2400" dirty="0" smtClean="0"/>
              <a:t>má nádherné historické centrum</a:t>
            </a:r>
            <a:endParaRPr lang="sk-SK" sz="2400" dirty="0" smtClean="0"/>
          </a:p>
          <a:p>
            <a:endParaRPr lang="sk-SK" sz="2400" dirty="0" smtClean="0"/>
          </a:p>
        </p:txBody>
      </p:sp>
      <p:pic>
        <p:nvPicPr>
          <p:cNvPr id="4102" name="Picture 6" descr="CoA PreÅ¡ov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427" y="176549"/>
            <a:ext cx="1128877" cy="130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8134" y="195155"/>
            <a:ext cx="2590800" cy="1285875"/>
          </a:xfrm>
          <a:prstGeom prst="rect">
            <a:avLst/>
          </a:prstGeom>
        </p:spPr>
      </p:pic>
      <p:pic>
        <p:nvPicPr>
          <p:cNvPr id="6146" name="Picture 2" descr="PohÄ¾ad od KalvÃ¡r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114801"/>
            <a:ext cx="12192001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VÃ½sledok vyhÄ¾adÃ¡vania obrÃ¡zkov pre dopyt preÅ¡ov centr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999" y="2235293"/>
            <a:ext cx="6770000" cy="441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99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o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4433" y="2383992"/>
            <a:ext cx="2915076" cy="4474008"/>
          </a:xfrm>
          <a:prstGeom prst="rect">
            <a:avLst/>
          </a:prstGeom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677332" y="300511"/>
            <a:ext cx="4358691" cy="742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dirty="0" smtClean="0"/>
              <a:t>Prešov - pamiatky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3"/>
          <a:srcRect b="2423"/>
          <a:stretch/>
        </p:blipFill>
        <p:spPr>
          <a:xfrm>
            <a:off x="45356" y="916284"/>
            <a:ext cx="2966264" cy="2509303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1295" y="128827"/>
            <a:ext cx="2915503" cy="4084218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5"/>
          <a:srcRect b="53811"/>
          <a:stretch/>
        </p:blipFill>
        <p:spPr>
          <a:xfrm>
            <a:off x="5964072" y="128827"/>
            <a:ext cx="3015799" cy="2528879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 rotWithShape="1">
          <a:blip r:embed="rId5"/>
          <a:srcRect t="53372"/>
          <a:stretch/>
        </p:blipFill>
        <p:spPr>
          <a:xfrm>
            <a:off x="3071859" y="1187357"/>
            <a:ext cx="2831973" cy="2397302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384" y="3462277"/>
            <a:ext cx="2428520" cy="3395723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4427" y="3851447"/>
            <a:ext cx="3069113" cy="2617382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0402" y="4253505"/>
            <a:ext cx="3036396" cy="260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02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 descr="VÃ½sledok vyhÄ¾adÃ¡vania obrÃ¡zkov pre dopyt KonkatedrÃ¡la svÃ¤tÃ©ho MikulÃ¡Å¡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Konkatedrála svätého </a:t>
            </a:r>
            <a:r>
              <a:rPr lang="sk-SK" b="1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Mikuláša</a:t>
            </a:r>
            <a:endParaRPr lang="sk-SK" b="1" dirty="0">
              <a:ln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9226" name="Picture 10" descr="VÃ½sledok vyhÄ¾adÃ¡vania obrÃ¡zkov pre dopyt KonkatedrÃ¡la svÃ¤tÃ©ho MikulÃ¡Å¡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155" y="-12971"/>
            <a:ext cx="4603845" cy="345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VÃ½sledok vyhÄ¾adÃ¡vania obrÃ¡zkov pre dopyt KonkatedrÃ¡la svÃ¤tÃ©ho MikulÃ¡Å¡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4" r="5353"/>
          <a:stretch/>
        </p:blipFill>
        <p:spPr bwMode="auto">
          <a:xfrm>
            <a:off x="8297839" y="3429001"/>
            <a:ext cx="3894161" cy="344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67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upload.wikimedia.org/wikipedia/commons/thumb/6/6f/Presov15postcard3.jpg/800px-Presov15postcard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2" t="1085" r="112" b="19599"/>
          <a:stretch/>
        </p:blipFill>
        <p:spPr bwMode="auto">
          <a:xfrm>
            <a:off x="0" y="-149217"/>
            <a:ext cx="12192000" cy="698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16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s://upload.wikimedia.org/wikipedia/commons/thumb/9/9d/Presov15postcard4.jpg/800px-Presov15postcard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8" b="17885"/>
          <a:stretch/>
        </p:blipFill>
        <p:spPr bwMode="auto">
          <a:xfrm>
            <a:off x="0" y="-13648"/>
            <a:ext cx="12192000" cy="690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88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VÃ½sledok vyhÄ¾adÃ¡vania obrÃ¡zkov pre dopyt sabinov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3" b="10110"/>
          <a:stretch/>
        </p:blipFill>
        <p:spPr bwMode="auto">
          <a:xfrm>
            <a:off x="0" y="-27297"/>
            <a:ext cx="12192000" cy="690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6937" y="268873"/>
            <a:ext cx="10515600" cy="1325563"/>
          </a:xfrm>
        </p:spPr>
        <p:txBody>
          <a:bodyPr/>
          <a:lstStyle/>
          <a:p>
            <a:r>
              <a:rPr lang="sk-SK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Sabinov</a:t>
            </a:r>
            <a:endParaRPr lang="sk-SK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61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677332" y="300511"/>
            <a:ext cx="4358691" cy="742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dirty="0" smtClean="0"/>
              <a:t>Sabinov</a:t>
            </a:r>
            <a:endParaRPr lang="sk-SK" dirty="0"/>
          </a:p>
        </p:txBody>
      </p:sp>
      <p:sp>
        <p:nvSpPr>
          <p:cNvPr id="7" name="Zástupný symbol obsahu 2"/>
          <p:cNvSpPr>
            <a:spLocks noGrp="1"/>
          </p:cNvSpPr>
          <p:nvPr>
            <p:ph idx="1"/>
          </p:nvPr>
        </p:nvSpPr>
        <p:spPr>
          <a:xfrm>
            <a:off x="677332" y="1255595"/>
            <a:ext cx="10063456" cy="3076054"/>
          </a:xfrm>
        </p:spPr>
        <p:txBody>
          <a:bodyPr>
            <a:normAutofit/>
          </a:bodyPr>
          <a:lstStyle/>
          <a:p>
            <a:r>
              <a:rPr lang="sk-SK" sz="2400" dirty="0" smtClean="0">
                <a:solidFill>
                  <a:srgbClr val="FF0000"/>
                </a:solidFill>
              </a:rPr>
              <a:t>Sabinov </a:t>
            </a:r>
            <a:r>
              <a:rPr lang="sk-SK" sz="2400" dirty="0" smtClean="0"/>
              <a:t>– okresné mesto v Prešovskom kraji</a:t>
            </a:r>
            <a:r>
              <a:rPr lang="sk-SK" sz="2400" dirty="0" smtClean="0"/>
              <a:t>,</a:t>
            </a:r>
          </a:p>
          <a:p>
            <a:r>
              <a:rPr lang="sk-SK" sz="2400" dirty="0"/>
              <a:t>priemysel: </a:t>
            </a:r>
            <a:r>
              <a:rPr lang="sk-SK" sz="2400" dirty="0" smtClean="0"/>
              <a:t>v </a:t>
            </a:r>
            <a:r>
              <a:rPr lang="sk-SK" sz="2400" dirty="0"/>
              <a:t>meste pôsobí výrobca nábytku SANAS, potravinárske spoločnosti SABI a výrobca prevodoviek </a:t>
            </a:r>
            <a:r>
              <a:rPr lang="sk-SK" sz="2400" dirty="0" smtClean="0"/>
              <a:t>ZŤS,</a:t>
            </a:r>
          </a:p>
          <a:p>
            <a:r>
              <a:rPr lang="sk-SK" sz="2400" dirty="0" smtClean="0"/>
              <a:t>historická budova radnice je národnou kultúrnou pamiatkou</a:t>
            </a:r>
            <a:endParaRPr lang="sk-SK" sz="2400" dirty="0" smtClean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4438" y="175217"/>
            <a:ext cx="2552700" cy="1266825"/>
          </a:xfrm>
          <a:prstGeom prst="rect">
            <a:avLst/>
          </a:prstGeom>
        </p:spPr>
      </p:pic>
      <p:pic>
        <p:nvPicPr>
          <p:cNvPr id="12290" name="Picture 2" descr="VÃ½sledok vyhÄ¾adÃ¡vania obrÃ¡zkov pre dopyt sabinov er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088" y="175217"/>
            <a:ext cx="114300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VÃ½sledok vyhÄ¾adÃ¡vania obrÃ¡zkov pre dopyt sabino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80178"/>
            <a:ext cx="9007522" cy="337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s://upload.wikimedia.org/wikipedia/commons/thumb/f/f2/Slovakia_Sabinov_1.jpg/800px-Slovakia_Sabinov_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1" b="8911"/>
          <a:stretch/>
        </p:blipFill>
        <p:spPr bwMode="auto">
          <a:xfrm>
            <a:off x="9072609" y="3480178"/>
            <a:ext cx="3119391" cy="337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32304" y="3557087"/>
            <a:ext cx="1457325" cy="21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9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VÃ½sledok vyhÄ¾adÃ¡vania obrÃ¡zkov pre dopyt mesto veÄ¾kÃ½ Å¡ariÅ¡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2" t="15096" r="112" b="335"/>
          <a:stretch/>
        </p:blipFill>
        <p:spPr bwMode="auto">
          <a:xfrm>
            <a:off x="-1" y="0"/>
            <a:ext cx="12200361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6937" y="268873"/>
            <a:ext cx="10515600" cy="1325563"/>
          </a:xfrm>
        </p:spPr>
        <p:txBody>
          <a:bodyPr/>
          <a:lstStyle/>
          <a:p>
            <a:r>
              <a:rPr lang="sk-SK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Veľký Šariš</a:t>
            </a:r>
            <a:endParaRPr lang="sk-SK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37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677332" y="300511"/>
            <a:ext cx="4358691" cy="742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dirty="0" smtClean="0"/>
              <a:t>Veľký Šariš</a:t>
            </a:r>
            <a:endParaRPr lang="sk-SK" dirty="0"/>
          </a:p>
        </p:txBody>
      </p:sp>
      <p:sp>
        <p:nvSpPr>
          <p:cNvPr id="7" name="Zástupný symbol obsahu 2"/>
          <p:cNvSpPr>
            <a:spLocks noGrp="1"/>
          </p:cNvSpPr>
          <p:nvPr>
            <p:ph idx="1"/>
          </p:nvPr>
        </p:nvSpPr>
        <p:spPr>
          <a:xfrm>
            <a:off x="677332" y="1255595"/>
            <a:ext cx="10063456" cy="3076054"/>
          </a:xfrm>
        </p:spPr>
        <p:txBody>
          <a:bodyPr>
            <a:normAutofit/>
          </a:bodyPr>
          <a:lstStyle/>
          <a:p>
            <a:r>
              <a:rPr lang="sk-SK" sz="2400" dirty="0" smtClean="0">
                <a:solidFill>
                  <a:srgbClr val="FF0000"/>
                </a:solidFill>
              </a:rPr>
              <a:t>Veľký Šariš </a:t>
            </a:r>
            <a:r>
              <a:rPr lang="sk-SK" sz="2400" dirty="0" smtClean="0"/>
              <a:t>–mesto </a:t>
            </a:r>
            <a:r>
              <a:rPr lang="sk-SK" sz="2400" dirty="0" smtClean="0"/>
              <a:t>v </a:t>
            </a:r>
            <a:r>
              <a:rPr lang="sk-SK" sz="2400" dirty="0" smtClean="0"/>
              <a:t>okrese Prešov,</a:t>
            </a:r>
          </a:p>
          <a:p>
            <a:r>
              <a:rPr lang="sk-SK" sz="2400" dirty="0"/>
              <a:t>Pivovar Šariš </a:t>
            </a:r>
            <a:r>
              <a:rPr lang="sk-SK" sz="2400" dirty="0" err="1" smtClean="0"/>
              <a:t>a.s</a:t>
            </a:r>
            <a:r>
              <a:rPr lang="sk-SK" sz="2400" dirty="0" smtClean="0"/>
              <a:t>.</a:t>
            </a:r>
            <a:endParaRPr lang="sk-SK" sz="2400" dirty="0" smtClean="0"/>
          </a:p>
        </p:txBody>
      </p:sp>
      <p:pic>
        <p:nvPicPr>
          <p:cNvPr id="13314" name="Picture 2" descr="VÃ½sledok vyhÄ¾adÃ¡vania obrÃ¡zkov pre dopyt veÄ¾kÃ½ Å¡ariÅ¡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76"/>
          <a:stretch/>
        </p:blipFill>
        <p:spPr bwMode="auto">
          <a:xfrm>
            <a:off x="0" y="4567255"/>
            <a:ext cx="12192000" cy="229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oat of arms of VeÄ¾kÃ½ Å ariÅ¡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353" y="155457"/>
            <a:ext cx="1099254" cy="128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9675" y="152045"/>
            <a:ext cx="2562225" cy="1285875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7713" y="1608956"/>
            <a:ext cx="3874187" cy="3334743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6"/>
          <a:srcRect r="52488" b="-10227"/>
          <a:stretch/>
        </p:blipFill>
        <p:spPr>
          <a:xfrm>
            <a:off x="8293297" y="4744061"/>
            <a:ext cx="2988859" cy="272517"/>
          </a:xfrm>
          <a:prstGeom prst="rect">
            <a:avLst/>
          </a:prstGeom>
        </p:spPr>
      </p:pic>
      <p:pic>
        <p:nvPicPr>
          <p:cNvPr id="14" name="Obrázok 13"/>
          <p:cNvPicPr>
            <a:picLocks noChangeAspect="1"/>
          </p:cNvPicPr>
          <p:nvPr/>
        </p:nvPicPr>
        <p:blipFill rotWithShape="1">
          <a:blip r:embed="rId6"/>
          <a:srcRect l="47078" t="-178"/>
          <a:stretch/>
        </p:blipFill>
        <p:spPr>
          <a:xfrm>
            <a:off x="8309216" y="4970995"/>
            <a:ext cx="3329164" cy="247673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7407" y="1712502"/>
            <a:ext cx="3220206" cy="271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05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VÃ½sledok vyhÄ¾adÃ¡vania obrÃ¡zkov pre dopyt mapa slovensk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2" t="11779" r="3760" b="10348"/>
          <a:stretch/>
        </p:blipFill>
        <p:spPr bwMode="auto">
          <a:xfrm>
            <a:off x="331497" y="1248067"/>
            <a:ext cx="11143579" cy="573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obsahu 2"/>
          <p:cNvSpPr txBox="1">
            <a:spLocks/>
          </p:cNvSpPr>
          <p:nvPr/>
        </p:nvSpPr>
        <p:spPr>
          <a:xfrm>
            <a:off x="677334" y="1016441"/>
            <a:ext cx="9561370" cy="324740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dirty="0" smtClean="0"/>
              <a:t>Mesto </a:t>
            </a:r>
            <a:r>
              <a:rPr lang="sk-SK" sz="2400" dirty="0" smtClean="0">
                <a:solidFill>
                  <a:srgbClr val="FF0000"/>
                </a:solidFill>
              </a:rPr>
              <a:t>Prešov </a:t>
            </a:r>
            <a:r>
              <a:rPr lang="sk-SK" sz="2400" dirty="0" smtClean="0">
                <a:solidFill>
                  <a:srgbClr val="FF0000"/>
                </a:solidFill>
              </a:rPr>
              <a:t>s okolím</a:t>
            </a:r>
            <a:r>
              <a:rPr lang="sk-SK" sz="2400" dirty="0" smtClean="0"/>
              <a:t> leží na </a:t>
            </a:r>
            <a:r>
              <a:rPr lang="sk-SK" sz="2400" dirty="0" smtClean="0"/>
              <a:t>východe Slovenska</a:t>
            </a:r>
            <a:endParaRPr lang="sk-SK" sz="2400" dirty="0" smtClean="0">
              <a:solidFill>
                <a:srgbClr val="00B050"/>
              </a:solidFill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677334" y="269401"/>
            <a:ext cx="8596668" cy="74704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dirty="0" smtClean="0"/>
              <a:t>Poloha</a:t>
            </a:r>
            <a:endParaRPr lang="sk-SK" dirty="0"/>
          </a:p>
        </p:txBody>
      </p:sp>
      <p:sp>
        <p:nvSpPr>
          <p:cNvPr id="5" name="Ovál 4"/>
          <p:cNvSpPr/>
          <p:nvPr/>
        </p:nvSpPr>
        <p:spPr>
          <a:xfrm rot="2243286">
            <a:off x="7953356" y="2442352"/>
            <a:ext cx="1494178" cy="9137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vál 7"/>
          <p:cNvSpPr/>
          <p:nvPr/>
        </p:nvSpPr>
        <p:spPr>
          <a:xfrm>
            <a:off x="8813552" y="2951850"/>
            <a:ext cx="95535" cy="955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" name="Obrázo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3912" y="217256"/>
            <a:ext cx="2419350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37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VÃ½sledok vyhÄ¾adÃ¡vania obrÃ¡zkov pre dopyt Å¡ariÅ¡skÃ½ hr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obsahu 2"/>
          <p:cNvSpPr txBox="1">
            <a:spLocks/>
          </p:cNvSpPr>
          <p:nvPr/>
        </p:nvSpPr>
        <p:spPr>
          <a:xfrm>
            <a:off x="177421" y="4654704"/>
            <a:ext cx="8202305" cy="18689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Šarišský hrad </a:t>
            </a:r>
            <a:r>
              <a:rPr lang="sk-SK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patrí </a:t>
            </a:r>
            <a:r>
              <a:rPr lang="sk-SK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 najrozsiahlejším stredovekým hradom na Slovensku. </a:t>
            </a:r>
            <a:endParaRPr lang="sk-SK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sk-SK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Je </a:t>
            </a:r>
            <a:r>
              <a:rPr lang="sk-SK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postavený na Šarišskom vrchu </a:t>
            </a:r>
            <a:r>
              <a:rPr lang="sk-SK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nad </a:t>
            </a:r>
            <a:r>
              <a:rPr lang="sk-SK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mestečkom Veľký Šariš. </a:t>
            </a:r>
            <a:endParaRPr lang="sk-SK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sk-SK" sz="2400" dirty="0">
                <a:hlinkClick r:id="rId3"/>
              </a:rPr>
              <a:t>https://www.youtube.com/watch?v=ZZAYQDNnrCM</a:t>
            </a:r>
            <a:endParaRPr lang="sk-SK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772340" y="504967"/>
            <a:ext cx="2735136" cy="5912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dirty="0" smtClean="0"/>
              <a:t>Šarišský hrad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5772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Zopakuj si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77334" y="1390917"/>
            <a:ext cx="10431944" cy="56649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sz="2200" dirty="0" smtClean="0"/>
              <a:t>Súčasťou ktorého regiónu je mesto </a:t>
            </a:r>
            <a:r>
              <a:rPr lang="sk-SK" sz="2200" dirty="0" smtClean="0"/>
              <a:t>Prešov </a:t>
            </a:r>
            <a:r>
              <a:rPr lang="sk-SK" sz="2200" dirty="0" smtClean="0"/>
              <a:t>s okolím?</a:t>
            </a:r>
          </a:p>
          <a:p>
            <a:pPr>
              <a:lnSpc>
                <a:spcPct val="150000"/>
              </a:lnSpc>
            </a:pPr>
            <a:r>
              <a:rPr lang="sk-SK" sz="2200" dirty="0" smtClean="0"/>
              <a:t>Aká rieka preteká touto oblasťou?</a:t>
            </a:r>
            <a:endParaRPr lang="sk-SK" sz="2200" dirty="0" smtClean="0"/>
          </a:p>
          <a:p>
            <a:pPr>
              <a:lnSpc>
                <a:spcPct val="150000"/>
              </a:lnSpc>
            </a:pPr>
            <a:r>
              <a:rPr lang="sk-SK" sz="2200" dirty="0" smtClean="0"/>
              <a:t>Aké pohoria </a:t>
            </a:r>
            <a:r>
              <a:rPr lang="sk-SK" sz="2200" dirty="0" smtClean="0"/>
              <a:t>a kotliny obklopujú Prešov </a:t>
            </a:r>
            <a:r>
              <a:rPr lang="sk-SK" sz="2200" dirty="0" smtClean="0"/>
              <a:t>s okolím?</a:t>
            </a:r>
            <a:endParaRPr lang="sk-SK" sz="2200" dirty="0"/>
          </a:p>
          <a:p>
            <a:pPr>
              <a:lnSpc>
                <a:spcPct val="150000"/>
              </a:lnSpc>
            </a:pPr>
            <a:endParaRPr lang="sk-SK" sz="2200" dirty="0" smtClean="0"/>
          </a:p>
          <a:p>
            <a:pPr>
              <a:lnSpc>
                <a:spcPct val="150000"/>
              </a:lnSpc>
            </a:pPr>
            <a:r>
              <a:rPr lang="sk-SK" sz="2200" dirty="0" smtClean="0"/>
              <a:t>Čo sa kedysi ťažilo v tejto oblasti? </a:t>
            </a:r>
            <a:endParaRPr lang="sk-SK" sz="2200" dirty="0" smtClean="0"/>
          </a:p>
          <a:p>
            <a:pPr>
              <a:lnSpc>
                <a:spcPct val="150000"/>
              </a:lnSpc>
            </a:pPr>
            <a:r>
              <a:rPr lang="sk-SK" sz="2200" dirty="0" smtClean="0"/>
              <a:t>Koľké najväčšie mesto </a:t>
            </a:r>
            <a:r>
              <a:rPr lang="sk-SK" sz="2200" b="1" dirty="0" smtClean="0"/>
              <a:t>východného</a:t>
            </a:r>
            <a:r>
              <a:rPr lang="sk-SK" sz="2200" dirty="0" smtClean="0"/>
              <a:t> Slovenska je Prešov?</a:t>
            </a:r>
            <a:endParaRPr lang="sk-SK" sz="2200" dirty="0" smtClean="0"/>
          </a:p>
          <a:p>
            <a:pPr>
              <a:lnSpc>
                <a:spcPct val="150000"/>
              </a:lnSpc>
            </a:pPr>
            <a:r>
              <a:rPr lang="sk-SK" sz="2200" dirty="0" smtClean="0"/>
              <a:t>Nad ktorým mestom sa nachádza Šarišský hrad?</a:t>
            </a:r>
            <a:endParaRPr lang="sk-SK" sz="2200" dirty="0" smtClean="0"/>
          </a:p>
          <a:p>
            <a:pPr>
              <a:lnSpc>
                <a:spcPct val="150000"/>
              </a:lnSpc>
            </a:pPr>
            <a:r>
              <a:rPr lang="sk-SK" sz="2200" dirty="0" smtClean="0"/>
              <a:t>Budova radnice v ktorom meste je národnou kultúrnou pamiatkou?</a:t>
            </a:r>
            <a:endParaRPr lang="sk-SK" sz="2200" dirty="0"/>
          </a:p>
        </p:txBody>
      </p:sp>
      <p:sp>
        <p:nvSpPr>
          <p:cNvPr id="10" name="Zaoblený obdĺžnik 9"/>
          <p:cNvSpPr/>
          <p:nvPr/>
        </p:nvSpPr>
        <p:spPr>
          <a:xfrm>
            <a:off x="7178718" y="1462916"/>
            <a:ext cx="1835972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Šariš</a:t>
            </a:r>
            <a:endParaRPr lang="sk-SK" sz="2400" dirty="0"/>
          </a:p>
        </p:txBody>
      </p:sp>
      <p:sp>
        <p:nvSpPr>
          <p:cNvPr id="15" name="Zaoblený obdĺžnik 14"/>
          <p:cNvSpPr/>
          <p:nvPr/>
        </p:nvSpPr>
        <p:spPr>
          <a:xfrm>
            <a:off x="4975668" y="2045762"/>
            <a:ext cx="1551016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Torysa</a:t>
            </a:r>
            <a:endParaRPr lang="sk-SK" sz="2400" dirty="0"/>
          </a:p>
        </p:txBody>
      </p:sp>
      <p:sp>
        <p:nvSpPr>
          <p:cNvPr id="18" name="Zaoblený obdĺžnik 17"/>
          <p:cNvSpPr/>
          <p:nvPr/>
        </p:nvSpPr>
        <p:spPr>
          <a:xfrm>
            <a:off x="6880431" y="2605886"/>
            <a:ext cx="2618417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Čergov</a:t>
            </a:r>
            <a:endParaRPr lang="sk-SK" sz="2400" dirty="0"/>
          </a:p>
        </p:txBody>
      </p:sp>
      <p:sp>
        <p:nvSpPr>
          <p:cNvPr id="13" name="Zaoblený obdĺžnik 12"/>
          <p:cNvSpPr/>
          <p:nvPr/>
        </p:nvSpPr>
        <p:spPr>
          <a:xfrm>
            <a:off x="6880431" y="3096093"/>
            <a:ext cx="2618417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Slanské </a:t>
            </a:r>
            <a:r>
              <a:rPr lang="sk-SK" sz="2400" dirty="0" smtClean="0"/>
              <a:t>vrchy</a:t>
            </a:r>
          </a:p>
        </p:txBody>
      </p:sp>
      <p:sp>
        <p:nvSpPr>
          <p:cNvPr id="14" name="Zaoblený obdĺžnik 13"/>
          <p:cNvSpPr/>
          <p:nvPr/>
        </p:nvSpPr>
        <p:spPr>
          <a:xfrm>
            <a:off x="6880431" y="3557845"/>
            <a:ext cx="2618417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Košická kotlina</a:t>
            </a:r>
            <a:endParaRPr lang="sk-SK" sz="2400" dirty="0" smtClean="0"/>
          </a:p>
        </p:txBody>
      </p:sp>
      <p:sp>
        <p:nvSpPr>
          <p:cNvPr id="16" name="Zaoblený obdĺžnik 15"/>
          <p:cNvSpPr/>
          <p:nvPr/>
        </p:nvSpPr>
        <p:spPr>
          <a:xfrm>
            <a:off x="7683689" y="4607677"/>
            <a:ext cx="2014216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Druhé</a:t>
            </a:r>
            <a:endParaRPr lang="sk-SK" sz="2400" dirty="0" smtClean="0"/>
          </a:p>
        </p:txBody>
      </p:sp>
      <p:sp>
        <p:nvSpPr>
          <p:cNvPr id="17" name="Zaoblený obdĺžnik 16"/>
          <p:cNvSpPr/>
          <p:nvPr/>
        </p:nvSpPr>
        <p:spPr>
          <a:xfrm>
            <a:off x="5096163" y="3989662"/>
            <a:ext cx="1045330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Soľ</a:t>
            </a:r>
            <a:endParaRPr lang="sk-SK" sz="2400" dirty="0" smtClean="0"/>
          </a:p>
        </p:txBody>
      </p:sp>
      <p:sp>
        <p:nvSpPr>
          <p:cNvPr id="21" name="Zaoblený obdĺžnik 20"/>
          <p:cNvSpPr/>
          <p:nvPr/>
        </p:nvSpPr>
        <p:spPr>
          <a:xfrm>
            <a:off x="8706466" y="5885519"/>
            <a:ext cx="1584763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Sabinov</a:t>
            </a:r>
            <a:endParaRPr lang="sk-SK" sz="2400" dirty="0" smtClean="0"/>
          </a:p>
        </p:txBody>
      </p:sp>
      <p:sp>
        <p:nvSpPr>
          <p:cNvPr id="22" name="Zaoblený obdĺžnik 21"/>
          <p:cNvSpPr/>
          <p:nvPr/>
        </p:nvSpPr>
        <p:spPr>
          <a:xfrm>
            <a:off x="6577409" y="5234202"/>
            <a:ext cx="204878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Veľký Šariš</a:t>
            </a:r>
            <a:endParaRPr lang="sk-SK" sz="2400" dirty="0" smtClean="0"/>
          </a:p>
        </p:txBody>
      </p:sp>
    </p:spTree>
    <p:extLst>
      <p:ext uri="{BB962C8B-B14F-4D97-AF65-F5344CB8AC3E}">
        <p14:creationId xmlns:p14="http://schemas.microsoft.com/office/powerpoint/2010/main" val="300249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  <p:bldP spid="15" grpId="0" animBg="1"/>
      <p:bldP spid="18" grpId="0" animBg="1"/>
      <p:bldP spid="13" grpId="0" animBg="1"/>
      <p:bldP spid="14" grpId="0" animBg="1"/>
      <p:bldP spid="16" grpId="0" animBg="1"/>
      <p:bldP spid="17" grpId="0" animBg="1"/>
      <p:bldP spid="21" grpId="0" animBg="1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Na ktorom obrázku je správne </a:t>
            </a:r>
            <a:r>
              <a:rPr lang="sk-SK" dirty="0" smtClean="0"/>
              <a:t>označený Prešov </a:t>
            </a:r>
            <a:r>
              <a:rPr lang="sk-SK" dirty="0" smtClean="0"/>
              <a:t>s okolím?</a:t>
            </a:r>
            <a:endParaRPr lang="sk-SK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732" y="3230085"/>
            <a:ext cx="3400023" cy="1884509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3419" y="3309871"/>
            <a:ext cx="3686811" cy="1912318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2210" y="3411330"/>
            <a:ext cx="3565569" cy="181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64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VÃ½sledok vyhÄ¾adÃ¡vania obrÃ¡zkov pre dopyt mapa pohorÃ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406857"/>
            <a:ext cx="9831442" cy="507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9642"/>
          </a:xfrm>
        </p:spPr>
        <p:txBody>
          <a:bodyPr/>
          <a:lstStyle/>
          <a:p>
            <a:r>
              <a:rPr lang="sk-SK" dirty="0" smtClean="0"/>
              <a:t>Označ na mape </a:t>
            </a:r>
            <a:r>
              <a:rPr lang="sk-SK" dirty="0" smtClean="0"/>
              <a:t>pohorie Čergov</a:t>
            </a:r>
            <a:endParaRPr lang="sk-SK" dirty="0"/>
          </a:p>
        </p:txBody>
      </p:sp>
      <p:sp>
        <p:nvSpPr>
          <p:cNvPr id="12" name="Ovál 11"/>
          <p:cNvSpPr/>
          <p:nvPr/>
        </p:nvSpPr>
        <p:spPr>
          <a:xfrm rot="19409419">
            <a:off x="7306144" y="2374442"/>
            <a:ext cx="445315" cy="6222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70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VÃ½sledok vyhÄ¾adÃ¡vania obrÃ¡zkov pre dopyt mapa pohorÃ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406857"/>
            <a:ext cx="9831442" cy="507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831442" cy="1320800"/>
          </a:xfrm>
        </p:spPr>
        <p:txBody>
          <a:bodyPr/>
          <a:lstStyle/>
          <a:p>
            <a:r>
              <a:rPr lang="sk-SK" dirty="0" smtClean="0"/>
              <a:t>Označ na mape Slanské vrchy</a:t>
            </a:r>
            <a:endParaRPr lang="sk-SK" dirty="0"/>
          </a:p>
        </p:txBody>
      </p:sp>
      <p:sp>
        <p:nvSpPr>
          <p:cNvPr id="8" name="Ovál 7"/>
          <p:cNvSpPr/>
          <p:nvPr/>
        </p:nvSpPr>
        <p:spPr>
          <a:xfrm rot="21227104">
            <a:off x="7983341" y="3205171"/>
            <a:ext cx="529787" cy="10983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3249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VÃ½sledok vyhÄ¾adÃ¡vania obrÃ¡zkov pre dopyt mapa pohorÃ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406857"/>
            <a:ext cx="9831442" cy="507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831442" cy="1320800"/>
          </a:xfrm>
        </p:spPr>
        <p:txBody>
          <a:bodyPr/>
          <a:lstStyle/>
          <a:p>
            <a:r>
              <a:rPr lang="sk-SK" dirty="0" smtClean="0"/>
              <a:t>Označ na mape Košickú kotlinu</a:t>
            </a:r>
            <a:endParaRPr lang="sk-SK" dirty="0"/>
          </a:p>
        </p:txBody>
      </p:sp>
      <p:sp>
        <p:nvSpPr>
          <p:cNvPr id="7" name="Ovál 6"/>
          <p:cNvSpPr/>
          <p:nvPr/>
        </p:nvSpPr>
        <p:spPr>
          <a:xfrm rot="20135703">
            <a:off x="6951184" y="3469285"/>
            <a:ext cx="1351908" cy="1098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2111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VÃ½sledok vyhÄ¾adÃ¡vania obrÃ¡zkov pre dopyt mapa ri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836" y="1795181"/>
            <a:ext cx="9114724" cy="467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9642"/>
          </a:xfrm>
        </p:spPr>
        <p:txBody>
          <a:bodyPr/>
          <a:lstStyle/>
          <a:p>
            <a:r>
              <a:rPr lang="sk-SK" dirty="0" smtClean="0"/>
              <a:t>Označ na mape rieku </a:t>
            </a:r>
            <a:r>
              <a:rPr lang="sk-SK" dirty="0" smtClean="0"/>
              <a:t>Torysa</a:t>
            </a:r>
            <a:endParaRPr lang="sk-SK" dirty="0"/>
          </a:p>
        </p:txBody>
      </p:sp>
      <p:sp>
        <p:nvSpPr>
          <p:cNvPr id="7" name="Voľný tvar 6"/>
          <p:cNvSpPr/>
          <p:nvPr/>
        </p:nvSpPr>
        <p:spPr>
          <a:xfrm>
            <a:off x="7412033" y="2938622"/>
            <a:ext cx="1132156" cy="1193075"/>
          </a:xfrm>
          <a:custGeom>
            <a:avLst/>
            <a:gdLst>
              <a:gd name="connsiteX0" fmla="*/ 0 w 1132156"/>
              <a:gd name="connsiteY0" fmla="*/ 121920 h 1193075"/>
              <a:gd name="connsiteX1" fmla="*/ 78378 w 1132156"/>
              <a:gd name="connsiteY1" fmla="*/ 156755 h 1193075"/>
              <a:gd name="connsiteX2" fmla="*/ 95795 w 1132156"/>
              <a:gd name="connsiteY2" fmla="*/ 182880 h 1193075"/>
              <a:gd name="connsiteX3" fmla="*/ 139338 w 1132156"/>
              <a:gd name="connsiteY3" fmla="*/ 174172 h 1193075"/>
              <a:gd name="connsiteX4" fmla="*/ 148046 w 1132156"/>
              <a:gd name="connsiteY4" fmla="*/ 139338 h 1193075"/>
              <a:gd name="connsiteX5" fmla="*/ 165463 w 1132156"/>
              <a:gd name="connsiteY5" fmla="*/ 87086 h 1193075"/>
              <a:gd name="connsiteX6" fmla="*/ 278675 w 1132156"/>
              <a:gd name="connsiteY6" fmla="*/ 52252 h 1193075"/>
              <a:gd name="connsiteX7" fmla="*/ 461555 w 1132156"/>
              <a:gd name="connsiteY7" fmla="*/ 0 h 1193075"/>
              <a:gd name="connsiteX8" fmla="*/ 539932 w 1132156"/>
              <a:gd name="connsiteY8" fmla="*/ 26126 h 1193075"/>
              <a:gd name="connsiteX9" fmla="*/ 574766 w 1132156"/>
              <a:gd name="connsiteY9" fmla="*/ 78378 h 1193075"/>
              <a:gd name="connsiteX10" fmla="*/ 609600 w 1132156"/>
              <a:gd name="connsiteY10" fmla="*/ 95795 h 1193075"/>
              <a:gd name="connsiteX11" fmla="*/ 627018 w 1132156"/>
              <a:gd name="connsiteY11" fmla="*/ 113212 h 1193075"/>
              <a:gd name="connsiteX12" fmla="*/ 687978 w 1132156"/>
              <a:gd name="connsiteY12" fmla="*/ 121920 h 1193075"/>
              <a:gd name="connsiteX13" fmla="*/ 740229 w 1132156"/>
              <a:gd name="connsiteY13" fmla="*/ 174172 h 1193075"/>
              <a:gd name="connsiteX14" fmla="*/ 748938 w 1132156"/>
              <a:gd name="connsiteY14" fmla="*/ 217715 h 1193075"/>
              <a:gd name="connsiteX15" fmla="*/ 801189 w 1132156"/>
              <a:gd name="connsiteY15" fmla="*/ 243840 h 1193075"/>
              <a:gd name="connsiteX16" fmla="*/ 818606 w 1132156"/>
              <a:gd name="connsiteY16" fmla="*/ 261258 h 1193075"/>
              <a:gd name="connsiteX17" fmla="*/ 844732 w 1132156"/>
              <a:gd name="connsiteY17" fmla="*/ 269966 h 1193075"/>
              <a:gd name="connsiteX18" fmla="*/ 870858 w 1132156"/>
              <a:gd name="connsiteY18" fmla="*/ 287383 h 1193075"/>
              <a:gd name="connsiteX19" fmla="*/ 879566 w 1132156"/>
              <a:gd name="connsiteY19" fmla="*/ 313509 h 1193075"/>
              <a:gd name="connsiteX20" fmla="*/ 931818 w 1132156"/>
              <a:gd name="connsiteY20" fmla="*/ 348343 h 1193075"/>
              <a:gd name="connsiteX21" fmla="*/ 949235 w 1132156"/>
              <a:gd name="connsiteY21" fmla="*/ 374469 h 1193075"/>
              <a:gd name="connsiteX22" fmla="*/ 966652 w 1132156"/>
              <a:gd name="connsiteY22" fmla="*/ 426720 h 1193075"/>
              <a:gd name="connsiteX23" fmla="*/ 957943 w 1132156"/>
              <a:gd name="connsiteY23" fmla="*/ 505098 h 1193075"/>
              <a:gd name="connsiteX24" fmla="*/ 992778 w 1132156"/>
              <a:gd name="connsiteY24" fmla="*/ 653143 h 1193075"/>
              <a:gd name="connsiteX25" fmla="*/ 1027612 w 1132156"/>
              <a:gd name="connsiteY25" fmla="*/ 705395 h 1193075"/>
              <a:gd name="connsiteX26" fmla="*/ 1062446 w 1132156"/>
              <a:gd name="connsiteY26" fmla="*/ 766355 h 1193075"/>
              <a:gd name="connsiteX27" fmla="*/ 1079863 w 1132156"/>
              <a:gd name="connsiteY27" fmla="*/ 957943 h 1193075"/>
              <a:gd name="connsiteX28" fmla="*/ 1105989 w 1132156"/>
              <a:gd name="connsiteY28" fmla="*/ 1018903 h 1193075"/>
              <a:gd name="connsiteX29" fmla="*/ 1123406 w 1132156"/>
              <a:gd name="connsiteY29" fmla="*/ 1071155 h 1193075"/>
              <a:gd name="connsiteX30" fmla="*/ 1132115 w 1132156"/>
              <a:gd name="connsiteY30" fmla="*/ 1193075 h 119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132156" h="1193075">
                <a:moveTo>
                  <a:pt x="0" y="121920"/>
                </a:moveTo>
                <a:cubicBezTo>
                  <a:pt x="26126" y="133532"/>
                  <a:pt x="54258" y="141406"/>
                  <a:pt x="78378" y="156755"/>
                </a:cubicBezTo>
                <a:cubicBezTo>
                  <a:pt x="87208" y="162374"/>
                  <a:pt x="85732" y="180005"/>
                  <a:pt x="95795" y="182880"/>
                </a:cubicBezTo>
                <a:cubicBezTo>
                  <a:pt x="110027" y="186946"/>
                  <a:pt x="124824" y="177075"/>
                  <a:pt x="139338" y="174172"/>
                </a:cubicBezTo>
                <a:cubicBezTo>
                  <a:pt x="142241" y="162561"/>
                  <a:pt x="144607" y="150802"/>
                  <a:pt x="148046" y="139338"/>
                </a:cubicBezTo>
                <a:cubicBezTo>
                  <a:pt x="153321" y="121753"/>
                  <a:pt x="159657" y="104503"/>
                  <a:pt x="165463" y="87086"/>
                </a:cubicBezTo>
                <a:cubicBezTo>
                  <a:pt x="185225" y="27799"/>
                  <a:pt x="165027" y="61722"/>
                  <a:pt x="278675" y="52252"/>
                </a:cubicBezTo>
                <a:cubicBezTo>
                  <a:pt x="391330" y="80416"/>
                  <a:pt x="327957" y="82215"/>
                  <a:pt x="461555" y="0"/>
                </a:cubicBezTo>
                <a:cubicBezTo>
                  <a:pt x="490538" y="4831"/>
                  <a:pt x="519026" y="2233"/>
                  <a:pt x="539932" y="26126"/>
                </a:cubicBezTo>
                <a:cubicBezTo>
                  <a:pt x="553716" y="41880"/>
                  <a:pt x="556043" y="69017"/>
                  <a:pt x="574766" y="78378"/>
                </a:cubicBezTo>
                <a:cubicBezTo>
                  <a:pt x="586377" y="84184"/>
                  <a:pt x="598798" y="88594"/>
                  <a:pt x="609600" y="95795"/>
                </a:cubicBezTo>
                <a:cubicBezTo>
                  <a:pt x="616432" y="100349"/>
                  <a:pt x="619229" y="110616"/>
                  <a:pt x="627018" y="113212"/>
                </a:cubicBezTo>
                <a:cubicBezTo>
                  <a:pt x="646491" y="119703"/>
                  <a:pt x="667658" y="119017"/>
                  <a:pt x="687978" y="121920"/>
                </a:cubicBezTo>
                <a:cubicBezTo>
                  <a:pt x="705395" y="139337"/>
                  <a:pt x="735398" y="150019"/>
                  <a:pt x="740229" y="174172"/>
                </a:cubicBezTo>
                <a:cubicBezTo>
                  <a:pt x="743132" y="188686"/>
                  <a:pt x="741594" y="204863"/>
                  <a:pt x="748938" y="217715"/>
                </a:cubicBezTo>
                <a:cubicBezTo>
                  <a:pt x="756883" y="231619"/>
                  <a:pt x="787778" y="239370"/>
                  <a:pt x="801189" y="243840"/>
                </a:cubicBezTo>
                <a:cubicBezTo>
                  <a:pt x="806995" y="249646"/>
                  <a:pt x="811565" y="257034"/>
                  <a:pt x="818606" y="261258"/>
                </a:cubicBezTo>
                <a:cubicBezTo>
                  <a:pt x="826477" y="265981"/>
                  <a:pt x="836521" y="265861"/>
                  <a:pt x="844732" y="269966"/>
                </a:cubicBezTo>
                <a:cubicBezTo>
                  <a:pt x="854094" y="274647"/>
                  <a:pt x="862149" y="281577"/>
                  <a:pt x="870858" y="287383"/>
                </a:cubicBezTo>
                <a:cubicBezTo>
                  <a:pt x="873761" y="296092"/>
                  <a:pt x="873075" y="307018"/>
                  <a:pt x="879566" y="313509"/>
                </a:cubicBezTo>
                <a:cubicBezTo>
                  <a:pt x="894368" y="328311"/>
                  <a:pt x="931818" y="348343"/>
                  <a:pt x="931818" y="348343"/>
                </a:cubicBezTo>
                <a:cubicBezTo>
                  <a:pt x="937624" y="357052"/>
                  <a:pt x="944984" y="364905"/>
                  <a:pt x="949235" y="374469"/>
                </a:cubicBezTo>
                <a:cubicBezTo>
                  <a:pt x="956691" y="391246"/>
                  <a:pt x="966652" y="426720"/>
                  <a:pt x="966652" y="426720"/>
                </a:cubicBezTo>
                <a:cubicBezTo>
                  <a:pt x="963749" y="452846"/>
                  <a:pt x="954930" y="478984"/>
                  <a:pt x="957943" y="505098"/>
                </a:cubicBezTo>
                <a:cubicBezTo>
                  <a:pt x="963754" y="555460"/>
                  <a:pt x="976123" y="605261"/>
                  <a:pt x="992778" y="653143"/>
                </a:cubicBezTo>
                <a:cubicBezTo>
                  <a:pt x="999655" y="672914"/>
                  <a:pt x="1016842" y="687445"/>
                  <a:pt x="1027612" y="705395"/>
                </a:cubicBezTo>
                <a:cubicBezTo>
                  <a:pt x="1093905" y="815885"/>
                  <a:pt x="1002196" y="675978"/>
                  <a:pt x="1062446" y="766355"/>
                </a:cubicBezTo>
                <a:cubicBezTo>
                  <a:pt x="1068252" y="830218"/>
                  <a:pt x="1072513" y="894240"/>
                  <a:pt x="1079863" y="957943"/>
                </a:cubicBezTo>
                <a:cubicBezTo>
                  <a:pt x="1086146" y="1012396"/>
                  <a:pt x="1086274" y="974543"/>
                  <a:pt x="1105989" y="1018903"/>
                </a:cubicBezTo>
                <a:cubicBezTo>
                  <a:pt x="1113445" y="1035680"/>
                  <a:pt x="1123406" y="1071155"/>
                  <a:pt x="1123406" y="1071155"/>
                </a:cubicBezTo>
                <a:cubicBezTo>
                  <a:pt x="1133270" y="1169794"/>
                  <a:pt x="1132115" y="1129067"/>
                  <a:pt x="1132115" y="1193075"/>
                </a:cubicBezTo>
              </a:path>
            </a:pathLst>
          </a:custGeom>
          <a:noFill/>
          <a:ln w="19050">
            <a:solidFill>
              <a:srgbClr val="0070C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2038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831442" cy="1320800"/>
          </a:xfrm>
        </p:spPr>
        <p:txBody>
          <a:bodyPr/>
          <a:lstStyle/>
          <a:p>
            <a:r>
              <a:rPr lang="sk-SK" dirty="0" smtClean="0"/>
              <a:t>Čo je na obrázku</a:t>
            </a:r>
            <a:endParaRPr lang="sk-SK" dirty="0"/>
          </a:p>
        </p:txBody>
      </p:sp>
      <p:pic>
        <p:nvPicPr>
          <p:cNvPr id="5" name="Picture 2" descr="VÃ½sledok vyhÄ¾adÃ¡vania obrÃ¡zkov pre dopyt Å¡ariÅ¡skÃ½ hr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062" y="1403160"/>
            <a:ext cx="7319749" cy="411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aoblený obdĺžnik 5"/>
          <p:cNvSpPr/>
          <p:nvPr/>
        </p:nvSpPr>
        <p:spPr>
          <a:xfrm>
            <a:off x="4776712" y="5707370"/>
            <a:ext cx="2797796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Šarišský hrad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335246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831442" cy="1320800"/>
          </a:xfrm>
        </p:spPr>
        <p:txBody>
          <a:bodyPr/>
          <a:lstStyle/>
          <a:p>
            <a:r>
              <a:rPr lang="sk-SK" dirty="0" smtClean="0"/>
              <a:t>Čo je na obrázku</a:t>
            </a:r>
            <a:endParaRPr lang="sk-SK" dirty="0"/>
          </a:p>
        </p:txBody>
      </p:sp>
      <p:sp>
        <p:nvSpPr>
          <p:cNvPr id="6" name="Zaoblený obdĺžnik 5"/>
          <p:cNvSpPr/>
          <p:nvPr/>
        </p:nvSpPr>
        <p:spPr>
          <a:xfrm>
            <a:off x="4147341" y="5616805"/>
            <a:ext cx="4026094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Mestská radnica v Sabinove</a:t>
            </a:r>
            <a:endParaRPr lang="sk-SK" sz="2400" dirty="0"/>
          </a:p>
        </p:txBody>
      </p:sp>
      <p:pic>
        <p:nvPicPr>
          <p:cNvPr id="7" name="Picture 8" descr="https://upload.wikimedia.org/wikipedia/commons/thumb/f/f2/Slovakia_Sabinov_1.jpg/800px-Slovakia_Sabinov_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1" b="8911"/>
          <a:stretch/>
        </p:blipFill>
        <p:spPr bwMode="auto">
          <a:xfrm>
            <a:off x="4254950" y="1283647"/>
            <a:ext cx="3810877" cy="412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81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831442" cy="1320800"/>
          </a:xfrm>
        </p:spPr>
        <p:txBody>
          <a:bodyPr/>
          <a:lstStyle/>
          <a:p>
            <a:r>
              <a:rPr lang="sk-SK" dirty="0" smtClean="0"/>
              <a:t>Čo je na obrázku</a:t>
            </a:r>
            <a:endParaRPr lang="sk-SK" dirty="0"/>
          </a:p>
        </p:txBody>
      </p:sp>
      <p:sp>
        <p:nvSpPr>
          <p:cNvPr id="6" name="Zaoblený obdĺžnik 5"/>
          <p:cNvSpPr/>
          <p:nvPr/>
        </p:nvSpPr>
        <p:spPr>
          <a:xfrm>
            <a:off x="3896430" y="5813422"/>
            <a:ext cx="4981437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Konkatedrála sv. Mikuláša v Prešove</a:t>
            </a:r>
            <a:endParaRPr lang="sk-SK" sz="2400" dirty="0"/>
          </a:p>
        </p:txBody>
      </p:sp>
      <p:pic>
        <p:nvPicPr>
          <p:cNvPr id="7" name="Picture 8" descr="VÃ½sledok vyhÄ¾adÃ¡vania obrÃ¡zkov pre dopyt KonkatedrÃ¡la svÃ¤tÃ©ho MikulÃ¡Å¡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994" y="1183136"/>
            <a:ext cx="6032311" cy="4524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49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VÃ½sledok vyhÄ¾adÃ¡vania obrÃ¡zkov pre dopyt mapa slovensk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2" t="11779" r="3760" b="10348"/>
          <a:stretch/>
        </p:blipFill>
        <p:spPr bwMode="auto">
          <a:xfrm>
            <a:off x="331497" y="1248067"/>
            <a:ext cx="11143579" cy="573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aoblený obdĺžnik 12"/>
          <p:cNvSpPr/>
          <p:nvPr/>
        </p:nvSpPr>
        <p:spPr>
          <a:xfrm>
            <a:off x="1100415" y="2745027"/>
            <a:ext cx="2347415" cy="3691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Zaoblený obdĺžnik 11"/>
          <p:cNvSpPr/>
          <p:nvPr/>
        </p:nvSpPr>
        <p:spPr>
          <a:xfrm>
            <a:off x="2164940" y="2245309"/>
            <a:ext cx="1869743" cy="3691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Zaoblený obdĺžnik 1"/>
          <p:cNvSpPr/>
          <p:nvPr/>
        </p:nvSpPr>
        <p:spPr>
          <a:xfrm>
            <a:off x="2164940" y="1793295"/>
            <a:ext cx="1064525" cy="3691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Zástupný symbol obsahu 2"/>
          <p:cNvSpPr txBox="1">
            <a:spLocks/>
          </p:cNvSpPr>
          <p:nvPr/>
        </p:nvSpPr>
        <p:spPr>
          <a:xfrm>
            <a:off x="677334" y="1248067"/>
            <a:ext cx="3589361" cy="211636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sz="2400" dirty="0" smtClean="0"/>
              <a:t>- o</a:t>
            </a:r>
            <a:r>
              <a:rPr lang="sk-SK" sz="2400" dirty="0" smtClean="0"/>
              <a:t>blasť je ohraničená:</a:t>
            </a:r>
          </a:p>
          <a:p>
            <a:r>
              <a:rPr lang="sk-SK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pohorím</a:t>
            </a:r>
            <a:r>
              <a:rPr lang="sk-SK" sz="2400" dirty="0" smtClean="0">
                <a:solidFill>
                  <a:srgbClr val="00B050"/>
                </a:solidFill>
              </a:rPr>
              <a:t> Čergov,</a:t>
            </a:r>
          </a:p>
          <a:p>
            <a:r>
              <a:rPr lang="sk-SK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pohorím</a:t>
            </a:r>
            <a:r>
              <a:rPr lang="sk-SK" sz="2400" dirty="0" smtClean="0">
                <a:solidFill>
                  <a:srgbClr val="00B050"/>
                </a:solidFill>
              </a:rPr>
              <a:t> Slanské vrchy,</a:t>
            </a:r>
          </a:p>
          <a:p>
            <a:r>
              <a:rPr lang="sk-SK" sz="2400" dirty="0" smtClean="0">
                <a:solidFill>
                  <a:srgbClr val="00B050"/>
                </a:solidFill>
              </a:rPr>
              <a:t>Košickou kotlinou</a:t>
            </a:r>
            <a:endParaRPr lang="sk-SK" sz="2400" dirty="0" smtClean="0">
              <a:solidFill>
                <a:srgbClr val="00B050"/>
              </a:solidFill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677334" y="269401"/>
            <a:ext cx="8596668" cy="74704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dirty="0" smtClean="0"/>
              <a:t>Poloha</a:t>
            </a:r>
            <a:endParaRPr lang="sk-SK" dirty="0"/>
          </a:p>
        </p:txBody>
      </p:sp>
      <p:sp>
        <p:nvSpPr>
          <p:cNvPr id="5" name="Ovál 4"/>
          <p:cNvSpPr/>
          <p:nvPr/>
        </p:nvSpPr>
        <p:spPr>
          <a:xfrm rot="2243286">
            <a:off x="7953356" y="2442352"/>
            <a:ext cx="1494178" cy="9137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Ovál 10"/>
          <p:cNvSpPr/>
          <p:nvPr/>
        </p:nvSpPr>
        <p:spPr>
          <a:xfrm rot="2991912">
            <a:off x="8149999" y="2097380"/>
            <a:ext cx="739279" cy="55948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" name="Obrázo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3912" y="217256"/>
            <a:ext cx="2419350" cy="1228725"/>
          </a:xfrm>
          <a:prstGeom prst="rect">
            <a:avLst/>
          </a:prstGeom>
        </p:spPr>
      </p:pic>
      <p:sp>
        <p:nvSpPr>
          <p:cNvPr id="14" name="Ovál 13"/>
          <p:cNvSpPr/>
          <p:nvPr/>
        </p:nvSpPr>
        <p:spPr>
          <a:xfrm rot="4686913">
            <a:off x="8626022" y="3136259"/>
            <a:ext cx="1309694" cy="55948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Ovál 14"/>
          <p:cNvSpPr/>
          <p:nvPr/>
        </p:nvSpPr>
        <p:spPr>
          <a:xfrm rot="17384621">
            <a:off x="8140312" y="3411659"/>
            <a:ext cx="1323306" cy="68926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6040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2" grpId="0" animBg="1"/>
      <p:bldP spid="5" grpId="0" animBg="1"/>
      <p:bldP spid="11" grpId="0" animBg="1"/>
      <p:bldP spid="14" grpId="0" animBg="1"/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831442" cy="1320800"/>
          </a:xfrm>
        </p:spPr>
        <p:txBody>
          <a:bodyPr/>
          <a:lstStyle/>
          <a:p>
            <a:r>
              <a:rPr lang="sk-SK" dirty="0" smtClean="0"/>
              <a:t>Čo je na obrázku</a:t>
            </a:r>
            <a:endParaRPr lang="sk-SK" dirty="0"/>
          </a:p>
        </p:txBody>
      </p:sp>
      <p:sp>
        <p:nvSpPr>
          <p:cNvPr id="6" name="Zaoblený obdĺžnik 5"/>
          <p:cNvSpPr/>
          <p:nvPr/>
        </p:nvSpPr>
        <p:spPr>
          <a:xfrm>
            <a:off x="4776712" y="5707370"/>
            <a:ext cx="2797796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Pivovar Šariš</a:t>
            </a:r>
            <a:endParaRPr lang="sk-SK" sz="2400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2"/>
          <a:srcRect b="10873"/>
          <a:stretch/>
        </p:blipFill>
        <p:spPr>
          <a:xfrm>
            <a:off x="3692882" y="1562377"/>
            <a:ext cx="5219106" cy="3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77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831442" cy="1320800"/>
          </a:xfrm>
        </p:spPr>
        <p:txBody>
          <a:bodyPr/>
          <a:lstStyle/>
          <a:p>
            <a:r>
              <a:rPr lang="sk-SK" dirty="0" smtClean="0"/>
              <a:t>Čo je na obrázku</a:t>
            </a:r>
            <a:endParaRPr lang="sk-SK" dirty="0"/>
          </a:p>
        </p:txBody>
      </p:sp>
      <p:sp>
        <p:nvSpPr>
          <p:cNvPr id="6" name="Zaoblený obdĺžnik 5"/>
          <p:cNvSpPr/>
          <p:nvPr/>
        </p:nvSpPr>
        <p:spPr>
          <a:xfrm>
            <a:off x="4453836" y="5611836"/>
            <a:ext cx="3807730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Budova solivaru v Prešove</a:t>
            </a:r>
            <a:endParaRPr lang="sk-SK" sz="2400" dirty="0"/>
          </a:p>
        </p:txBody>
      </p:sp>
      <p:pic>
        <p:nvPicPr>
          <p:cNvPr id="7" name="Picture 2" descr="VÃ½sledok vyhÄ¾adÃ¡vania obrÃ¡zkov pre dopyt preÅ¡ov soliv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214" y="1520656"/>
            <a:ext cx="5260974" cy="389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80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Zdroje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77334" y="1378425"/>
            <a:ext cx="10623012" cy="5295330"/>
          </a:xfrm>
        </p:spPr>
        <p:txBody>
          <a:bodyPr>
            <a:normAutofit/>
          </a:bodyPr>
          <a:lstStyle/>
          <a:p>
            <a:r>
              <a:rPr lang="sk-SK" sz="2400" dirty="0" smtClean="0"/>
              <a:t>Dudášová, Mäsiar, Muchová: Vlastiveda pre štvrtákov</a:t>
            </a:r>
          </a:p>
          <a:p>
            <a:r>
              <a:rPr lang="sk-SK" sz="2400" dirty="0" smtClean="0"/>
              <a:t>sk.wikipedia.org</a:t>
            </a:r>
          </a:p>
          <a:p>
            <a:r>
              <a:rPr lang="sk-SK" sz="2400" dirty="0" smtClean="0"/>
              <a:t>cergov.sk</a:t>
            </a:r>
            <a:endParaRPr lang="sk-SK" sz="2400" dirty="0" smtClean="0"/>
          </a:p>
          <a:p>
            <a:r>
              <a:rPr lang="sk-SK" sz="2400" dirty="0" smtClean="0"/>
              <a:t>obrázky: </a:t>
            </a:r>
            <a:r>
              <a:rPr lang="sk-SK" sz="2400" dirty="0" err="1" smtClean="0"/>
              <a:t>google</a:t>
            </a:r>
            <a:endParaRPr lang="sk-SK" sz="2400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944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Are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25"/>
          <a:stretch/>
        </p:blipFill>
        <p:spPr bwMode="auto">
          <a:xfrm>
            <a:off x="686" y="1"/>
            <a:ext cx="12191314" cy="686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677332" y="300511"/>
            <a:ext cx="1574549" cy="6138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dirty="0" smtClean="0"/>
              <a:t>Čergov</a:t>
            </a:r>
            <a:endParaRPr lang="sk-SK" dirty="0"/>
          </a:p>
        </p:txBody>
      </p:sp>
      <p:sp>
        <p:nvSpPr>
          <p:cNvPr id="7" name="Zástupný symbol obsahu 2"/>
          <p:cNvSpPr>
            <a:spLocks noGrp="1"/>
          </p:cNvSpPr>
          <p:nvPr>
            <p:ph idx="1"/>
          </p:nvPr>
        </p:nvSpPr>
        <p:spPr>
          <a:xfrm>
            <a:off x="677332" y="1255595"/>
            <a:ext cx="6202054" cy="144560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sk-SK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pohorie v severnej časti Slovenska,</a:t>
            </a:r>
          </a:p>
          <a:p>
            <a:r>
              <a:rPr lang="sk-SK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najvyšší vrch je </a:t>
            </a:r>
            <a:r>
              <a:rPr lang="sk-SK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Minčol (1 157,2 m n. m</a:t>
            </a:r>
            <a:r>
              <a:rPr lang="sk-SK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.),</a:t>
            </a:r>
          </a:p>
          <a:p>
            <a:r>
              <a:rPr lang="sk-SK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nachádza sa tu niekoľko prírodných rezervácií</a:t>
            </a:r>
            <a:endParaRPr lang="sk-SK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5388" y="192987"/>
            <a:ext cx="2590800" cy="1285875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4"/>
          <a:srcRect b="80772"/>
          <a:stretch/>
        </p:blipFill>
        <p:spPr>
          <a:xfrm>
            <a:off x="253337" y="2851772"/>
            <a:ext cx="6202054" cy="1468148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 rotWithShape="1">
          <a:blip r:embed="rId4"/>
          <a:srcRect t="20480" b="60573"/>
          <a:stretch/>
        </p:blipFill>
        <p:spPr>
          <a:xfrm>
            <a:off x="677332" y="3820723"/>
            <a:ext cx="6202054" cy="1446663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 rotWithShape="1">
          <a:blip r:embed="rId4"/>
          <a:srcRect t="41036" b="40374"/>
          <a:stretch/>
        </p:blipFill>
        <p:spPr>
          <a:xfrm>
            <a:off x="1101327" y="4816968"/>
            <a:ext cx="6202054" cy="1419369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/>
        </p:nvPicPr>
        <p:blipFill rotWithShape="1">
          <a:blip r:embed="rId4"/>
          <a:srcRect t="60341" b="20534"/>
          <a:stretch/>
        </p:blipFill>
        <p:spPr>
          <a:xfrm>
            <a:off x="4426059" y="2742835"/>
            <a:ext cx="6202054" cy="1460310"/>
          </a:xfrm>
          <a:prstGeom prst="rect">
            <a:avLst/>
          </a:prstGeom>
        </p:spPr>
      </p:pic>
      <p:pic>
        <p:nvPicPr>
          <p:cNvPr id="14" name="Obrázok 13"/>
          <p:cNvPicPr>
            <a:picLocks noChangeAspect="1"/>
          </p:cNvPicPr>
          <p:nvPr/>
        </p:nvPicPr>
        <p:blipFill rotWithShape="1">
          <a:blip r:embed="rId4"/>
          <a:srcRect t="79287" b="1587"/>
          <a:stretch/>
        </p:blipFill>
        <p:spPr>
          <a:xfrm>
            <a:off x="4750732" y="3765440"/>
            <a:ext cx="6202054" cy="146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15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VÃ½sledok vyhÄ¾adÃ¡vania obrÃ¡zkov pre dopyt mapa ri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24" y="2252232"/>
            <a:ext cx="9280479" cy="450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obsahu 2"/>
          <p:cNvSpPr txBox="1">
            <a:spLocks/>
          </p:cNvSpPr>
          <p:nvPr/>
        </p:nvSpPr>
        <p:spPr>
          <a:xfrm>
            <a:off x="450376" y="1016441"/>
            <a:ext cx="9788328" cy="324740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dirty="0" smtClean="0">
                <a:solidFill>
                  <a:srgbClr val="0070C0"/>
                </a:solidFill>
              </a:rPr>
              <a:t>Torysa</a:t>
            </a:r>
            <a:endParaRPr lang="sk-SK" sz="2400" dirty="0" smtClean="0">
              <a:solidFill>
                <a:srgbClr val="0070C0"/>
              </a:solidFill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677334" y="269401"/>
            <a:ext cx="8596668" cy="74704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dirty="0" smtClean="0"/>
              <a:t>Rieka</a:t>
            </a:r>
            <a:endParaRPr lang="sk-SK" dirty="0"/>
          </a:p>
        </p:txBody>
      </p:sp>
      <p:sp>
        <p:nvSpPr>
          <p:cNvPr id="15" name="Ovál 14"/>
          <p:cNvSpPr/>
          <p:nvPr/>
        </p:nvSpPr>
        <p:spPr>
          <a:xfrm rot="1976787">
            <a:off x="7046957" y="3255836"/>
            <a:ext cx="1191821" cy="7437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3912" y="217256"/>
            <a:ext cx="2419350" cy="1228725"/>
          </a:xfrm>
          <a:prstGeom prst="rect">
            <a:avLst/>
          </a:prstGeom>
        </p:spPr>
      </p:pic>
      <p:sp>
        <p:nvSpPr>
          <p:cNvPr id="2" name="Voľný tvar 1"/>
          <p:cNvSpPr/>
          <p:nvPr/>
        </p:nvSpPr>
        <p:spPr>
          <a:xfrm>
            <a:off x="6879771" y="3344091"/>
            <a:ext cx="1132156" cy="1193075"/>
          </a:xfrm>
          <a:custGeom>
            <a:avLst/>
            <a:gdLst>
              <a:gd name="connsiteX0" fmla="*/ 0 w 1132156"/>
              <a:gd name="connsiteY0" fmla="*/ 121920 h 1193075"/>
              <a:gd name="connsiteX1" fmla="*/ 78378 w 1132156"/>
              <a:gd name="connsiteY1" fmla="*/ 156755 h 1193075"/>
              <a:gd name="connsiteX2" fmla="*/ 95795 w 1132156"/>
              <a:gd name="connsiteY2" fmla="*/ 182880 h 1193075"/>
              <a:gd name="connsiteX3" fmla="*/ 139338 w 1132156"/>
              <a:gd name="connsiteY3" fmla="*/ 174172 h 1193075"/>
              <a:gd name="connsiteX4" fmla="*/ 148046 w 1132156"/>
              <a:gd name="connsiteY4" fmla="*/ 139338 h 1193075"/>
              <a:gd name="connsiteX5" fmla="*/ 165463 w 1132156"/>
              <a:gd name="connsiteY5" fmla="*/ 87086 h 1193075"/>
              <a:gd name="connsiteX6" fmla="*/ 278675 w 1132156"/>
              <a:gd name="connsiteY6" fmla="*/ 52252 h 1193075"/>
              <a:gd name="connsiteX7" fmla="*/ 461555 w 1132156"/>
              <a:gd name="connsiteY7" fmla="*/ 0 h 1193075"/>
              <a:gd name="connsiteX8" fmla="*/ 539932 w 1132156"/>
              <a:gd name="connsiteY8" fmla="*/ 26126 h 1193075"/>
              <a:gd name="connsiteX9" fmla="*/ 574766 w 1132156"/>
              <a:gd name="connsiteY9" fmla="*/ 78378 h 1193075"/>
              <a:gd name="connsiteX10" fmla="*/ 609600 w 1132156"/>
              <a:gd name="connsiteY10" fmla="*/ 95795 h 1193075"/>
              <a:gd name="connsiteX11" fmla="*/ 627018 w 1132156"/>
              <a:gd name="connsiteY11" fmla="*/ 113212 h 1193075"/>
              <a:gd name="connsiteX12" fmla="*/ 687978 w 1132156"/>
              <a:gd name="connsiteY12" fmla="*/ 121920 h 1193075"/>
              <a:gd name="connsiteX13" fmla="*/ 740229 w 1132156"/>
              <a:gd name="connsiteY13" fmla="*/ 174172 h 1193075"/>
              <a:gd name="connsiteX14" fmla="*/ 748938 w 1132156"/>
              <a:gd name="connsiteY14" fmla="*/ 217715 h 1193075"/>
              <a:gd name="connsiteX15" fmla="*/ 801189 w 1132156"/>
              <a:gd name="connsiteY15" fmla="*/ 243840 h 1193075"/>
              <a:gd name="connsiteX16" fmla="*/ 818606 w 1132156"/>
              <a:gd name="connsiteY16" fmla="*/ 261258 h 1193075"/>
              <a:gd name="connsiteX17" fmla="*/ 844732 w 1132156"/>
              <a:gd name="connsiteY17" fmla="*/ 269966 h 1193075"/>
              <a:gd name="connsiteX18" fmla="*/ 870858 w 1132156"/>
              <a:gd name="connsiteY18" fmla="*/ 287383 h 1193075"/>
              <a:gd name="connsiteX19" fmla="*/ 879566 w 1132156"/>
              <a:gd name="connsiteY19" fmla="*/ 313509 h 1193075"/>
              <a:gd name="connsiteX20" fmla="*/ 931818 w 1132156"/>
              <a:gd name="connsiteY20" fmla="*/ 348343 h 1193075"/>
              <a:gd name="connsiteX21" fmla="*/ 949235 w 1132156"/>
              <a:gd name="connsiteY21" fmla="*/ 374469 h 1193075"/>
              <a:gd name="connsiteX22" fmla="*/ 966652 w 1132156"/>
              <a:gd name="connsiteY22" fmla="*/ 426720 h 1193075"/>
              <a:gd name="connsiteX23" fmla="*/ 957943 w 1132156"/>
              <a:gd name="connsiteY23" fmla="*/ 505098 h 1193075"/>
              <a:gd name="connsiteX24" fmla="*/ 992778 w 1132156"/>
              <a:gd name="connsiteY24" fmla="*/ 653143 h 1193075"/>
              <a:gd name="connsiteX25" fmla="*/ 1027612 w 1132156"/>
              <a:gd name="connsiteY25" fmla="*/ 705395 h 1193075"/>
              <a:gd name="connsiteX26" fmla="*/ 1062446 w 1132156"/>
              <a:gd name="connsiteY26" fmla="*/ 766355 h 1193075"/>
              <a:gd name="connsiteX27" fmla="*/ 1079863 w 1132156"/>
              <a:gd name="connsiteY27" fmla="*/ 957943 h 1193075"/>
              <a:gd name="connsiteX28" fmla="*/ 1105989 w 1132156"/>
              <a:gd name="connsiteY28" fmla="*/ 1018903 h 1193075"/>
              <a:gd name="connsiteX29" fmla="*/ 1123406 w 1132156"/>
              <a:gd name="connsiteY29" fmla="*/ 1071155 h 1193075"/>
              <a:gd name="connsiteX30" fmla="*/ 1132115 w 1132156"/>
              <a:gd name="connsiteY30" fmla="*/ 1193075 h 119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132156" h="1193075">
                <a:moveTo>
                  <a:pt x="0" y="121920"/>
                </a:moveTo>
                <a:cubicBezTo>
                  <a:pt x="26126" y="133532"/>
                  <a:pt x="54258" y="141406"/>
                  <a:pt x="78378" y="156755"/>
                </a:cubicBezTo>
                <a:cubicBezTo>
                  <a:pt x="87208" y="162374"/>
                  <a:pt x="85732" y="180005"/>
                  <a:pt x="95795" y="182880"/>
                </a:cubicBezTo>
                <a:cubicBezTo>
                  <a:pt x="110027" y="186946"/>
                  <a:pt x="124824" y="177075"/>
                  <a:pt x="139338" y="174172"/>
                </a:cubicBezTo>
                <a:cubicBezTo>
                  <a:pt x="142241" y="162561"/>
                  <a:pt x="144607" y="150802"/>
                  <a:pt x="148046" y="139338"/>
                </a:cubicBezTo>
                <a:cubicBezTo>
                  <a:pt x="153321" y="121753"/>
                  <a:pt x="159657" y="104503"/>
                  <a:pt x="165463" y="87086"/>
                </a:cubicBezTo>
                <a:cubicBezTo>
                  <a:pt x="185225" y="27799"/>
                  <a:pt x="165027" y="61722"/>
                  <a:pt x="278675" y="52252"/>
                </a:cubicBezTo>
                <a:cubicBezTo>
                  <a:pt x="391330" y="80416"/>
                  <a:pt x="327957" y="82215"/>
                  <a:pt x="461555" y="0"/>
                </a:cubicBezTo>
                <a:cubicBezTo>
                  <a:pt x="490538" y="4831"/>
                  <a:pt x="519026" y="2233"/>
                  <a:pt x="539932" y="26126"/>
                </a:cubicBezTo>
                <a:cubicBezTo>
                  <a:pt x="553716" y="41880"/>
                  <a:pt x="556043" y="69017"/>
                  <a:pt x="574766" y="78378"/>
                </a:cubicBezTo>
                <a:cubicBezTo>
                  <a:pt x="586377" y="84184"/>
                  <a:pt x="598798" y="88594"/>
                  <a:pt x="609600" y="95795"/>
                </a:cubicBezTo>
                <a:cubicBezTo>
                  <a:pt x="616432" y="100349"/>
                  <a:pt x="619229" y="110616"/>
                  <a:pt x="627018" y="113212"/>
                </a:cubicBezTo>
                <a:cubicBezTo>
                  <a:pt x="646491" y="119703"/>
                  <a:pt x="667658" y="119017"/>
                  <a:pt x="687978" y="121920"/>
                </a:cubicBezTo>
                <a:cubicBezTo>
                  <a:pt x="705395" y="139337"/>
                  <a:pt x="735398" y="150019"/>
                  <a:pt x="740229" y="174172"/>
                </a:cubicBezTo>
                <a:cubicBezTo>
                  <a:pt x="743132" y="188686"/>
                  <a:pt x="741594" y="204863"/>
                  <a:pt x="748938" y="217715"/>
                </a:cubicBezTo>
                <a:cubicBezTo>
                  <a:pt x="756883" y="231619"/>
                  <a:pt x="787778" y="239370"/>
                  <a:pt x="801189" y="243840"/>
                </a:cubicBezTo>
                <a:cubicBezTo>
                  <a:pt x="806995" y="249646"/>
                  <a:pt x="811565" y="257034"/>
                  <a:pt x="818606" y="261258"/>
                </a:cubicBezTo>
                <a:cubicBezTo>
                  <a:pt x="826477" y="265981"/>
                  <a:pt x="836521" y="265861"/>
                  <a:pt x="844732" y="269966"/>
                </a:cubicBezTo>
                <a:cubicBezTo>
                  <a:pt x="854094" y="274647"/>
                  <a:pt x="862149" y="281577"/>
                  <a:pt x="870858" y="287383"/>
                </a:cubicBezTo>
                <a:cubicBezTo>
                  <a:pt x="873761" y="296092"/>
                  <a:pt x="873075" y="307018"/>
                  <a:pt x="879566" y="313509"/>
                </a:cubicBezTo>
                <a:cubicBezTo>
                  <a:pt x="894368" y="328311"/>
                  <a:pt x="931818" y="348343"/>
                  <a:pt x="931818" y="348343"/>
                </a:cubicBezTo>
                <a:cubicBezTo>
                  <a:pt x="937624" y="357052"/>
                  <a:pt x="944984" y="364905"/>
                  <a:pt x="949235" y="374469"/>
                </a:cubicBezTo>
                <a:cubicBezTo>
                  <a:pt x="956691" y="391246"/>
                  <a:pt x="966652" y="426720"/>
                  <a:pt x="966652" y="426720"/>
                </a:cubicBezTo>
                <a:cubicBezTo>
                  <a:pt x="963749" y="452846"/>
                  <a:pt x="954930" y="478984"/>
                  <a:pt x="957943" y="505098"/>
                </a:cubicBezTo>
                <a:cubicBezTo>
                  <a:pt x="963754" y="555460"/>
                  <a:pt x="976123" y="605261"/>
                  <a:pt x="992778" y="653143"/>
                </a:cubicBezTo>
                <a:cubicBezTo>
                  <a:pt x="999655" y="672914"/>
                  <a:pt x="1016842" y="687445"/>
                  <a:pt x="1027612" y="705395"/>
                </a:cubicBezTo>
                <a:cubicBezTo>
                  <a:pt x="1093905" y="815885"/>
                  <a:pt x="1002196" y="675978"/>
                  <a:pt x="1062446" y="766355"/>
                </a:cubicBezTo>
                <a:cubicBezTo>
                  <a:pt x="1068252" y="830218"/>
                  <a:pt x="1072513" y="894240"/>
                  <a:pt x="1079863" y="957943"/>
                </a:cubicBezTo>
                <a:cubicBezTo>
                  <a:pt x="1086146" y="1012396"/>
                  <a:pt x="1086274" y="974543"/>
                  <a:pt x="1105989" y="1018903"/>
                </a:cubicBezTo>
                <a:cubicBezTo>
                  <a:pt x="1113445" y="1035680"/>
                  <a:pt x="1123406" y="1071155"/>
                  <a:pt x="1123406" y="1071155"/>
                </a:cubicBezTo>
                <a:cubicBezTo>
                  <a:pt x="1133270" y="1169794"/>
                  <a:pt x="1132115" y="1129067"/>
                  <a:pt x="1132115" y="1193075"/>
                </a:cubicBezTo>
              </a:path>
            </a:pathLst>
          </a:custGeom>
          <a:noFill/>
          <a:ln w="19050">
            <a:solidFill>
              <a:srgbClr val="0070C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26" name="Picture 2" descr="Slovakia Town Presov Pc3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828" y="203960"/>
            <a:ext cx="3108041" cy="233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63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ál 13"/>
          <p:cNvSpPr/>
          <p:nvPr/>
        </p:nvSpPr>
        <p:spPr>
          <a:xfrm rot="5400000">
            <a:off x="8448468" y="9422868"/>
            <a:ext cx="1111510" cy="595163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677334" y="269401"/>
            <a:ext cx="8596668" cy="74704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dirty="0" smtClean="0"/>
              <a:t>Región</a:t>
            </a:r>
            <a:endParaRPr lang="sk-SK" dirty="0"/>
          </a:p>
        </p:txBody>
      </p:sp>
      <p:sp>
        <p:nvSpPr>
          <p:cNvPr id="6" name="Zaoblený obdĺžnik 5"/>
          <p:cNvSpPr/>
          <p:nvPr/>
        </p:nvSpPr>
        <p:spPr>
          <a:xfrm>
            <a:off x="677334" y="1323833"/>
            <a:ext cx="791571" cy="9416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5400" dirty="0" smtClean="0"/>
              <a:t>Š</a:t>
            </a:r>
            <a:endParaRPr lang="sk-SK" sz="5400" dirty="0"/>
          </a:p>
        </p:txBody>
      </p:sp>
      <p:sp>
        <p:nvSpPr>
          <p:cNvPr id="18" name="Zaoblený obdĺžnik 17"/>
          <p:cNvSpPr/>
          <p:nvPr/>
        </p:nvSpPr>
        <p:spPr>
          <a:xfrm>
            <a:off x="1580361" y="1323832"/>
            <a:ext cx="791571" cy="9416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5400" dirty="0" smtClean="0"/>
              <a:t>A</a:t>
            </a:r>
            <a:endParaRPr lang="sk-SK" sz="5400" dirty="0"/>
          </a:p>
        </p:txBody>
      </p:sp>
      <p:sp>
        <p:nvSpPr>
          <p:cNvPr id="19" name="Zaoblený obdĺžnik 18"/>
          <p:cNvSpPr/>
          <p:nvPr/>
        </p:nvSpPr>
        <p:spPr>
          <a:xfrm>
            <a:off x="2483388" y="1323831"/>
            <a:ext cx="791571" cy="9416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5400" dirty="0" smtClean="0"/>
              <a:t>R</a:t>
            </a:r>
            <a:endParaRPr lang="sk-SK" sz="5400" dirty="0"/>
          </a:p>
        </p:txBody>
      </p:sp>
      <p:sp>
        <p:nvSpPr>
          <p:cNvPr id="20" name="Zaoblený obdĺžnik 19"/>
          <p:cNvSpPr/>
          <p:nvPr/>
        </p:nvSpPr>
        <p:spPr>
          <a:xfrm>
            <a:off x="3386415" y="1323831"/>
            <a:ext cx="791571" cy="9416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5400" dirty="0" smtClean="0"/>
              <a:t>I</a:t>
            </a:r>
            <a:endParaRPr lang="sk-SK" sz="5400" dirty="0"/>
          </a:p>
        </p:txBody>
      </p:sp>
      <p:sp>
        <p:nvSpPr>
          <p:cNvPr id="21" name="Zaoblený obdĺžnik 20"/>
          <p:cNvSpPr/>
          <p:nvPr/>
        </p:nvSpPr>
        <p:spPr>
          <a:xfrm>
            <a:off x="4289442" y="1323831"/>
            <a:ext cx="791571" cy="9416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5400" dirty="0" smtClean="0"/>
              <a:t>Š</a:t>
            </a:r>
            <a:endParaRPr lang="sk-SK" sz="5400" dirty="0"/>
          </a:p>
        </p:txBody>
      </p:sp>
      <p:pic>
        <p:nvPicPr>
          <p:cNvPr id="2" name="Picture 2" descr="VÃ½sledok vyhÄ¾adÃ¡vania obrÃ¡zkov pre dopyt Å¡ariÅ¡skÃ½ kro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6490" y="1433432"/>
            <a:ext cx="3151241" cy="523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Ã½sledok vyhÄ¾adÃ¡vania obrÃ¡zkov pre dopyt Å¡ariÅ¡skÃ© jedl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31"/>
          <a:stretch/>
        </p:blipFill>
        <p:spPr bwMode="auto">
          <a:xfrm>
            <a:off x="5408547" y="2197003"/>
            <a:ext cx="2762250" cy="206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Ã½sledok vyhÄ¾adÃ¡vania obrÃ¡zkov pre dopyt Å¡ariÅ¡ folklÃ³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48" y="2702258"/>
            <a:ext cx="4883506" cy="325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Ãºvisiaci obrÃ¡zo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9" t="47345" r="21644" b="32591"/>
          <a:stretch/>
        </p:blipFill>
        <p:spPr bwMode="auto">
          <a:xfrm>
            <a:off x="3386415" y="5417855"/>
            <a:ext cx="5773003" cy="144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Obrázok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73912" y="217256"/>
            <a:ext cx="2419350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83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Ã½sledok vyhÄ¾adÃ¡vania obrÃ¡zkov pre dopyt mapa miest s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50" y="1516889"/>
            <a:ext cx="9639149" cy="505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dirty="0" smtClean="0"/>
              <a:t>Významné obce</a:t>
            </a:r>
            <a:endParaRPr lang="sk-SK" dirty="0"/>
          </a:p>
        </p:txBody>
      </p:sp>
      <p:sp>
        <p:nvSpPr>
          <p:cNvPr id="21" name="Zaoblený obdĺžnik 20"/>
          <p:cNvSpPr/>
          <p:nvPr/>
        </p:nvSpPr>
        <p:spPr>
          <a:xfrm>
            <a:off x="9756000" y="2983391"/>
            <a:ext cx="2062962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Prešov</a:t>
            </a:r>
            <a:endParaRPr lang="sk-SK" sz="2400" dirty="0" smtClean="0"/>
          </a:p>
        </p:txBody>
      </p:sp>
      <p:sp>
        <p:nvSpPr>
          <p:cNvPr id="9" name="Zaoblený obdĺžnik 8"/>
          <p:cNvSpPr/>
          <p:nvPr/>
        </p:nvSpPr>
        <p:spPr>
          <a:xfrm>
            <a:off x="9755999" y="3547604"/>
            <a:ext cx="2062962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Sabinov</a:t>
            </a:r>
            <a:endParaRPr lang="sk-SK" sz="2400" dirty="0" smtClean="0"/>
          </a:p>
        </p:txBody>
      </p:sp>
      <p:sp>
        <p:nvSpPr>
          <p:cNvPr id="10" name="Ovál 9"/>
          <p:cNvSpPr/>
          <p:nvPr/>
        </p:nvSpPr>
        <p:spPr>
          <a:xfrm rot="19790114">
            <a:off x="7444359" y="3006669"/>
            <a:ext cx="238681" cy="24393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Ovál 11"/>
          <p:cNvSpPr/>
          <p:nvPr/>
        </p:nvSpPr>
        <p:spPr>
          <a:xfrm rot="19790114">
            <a:off x="7142720" y="2715723"/>
            <a:ext cx="238681" cy="24393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3912" y="217256"/>
            <a:ext cx="2419350" cy="1228725"/>
          </a:xfrm>
          <a:prstGeom prst="rect">
            <a:avLst/>
          </a:prstGeom>
        </p:spPr>
      </p:pic>
      <p:sp>
        <p:nvSpPr>
          <p:cNvPr id="13" name="Zaoblený obdĺžnik 12"/>
          <p:cNvSpPr/>
          <p:nvPr/>
        </p:nvSpPr>
        <p:spPr>
          <a:xfrm>
            <a:off x="9755999" y="4111817"/>
            <a:ext cx="2062962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Veľký Šariš</a:t>
            </a:r>
            <a:endParaRPr lang="sk-SK" sz="2400" dirty="0" smtClean="0"/>
          </a:p>
        </p:txBody>
      </p:sp>
      <p:sp>
        <p:nvSpPr>
          <p:cNvPr id="15" name="Ovál 14"/>
          <p:cNvSpPr/>
          <p:nvPr/>
        </p:nvSpPr>
        <p:spPr>
          <a:xfrm rot="19790114">
            <a:off x="7349712" y="2868123"/>
            <a:ext cx="238681" cy="24393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3053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9" grpId="0" animBg="1"/>
      <p:bldP spid="10" grpId="0" animBg="1"/>
      <p:bldP spid="12" grpId="0" animBg="1"/>
      <p:bldP spid="13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Ã½sledok vyhÄ¾adÃ¡vania obrÃ¡zkov pre dopyt preÅ¡o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648"/>
            <a:ext cx="12192000" cy="696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6937" y="268873"/>
            <a:ext cx="10515600" cy="1325563"/>
          </a:xfrm>
        </p:spPr>
        <p:txBody>
          <a:bodyPr/>
          <a:lstStyle/>
          <a:p>
            <a:r>
              <a:rPr lang="sk-SK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Prešov</a:t>
            </a:r>
            <a:endParaRPr lang="sk-SK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45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677332" y="300511"/>
            <a:ext cx="4358691" cy="742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dirty="0" smtClean="0"/>
              <a:t>Prešov</a:t>
            </a:r>
            <a:endParaRPr lang="sk-SK" dirty="0"/>
          </a:p>
        </p:txBody>
      </p:sp>
      <p:sp>
        <p:nvSpPr>
          <p:cNvPr id="7" name="Zástupný symbol obsahu 2"/>
          <p:cNvSpPr>
            <a:spLocks noGrp="1"/>
          </p:cNvSpPr>
          <p:nvPr>
            <p:ph idx="1"/>
          </p:nvPr>
        </p:nvSpPr>
        <p:spPr>
          <a:xfrm>
            <a:off x="677331" y="1255595"/>
            <a:ext cx="9640375" cy="3076054"/>
          </a:xfrm>
        </p:spPr>
        <p:txBody>
          <a:bodyPr>
            <a:normAutofit/>
          </a:bodyPr>
          <a:lstStyle/>
          <a:p>
            <a:r>
              <a:rPr lang="sk-SK" sz="2400" dirty="0" smtClean="0">
                <a:solidFill>
                  <a:srgbClr val="FF0000"/>
                </a:solidFill>
              </a:rPr>
              <a:t>Prešov</a:t>
            </a:r>
            <a:r>
              <a:rPr lang="sk-SK" sz="2400" dirty="0" smtClean="0"/>
              <a:t> </a:t>
            </a:r>
            <a:r>
              <a:rPr lang="sk-SK" sz="2400" dirty="0"/>
              <a:t>– </a:t>
            </a:r>
            <a:r>
              <a:rPr lang="sk-SK" sz="2400" dirty="0" smtClean="0"/>
              <a:t>krajské mesto na východe Slovenska,</a:t>
            </a:r>
          </a:p>
          <a:p>
            <a:r>
              <a:rPr lang="sk-SK" sz="2400" dirty="0" smtClean="0"/>
              <a:t>druhé najväčšie mesto východného Slovenska (3. najväčšie na Slovensku)</a:t>
            </a:r>
            <a:endParaRPr lang="sk-SK" sz="2400" dirty="0" smtClean="0"/>
          </a:p>
          <a:p>
            <a:endParaRPr lang="sk-SK" sz="2400" dirty="0" smtClean="0"/>
          </a:p>
        </p:txBody>
      </p:sp>
      <p:pic>
        <p:nvPicPr>
          <p:cNvPr id="4098" name="Picture 2" descr="VÃ½sledok vyhÄ¾adÃ¡vania obrÃ¡zkov pre dopyt kraj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2" y="2130975"/>
            <a:ext cx="8469809" cy="412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3621" y="2585564"/>
            <a:ext cx="3978156" cy="1787027"/>
          </a:xfrm>
          <a:prstGeom prst="rect">
            <a:avLst/>
          </a:prstGeom>
        </p:spPr>
      </p:pic>
      <p:pic>
        <p:nvPicPr>
          <p:cNvPr id="4102" name="Picture 6" descr="CoA PreÅ¡ov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427" y="176549"/>
            <a:ext cx="1128877" cy="130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8134" y="195155"/>
            <a:ext cx="2590800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09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zeta">
  <a:themeElements>
    <a:clrScheme name="Zelená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Vlastné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ohár s mliekom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5722</TotalTime>
  <Words>368</Words>
  <Application>Microsoft Office PowerPoint</Application>
  <PresentationFormat>Širokouhlá</PresentationFormat>
  <Paragraphs>89</Paragraphs>
  <Slides>32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32</vt:i4>
      </vt:variant>
    </vt:vector>
  </HeadingPairs>
  <TitlesOfParts>
    <vt:vector size="37" baseType="lpstr">
      <vt:lpstr>Arial</vt:lpstr>
      <vt:lpstr>Arial Black</vt:lpstr>
      <vt:lpstr>Times New Roman</vt:lpstr>
      <vt:lpstr>Wingdings 3</vt:lpstr>
      <vt:lpstr>Fazeta</vt:lpstr>
      <vt:lpstr>Od Hornádu po Dunajec PREŠOV S OKOLÍM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Prešov</vt:lpstr>
      <vt:lpstr>Prezentácia programu PowerPoint</vt:lpstr>
      <vt:lpstr>Prezentácia programu PowerPoint</vt:lpstr>
      <vt:lpstr>Prezentácia programu PowerPoint</vt:lpstr>
      <vt:lpstr>Prezentácia programu PowerPoint</vt:lpstr>
      <vt:lpstr>Konkatedrála svätého Mikuláša</vt:lpstr>
      <vt:lpstr>Prezentácia programu PowerPoint</vt:lpstr>
      <vt:lpstr>Prezentácia programu PowerPoint</vt:lpstr>
      <vt:lpstr>Sabinov</vt:lpstr>
      <vt:lpstr>Prezentácia programu PowerPoint</vt:lpstr>
      <vt:lpstr>Veľký Šariš</vt:lpstr>
      <vt:lpstr>Prezentácia programu PowerPoint</vt:lpstr>
      <vt:lpstr>Prezentácia programu PowerPoint</vt:lpstr>
      <vt:lpstr>Zopakuj si</vt:lpstr>
      <vt:lpstr>Na ktorom obrázku je správne označený Prešov s okolím?</vt:lpstr>
      <vt:lpstr>Označ na mape pohorie Čergov</vt:lpstr>
      <vt:lpstr>Označ na mape Slanské vrchy</vt:lpstr>
      <vt:lpstr>Označ na mape Košickú kotlinu</vt:lpstr>
      <vt:lpstr>Označ na mape rieku Torysa</vt:lpstr>
      <vt:lpstr>Čo je na obrázku</vt:lpstr>
      <vt:lpstr>Čo je na obrázku</vt:lpstr>
      <vt:lpstr>Čo je na obrázku</vt:lpstr>
      <vt:lpstr>Čo je na obrázku</vt:lpstr>
      <vt:lpstr>Čo je na obrázku</vt:lpstr>
      <vt:lpstr>Zdroje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 Tatier k Dunaju  TATRY</dc:title>
  <dc:creator>PC</dc:creator>
  <cp:lastModifiedBy>PC</cp:lastModifiedBy>
  <cp:revision>658</cp:revision>
  <dcterms:created xsi:type="dcterms:W3CDTF">2018-11-24T12:23:45Z</dcterms:created>
  <dcterms:modified xsi:type="dcterms:W3CDTF">2019-06-01T16:08:10Z</dcterms:modified>
</cp:coreProperties>
</file>