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573" r:id="rId3"/>
    <p:sldId id="602" r:id="rId4"/>
    <p:sldId id="604" r:id="rId5"/>
    <p:sldId id="585" r:id="rId6"/>
    <p:sldId id="605" r:id="rId7"/>
    <p:sldId id="577" r:id="rId8"/>
    <p:sldId id="607" r:id="rId9"/>
    <p:sldId id="603" r:id="rId10"/>
    <p:sldId id="584" r:id="rId11"/>
    <p:sldId id="606" r:id="rId12"/>
    <p:sldId id="601" r:id="rId13"/>
    <p:sldId id="578" r:id="rId14"/>
    <p:sldId id="600" r:id="rId15"/>
    <p:sldId id="598" r:id="rId16"/>
    <p:sldId id="599" r:id="rId17"/>
    <p:sldId id="597" r:id="rId18"/>
    <p:sldId id="540" r:id="rId19"/>
    <p:sldId id="593" r:id="rId20"/>
    <p:sldId id="595" r:id="rId21"/>
    <p:sldId id="592" r:id="rId22"/>
    <p:sldId id="594" r:id="rId23"/>
    <p:sldId id="561" r:id="rId24"/>
    <p:sldId id="551" r:id="rId25"/>
    <p:sldId id="568" r:id="rId26"/>
    <p:sldId id="562" r:id="rId27"/>
    <p:sldId id="563" r:id="rId28"/>
    <p:sldId id="564" r:id="rId29"/>
    <p:sldId id="258" r:id="rId30"/>
    <p:sldId id="570" r:id="rId3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5D0D"/>
    <a:srgbClr val="82C9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26" autoAdjust="0"/>
    <p:restoredTop sz="94660"/>
  </p:normalViewPr>
  <p:slideViewPr>
    <p:cSldViewPr snapToGrid="0">
      <p:cViewPr varScale="1">
        <p:scale>
          <a:sx n="70" d="100"/>
          <a:sy n="70" d="100"/>
        </p:scale>
        <p:origin x="348"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k-SK"/>
              <a:t>Upravte štýly predlohy textu</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Upravte štýl predlohy podnadpisov</a:t>
            </a:r>
            <a:endParaRPr lang="en-US" dirty="0"/>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172997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k-SK"/>
              <a:t>Upravte štýly predlohy textu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Upravte štýl predlohy textu.</a:t>
            </a:r>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4022189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a:t>Upravte štýly predlohy textu</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Upravte štýl predlohy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Upravte štýl predlohy textu.</a:t>
            </a:r>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57856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k-SK"/>
              <a:t>Upravte štýly predlohy textu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Upravte štýl predlohy textu.</a:t>
            </a:r>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3511113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a:t>Upravte štýly predlohy textu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Upravte štýl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Upravte štýl predlohy textu.</a:t>
            </a:r>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30457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k-SK"/>
              <a:t>Upravte štýly predlohy textu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Upravte štýl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Upravte štýl predlohy textu.</a:t>
            </a:r>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4278818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46942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k-SK"/>
              <a:t>Upravte štýly predlohy textu</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218499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cSld name="Nadpis a text nad obsahom">
    <p:spTree>
      <p:nvGrpSpPr>
        <p:cNvPr id="1" name=""/>
        <p:cNvGrpSpPr/>
        <p:nvPr/>
      </p:nvGrpSpPr>
      <p:grpSpPr>
        <a:xfrm>
          <a:off x="0" y="0"/>
          <a:ext cx="0" cy="0"/>
          <a:chOff x="0" y="0"/>
          <a:chExt cx="0" cy="0"/>
        </a:xfrm>
      </p:grpSpPr>
      <p:sp>
        <p:nvSpPr>
          <p:cNvPr id="2" name="Nadpis 1"/>
          <p:cNvSpPr>
            <a:spLocks noGrp="1"/>
          </p:cNvSpPr>
          <p:nvPr>
            <p:ph type="title"/>
          </p:nvPr>
        </p:nvSpPr>
        <p:spPr>
          <a:xfrm>
            <a:off x="1422400" y="381000"/>
            <a:ext cx="10363200" cy="1143000"/>
          </a:xfrm>
        </p:spPr>
        <p:txBody>
          <a:bodyPr/>
          <a:lstStyle/>
          <a:p>
            <a:r>
              <a:rPr lang="sk-SK"/>
              <a:t>Upravte štýly predlohy textu</a:t>
            </a:r>
          </a:p>
        </p:txBody>
      </p:sp>
      <p:sp>
        <p:nvSpPr>
          <p:cNvPr id="3" name="Zástupný symbol textu 2"/>
          <p:cNvSpPr>
            <a:spLocks noGrp="1"/>
          </p:cNvSpPr>
          <p:nvPr>
            <p:ph type="body" sz="half" idx="1"/>
          </p:nvPr>
        </p:nvSpPr>
        <p:spPr>
          <a:xfrm>
            <a:off x="1416051" y="1766888"/>
            <a:ext cx="10358967" cy="1979612"/>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1416051" y="3898900"/>
            <a:ext cx="10358967" cy="1981200"/>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a:xfrm>
            <a:off x="1117600" y="6400800"/>
            <a:ext cx="2540000" cy="457200"/>
          </a:xfrm>
        </p:spPr>
        <p:txBody>
          <a:bodyPr/>
          <a:lstStyle>
            <a:lvl1pPr>
              <a:defRPr/>
            </a:lvl1pPr>
          </a:lstStyle>
          <a:p>
            <a:endParaRPr lang="sk-SK" altLang="sk-SK"/>
          </a:p>
        </p:txBody>
      </p:sp>
      <p:sp>
        <p:nvSpPr>
          <p:cNvPr id="6" name="Zástupný symbol päty 5"/>
          <p:cNvSpPr>
            <a:spLocks noGrp="1"/>
          </p:cNvSpPr>
          <p:nvPr>
            <p:ph type="ftr" sz="quarter" idx="11"/>
          </p:nvPr>
        </p:nvSpPr>
        <p:spPr>
          <a:xfrm>
            <a:off x="4572000" y="6400800"/>
            <a:ext cx="3860800" cy="457200"/>
          </a:xfrm>
        </p:spPr>
        <p:txBody>
          <a:bodyPr/>
          <a:lstStyle>
            <a:lvl1pPr>
              <a:defRPr/>
            </a:lvl1pPr>
          </a:lstStyle>
          <a:p>
            <a:endParaRPr lang="sk-SK" altLang="sk-SK"/>
          </a:p>
        </p:txBody>
      </p:sp>
      <p:sp>
        <p:nvSpPr>
          <p:cNvPr id="7" name="Zástupný symbol čísla snímky 6"/>
          <p:cNvSpPr>
            <a:spLocks noGrp="1"/>
          </p:cNvSpPr>
          <p:nvPr>
            <p:ph type="sldNum" sz="quarter" idx="12"/>
          </p:nvPr>
        </p:nvSpPr>
        <p:spPr>
          <a:xfrm>
            <a:off x="9347200" y="6400800"/>
            <a:ext cx="2540000" cy="457200"/>
          </a:xfrm>
        </p:spPr>
        <p:txBody>
          <a:bodyPr/>
          <a:lstStyle>
            <a:lvl1pPr>
              <a:defRPr/>
            </a:lvl1pPr>
          </a:lstStyle>
          <a:p>
            <a:fld id="{09B20344-B17E-4D5D-B9AC-47B379E5BE11}" type="slidenum">
              <a:rPr lang="sk-SK" altLang="sk-SK"/>
              <a:pPr/>
              <a:t>‹#›</a:t>
            </a:fld>
            <a:endParaRPr lang="sk-SK" altLang="sk-SK"/>
          </a:p>
        </p:txBody>
      </p:sp>
    </p:spTree>
    <p:extLst>
      <p:ext uri="{BB962C8B-B14F-4D97-AF65-F5344CB8AC3E}">
        <p14:creationId xmlns:p14="http://schemas.microsoft.com/office/powerpoint/2010/main" val="3605350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422400" y="381000"/>
            <a:ext cx="10363200" cy="1143000"/>
          </a:xfrm>
        </p:spPr>
        <p:txBody>
          <a:bodyPr/>
          <a:lstStyle/>
          <a:p>
            <a:r>
              <a:rPr lang="sk-SK"/>
              <a:t>Upravte štýly predlohy textu</a:t>
            </a:r>
          </a:p>
        </p:txBody>
      </p:sp>
      <p:sp>
        <p:nvSpPr>
          <p:cNvPr id="3" name="Zástupný symbol textu 2"/>
          <p:cNvSpPr>
            <a:spLocks noGrp="1"/>
          </p:cNvSpPr>
          <p:nvPr>
            <p:ph type="body" sz="half" idx="1"/>
          </p:nvPr>
        </p:nvSpPr>
        <p:spPr>
          <a:xfrm>
            <a:off x="1416051" y="1766888"/>
            <a:ext cx="5077883" cy="4113212"/>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6697134" y="1766888"/>
            <a:ext cx="5077884" cy="4113212"/>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a:xfrm>
            <a:off x="1117600" y="6400800"/>
            <a:ext cx="2540000" cy="457200"/>
          </a:xfrm>
        </p:spPr>
        <p:txBody>
          <a:bodyPr/>
          <a:lstStyle>
            <a:lvl1pPr>
              <a:defRPr/>
            </a:lvl1pPr>
          </a:lstStyle>
          <a:p>
            <a:endParaRPr lang="sk-SK" altLang="sk-SK"/>
          </a:p>
        </p:txBody>
      </p:sp>
      <p:sp>
        <p:nvSpPr>
          <p:cNvPr id="6" name="Zástupný symbol päty 5"/>
          <p:cNvSpPr>
            <a:spLocks noGrp="1"/>
          </p:cNvSpPr>
          <p:nvPr>
            <p:ph type="ftr" sz="quarter" idx="11"/>
          </p:nvPr>
        </p:nvSpPr>
        <p:spPr>
          <a:xfrm>
            <a:off x="4572000" y="6400800"/>
            <a:ext cx="3860800" cy="457200"/>
          </a:xfrm>
        </p:spPr>
        <p:txBody>
          <a:bodyPr/>
          <a:lstStyle>
            <a:lvl1pPr>
              <a:defRPr/>
            </a:lvl1pPr>
          </a:lstStyle>
          <a:p>
            <a:endParaRPr lang="sk-SK" altLang="sk-SK"/>
          </a:p>
        </p:txBody>
      </p:sp>
      <p:sp>
        <p:nvSpPr>
          <p:cNvPr id="7" name="Zástupný symbol čísla snímky 6"/>
          <p:cNvSpPr>
            <a:spLocks noGrp="1"/>
          </p:cNvSpPr>
          <p:nvPr>
            <p:ph type="sldNum" sz="quarter" idx="12"/>
          </p:nvPr>
        </p:nvSpPr>
        <p:spPr>
          <a:xfrm>
            <a:off x="9347200" y="6400800"/>
            <a:ext cx="2540000" cy="457200"/>
          </a:xfrm>
        </p:spPr>
        <p:txBody>
          <a:bodyPr/>
          <a:lstStyle>
            <a:lvl1pPr>
              <a:defRPr/>
            </a:lvl1pPr>
          </a:lstStyle>
          <a:p>
            <a:fld id="{31B8FC78-A453-4374-9EDC-6B0A27CDD088}" type="slidenum">
              <a:rPr lang="sk-SK" altLang="sk-SK"/>
              <a:pPr/>
              <a:t>‹#›</a:t>
            </a:fld>
            <a:endParaRPr lang="sk-SK" altLang="sk-SK"/>
          </a:p>
        </p:txBody>
      </p:sp>
    </p:spTree>
    <p:extLst>
      <p:ext uri="{BB962C8B-B14F-4D97-AF65-F5344CB8AC3E}">
        <p14:creationId xmlns:p14="http://schemas.microsoft.com/office/powerpoint/2010/main" val="372147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k-SK"/>
              <a:t>Upravte štýly predlohy textu</a:t>
            </a:r>
            <a:endParaRPr lang="en-US" dirty="0"/>
          </a:p>
        </p:txBody>
      </p:sp>
      <p:sp>
        <p:nvSpPr>
          <p:cNvPr id="3" name="Content Placeholder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345005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k-SK"/>
              <a:t>Upravte štýly predlohy textu</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Upravte štýl predlohy textu.</a:t>
            </a:r>
          </a:p>
        </p:txBody>
      </p:sp>
      <p:sp>
        <p:nvSpPr>
          <p:cNvPr id="4" name="Date Placeholder 3"/>
          <p:cNvSpPr>
            <a:spLocks noGrp="1"/>
          </p:cNvSpPr>
          <p:nvPr>
            <p:ph type="dt" sz="half" idx="10"/>
          </p:nvPr>
        </p:nvSpPr>
        <p:spPr/>
        <p:txBody>
          <a:bodyPr/>
          <a:lstStyle/>
          <a:p>
            <a:fld id="{9669145E-08DD-4007-8A4A-5818B4E46F01}" type="datetimeFigureOut">
              <a:rPr lang="sk-SK" smtClean="0"/>
              <a:t>01.05.2020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34976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9669145E-08DD-4007-8A4A-5818B4E46F01}" type="datetimeFigureOut">
              <a:rPr lang="sk-SK" smtClean="0"/>
              <a:t>01.05.2020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406212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a:t>Upravte štýly predlohy textu</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9669145E-08DD-4007-8A4A-5818B4E46F01}" type="datetimeFigureOut">
              <a:rPr lang="sk-SK" smtClean="0"/>
              <a:t>01.05.2020</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215967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k-SK"/>
              <a:t>Upravte štýly predlohy textu</a:t>
            </a:r>
            <a:endParaRPr lang="en-US" dirty="0"/>
          </a:p>
        </p:txBody>
      </p:sp>
      <p:sp>
        <p:nvSpPr>
          <p:cNvPr id="3" name="Date Placeholder 2"/>
          <p:cNvSpPr>
            <a:spLocks noGrp="1"/>
          </p:cNvSpPr>
          <p:nvPr>
            <p:ph type="dt" sz="half" idx="10"/>
          </p:nvPr>
        </p:nvSpPr>
        <p:spPr/>
        <p:txBody>
          <a:bodyPr/>
          <a:lstStyle/>
          <a:p>
            <a:fld id="{9669145E-08DD-4007-8A4A-5818B4E46F01}" type="datetimeFigureOut">
              <a:rPr lang="sk-SK" smtClean="0"/>
              <a:t>01.05.2020</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123789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9145E-08DD-4007-8A4A-5818B4E46F01}" type="datetimeFigureOut">
              <a:rPr lang="sk-SK" smtClean="0"/>
              <a:t>01.05.2020</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288756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k-SK"/>
              <a:t>Upravte štýly predlohy textu</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k-SK"/>
              <a:t>Upravte štýl predlohy textu.</a:t>
            </a:r>
          </a:p>
        </p:txBody>
      </p:sp>
      <p:sp>
        <p:nvSpPr>
          <p:cNvPr id="5" name="Date Placeholder 4"/>
          <p:cNvSpPr>
            <a:spLocks noGrp="1"/>
          </p:cNvSpPr>
          <p:nvPr>
            <p:ph type="dt" sz="half" idx="10"/>
          </p:nvPr>
        </p:nvSpPr>
        <p:spPr/>
        <p:txBody>
          <a:bodyPr/>
          <a:lstStyle/>
          <a:p>
            <a:fld id="{9669145E-08DD-4007-8A4A-5818B4E46F01}" type="datetimeFigureOut">
              <a:rPr lang="sk-SK" smtClean="0"/>
              <a:t>01.05.2020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491733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k-SK"/>
              <a:t>Upravte štýly predlohy textu</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Ak chcete pridať obrázok, kliknite na ikonu</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Upravte štýl predlohy textu.</a:t>
            </a:r>
          </a:p>
        </p:txBody>
      </p:sp>
      <p:sp>
        <p:nvSpPr>
          <p:cNvPr id="5" name="Date Placeholder 4"/>
          <p:cNvSpPr>
            <a:spLocks noGrp="1"/>
          </p:cNvSpPr>
          <p:nvPr>
            <p:ph type="dt" sz="half" idx="10"/>
          </p:nvPr>
        </p:nvSpPr>
        <p:spPr/>
        <p:txBody>
          <a:bodyPr/>
          <a:lstStyle/>
          <a:p>
            <a:fld id="{9669145E-08DD-4007-8A4A-5818B4E46F01}" type="datetimeFigureOut">
              <a:rPr lang="sk-SK" smtClean="0"/>
              <a:t>01.05.2020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EFBF4D61-01BF-4327-9631-E55588A6AE11}" type="slidenum">
              <a:rPr lang="sk-SK" smtClean="0"/>
              <a:t>‹#›</a:t>
            </a:fld>
            <a:endParaRPr lang="sk-SK"/>
          </a:p>
        </p:txBody>
      </p:sp>
    </p:spTree>
    <p:extLst>
      <p:ext uri="{BB962C8B-B14F-4D97-AF65-F5344CB8AC3E}">
        <p14:creationId xmlns:p14="http://schemas.microsoft.com/office/powerpoint/2010/main" val="1921828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1000">
              <a:schemeClr val="accent1">
                <a:lumMod val="45000"/>
                <a:lumOff val="55000"/>
                <a:alpha val="99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k-SK"/>
              <a:t>Upravte štýly predlohy textu</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69145E-08DD-4007-8A4A-5818B4E46F01}" type="datetimeFigureOut">
              <a:rPr lang="sk-SK" smtClean="0"/>
              <a:t>01.05.2020</a:t>
            </a:fld>
            <a:endParaRPr lang="sk-SK"/>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FBF4D61-01BF-4327-9631-E55588A6AE11}" type="slidenum">
              <a:rPr lang="sk-SK" smtClean="0"/>
              <a:t>‹#›</a:t>
            </a:fld>
            <a:endParaRPr lang="sk-SK"/>
          </a:p>
        </p:txBody>
      </p:sp>
    </p:spTree>
    <p:extLst>
      <p:ext uri="{BB962C8B-B14F-4D97-AF65-F5344CB8AC3E}">
        <p14:creationId xmlns:p14="http://schemas.microsoft.com/office/powerpoint/2010/main" val="1427126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ervenyklastor.sk/videogaleria/" TargetMode="Externa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cervenyklastor.sk/videogaleria/" TargetMode="Externa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hyperlink" Target="https://www.youtube.com/watch?time_continue=6&amp;v=dJUrls98Bzk&amp;feature=emb_logo"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https://www.youtube.com/watch?v=fNuMNuICQOI" TargetMode="Externa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qWLcaQNEiLQ" TargetMode="Externa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hyperlink" Target="https://www.youtube.com/watch?v=4HXuI98L3EY"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8.xml"/><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hyperlink" Target="https://www.youtube.com/watch?v=Hfavmsc7y1A" TargetMode="External"/><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upload.wikimedia.org/wikipedia/commons/f/fc/Pieniny.Dunajec.JPG" TargetMode="External"/><Relationship Id="rId7"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17.xml"/><Relationship Id="rId6" Type="http://schemas.openxmlformats.org/officeDocument/2006/relationships/hyperlink" Target="http://www.zajezdyproskupiny.cz/index.php?option=com_rsgallery2&amp;Itemid=65&amp;page=inline&amp;id=143" TargetMode="External"/><Relationship Id="rId5" Type="http://schemas.openxmlformats.org/officeDocument/2006/relationships/image" Target="http://www.slovakia.travel/data/Resources/Upload/Images_watermark/SlovenskoPonuka/KulturaAPamiatky/FolklorATradicie/D_Ludova_hudba_jpg.jpg" TargetMode="External"/><Relationship Id="rId10" Type="http://schemas.openxmlformats.org/officeDocument/2006/relationships/image" Target="../media/image85.png"/><Relationship Id="rId4" Type="http://schemas.openxmlformats.org/officeDocument/2006/relationships/image" Target="../media/image81.jpeg"/><Relationship Id="rId9" Type="http://schemas.openxmlformats.org/officeDocument/2006/relationships/image" Target="../media/image8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7.gi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15"/>
          <p:cNvPicPr>
            <a:picLocks noChangeAspect="1"/>
          </p:cNvPicPr>
          <p:nvPr/>
        </p:nvPicPr>
        <p:blipFill>
          <a:blip r:embed="rId2">
            <a:extLst>
              <a:ext uri="{28A0092B-C50C-407E-A947-70E740481C1C}">
                <a14:useLocalDpi xmlns:a14="http://schemas.microsoft.com/office/drawing/2010/main" val="0"/>
              </a:ext>
            </a:extLst>
          </a:blip>
          <a:srcRect l="6230" t="10056" r="6230" b="54887"/>
          <a:stretch>
            <a:fillRect/>
          </a:stretch>
        </p:blipFill>
        <p:spPr bwMode="auto">
          <a:xfrm>
            <a:off x="2333884" y="0"/>
            <a:ext cx="9474117" cy="536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0" y="2912946"/>
            <a:ext cx="12192000" cy="3322748"/>
          </a:xfrm>
        </p:spPr>
        <p:txBody>
          <a:bodyPr>
            <a:normAutofit/>
          </a:bodyPr>
          <a:lstStyle/>
          <a:p>
            <a:pPr algn="ctr"/>
            <a:r>
              <a:rPr lang="sk-SK" sz="4400" dirty="0">
                <a:ln>
                  <a:solidFill>
                    <a:schemeClr val="tx1"/>
                  </a:solidFill>
                </a:ln>
              </a:rPr>
              <a:t>Od Hornádu po Dunajec</a:t>
            </a:r>
            <a:br>
              <a:rPr lang="sk-SK" sz="4400" dirty="0">
                <a:ln>
                  <a:solidFill>
                    <a:schemeClr val="tx1"/>
                  </a:solidFill>
                </a:ln>
              </a:rPr>
            </a:br>
            <a:r>
              <a:rPr lang="sk-SK" sz="6600" dirty="0">
                <a:ln>
                  <a:solidFill>
                    <a:schemeClr val="tx1"/>
                  </a:solidFill>
                </a:ln>
                <a:solidFill>
                  <a:schemeClr val="tx1"/>
                </a:solidFill>
              </a:rPr>
              <a:t>PIENINY A SPIŠSKÁ MAGURA</a:t>
            </a:r>
          </a:p>
        </p:txBody>
      </p:sp>
      <p:pic>
        <p:nvPicPr>
          <p:cNvPr id="5" name="Obrázok 4"/>
          <p:cNvPicPr>
            <a:picLocks noChangeAspect="1"/>
          </p:cNvPicPr>
          <p:nvPr/>
        </p:nvPicPr>
        <p:blipFill>
          <a:blip r:embed="rId3"/>
          <a:stretch>
            <a:fillRect/>
          </a:stretch>
        </p:blipFill>
        <p:spPr>
          <a:xfrm>
            <a:off x="887104" y="517550"/>
            <a:ext cx="4511864" cy="2255932"/>
          </a:xfrm>
          <a:prstGeom prst="rect">
            <a:avLst/>
          </a:prstGeom>
        </p:spPr>
      </p:pic>
    </p:spTree>
    <p:extLst>
      <p:ext uri="{BB962C8B-B14F-4D97-AF65-F5344CB8AC3E}">
        <p14:creationId xmlns:p14="http://schemas.microsoft.com/office/powerpoint/2010/main" val="200319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kona Mapa autoatlas  pienap"/>
          <p:cNvPicPr>
            <a:picLocks noChangeAspect="1" noChangeArrowheads="1"/>
          </p:cNvPicPr>
          <p:nvPr/>
        </p:nvPicPr>
        <p:blipFill rotWithShape="1">
          <a:blip r:embed="rId2">
            <a:extLst>
              <a:ext uri="{28A0092B-C50C-407E-A947-70E740481C1C}">
                <a14:useLocalDpi xmlns:a14="http://schemas.microsoft.com/office/drawing/2010/main" val="0"/>
              </a:ext>
            </a:extLst>
          </a:blip>
          <a:srcRect r="15066" b="9200"/>
          <a:stretch/>
        </p:blipFill>
        <p:spPr bwMode="auto">
          <a:xfrm>
            <a:off x="8300112" y="0"/>
            <a:ext cx="3570264" cy="1997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ieninský národný park - Slovakia.tra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 y="3221311"/>
            <a:ext cx="12192000" cy="3636689"/>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obsahu 2"/>
          <p:cNvSpPr txBox="1">
            <a:spLocks/>
          </p:cNvSpPr>
          <p:nvPr/>
        </p:nvSpPr>
        <p:spPr>
          <a:xfrm>
            <a:off x="450376" y="985759"/>
            <a:ext cx="9788328" cy="312304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sk-SK" sz="2400" dirty="0">
              <a:solidFill>
                <a:schemeClr val="tx1"/>
              </a:solidFill>
            </a:endParaRPr>
          </a:p>
        </p:txBody>
      </p:sp>
      <p:sp>
        <p:nvSpPr>
          <p:cNvPr id="7" name="Nadpis 1"/>
          <p:cNvSpPr txBox="1">
            <a:spLocks/>
          </p:cNvSpPr>
          <p:nvPr/>
        </p:nvSpPr>
        <p:spPr>
          <a:xfrm>
            <a:off x="450376" y="460580"/>
            <a:ext cx="6469039" cy="747040"/>
          </a:xfrm>
          <a:prstGeom prst="rect">
            <a:avLst/>
          </a:prstGeom>
          <a:solidFill>
            <a:schemeClr val="accent2">
              <a:lumMod val="20000"/>
              <a:lumOff val="80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Pieninský národný park  </a:t>
            </a:r>
            <a:r>
              <a:rPr lang="sk-SK" b="1" dirty="0"/>
              <a:t>PIENAP</a:t>
            </a:r>
            <a:r>
              <a:rPr lang="sk-SK" dirty="0"/>
              <a:t> </a:t>
            </a:r>
          </a:p>
        </p:txBody>
      </p:sp>
      <p:sp>
        <p:nvSpPr>
          <p:cNvPr id="10" name="Zástupný symbol obsahu 2"/>
          <p:cNvSpPr txBox="1">
            <a:spLocks/>
          </p:cNvSpPr>
          <p:nvPr/>
        </p:nvSpPr>
        <p:spPr>
          <a:xfrm>
            <a:off x="404882" y="2126365"/>
            <a:ext cx="11368585" cy="3964881"/>
          </a:xfrm>
          <a:prstGeom prst="rect">
            <a:avLst/>
          </a:prstGeom>
          <a:solidFill>
            <a:schemeClr val="accent2">
              <a:lumMod val="20000"/>
              <a:lumOff val="80000"/>
            </a:schemeClr>
          </a:solidFill>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sk-SK" sz="2400" dirty="0">
                <a:solidFill>
                  <a:schemeClr val="tx1"/>
                </a:solidFill>
              </a:rPr>
              <a:t>v severnej časti Slovenska pozdĺž štátnej hranice s Poľskou republikou </a:t>
            </a:r>
          </a:p>
          <a:p>
            <a:r>
              <a:rPr lang="sk-SK" sz="2400" dirty="0">
                <a:solidFill>
                  <a:schemeClr val="tx1"/>
                </a:solidFill>
              </a:rPr>
              <a:t>najmladší národný park</a:t>
            </a:r>
          </a:p>
          <a:p>
            <a:r>
              <a:rPr lang="sk-SK" sz="2400" dirty="0">
                <a:solidFill>
                  <a:schemeClr val="tx1"/>
                </a:solidFill>
              </a:rPr>
              <a:t>dominantné skalné veže </a:t>
            </a:r>
            <a:r>
              <a:rPr lang="sk-SK" sz="2400" b="1" dirty="0">
                <a:solidFill>
                  <a:schemeClr val="tx1"/>
                </a:solidFill>
              </a:rPr>
              <a:t>Troch korún </a:t>
            </a:r>
            <a:r>
              <a:rPr lang="sk-SK" sz="2400" dirty="0">
                <a:solidFill>
                  <a:schemeClr val="tx1"/>
                </a:solidFill>
              </a:rPr>
              <a:t>(982 m </a:t>
            </a:r>
            <a:r>
              <a:rPr lang="sk-SK" sz="2400" dirty="0" err="1">
                <a:solidFill>
                  <a:schemeClr val="tx1"/>
                </a:solidFill>
              </a:rPr>
              <a:t>n.m</a:t>
            </a:r>
            <a:r>
              <a:rPr lang="sk-SK" sz="2400" dirty="0">
                <a:solidFill>
                  <a:schemeClr val="tx1"/>
                </a:solidFill>
              </a:rPr>
              <a:t>.) a Sokolica, ktoré sa nachádzajú na poľskom území </a:t>
            </a:r>
          </a:p>
          <a:p>
            <a:r>
              <a:rPr lang="sk-SK" sz="2400" dirty="0">
                <a:solidFill>
                  <a:schemeClr val="tx1"/>
                </a:solidFill>
              </a:rPr>
              <a:t>na našej strane  zalesnený masív </a:t>
            </a:r>
            <a:r>
              <a:rPr lang="sk-SK" sz="2400" b="1" dirty="0">
                <a:solidFill>
                  <a:schemeClr val="tx1"/>
                </a:solidFill>
              </a:rPr>
              <a:t>Kláštornej hory </a:t>
            </a:r>
            <a:r>
              <a:rPr lang="sk-SK" sz="2400" dirty="0">
                <a:solidFill>
                  <a:schemeClr val="tx1"/>
                </a:solidFill>
              </a:rPr>
              <a:t>(657 m n .m.), </a:t>
            </a:r>
            <a:r>
              <a:rPr lang="sk-SK" sz="2400" dirty="0" err="1">
                <a:solidFill>
                  <a:schemeClr val="tx1"/>
                </a:solidFill>
              </a:rPr>
              <a:t>Holica</a:t>
            </a:r>
            <a:r>
              <a:rPr lang="sk-SK" sz="2400" dirty="0">
                <a:solidFill>
                  <a:schemeClr val="tx1"/>
                </a:solidFill>
              </a:rPr>
              <a:t> (824 m),   </a:t>
            </a:r>
            <a:r>
              <a:rPr lang="sk-SK" sz="2400" dirty="0" err="1">
                <a:solidFill>
                  <a:schemeClr val="tx1"/>
                </a:solidFill>
              </a:rPr>
              <a:t>Rabštín</a:t>
            </a:r>
            <a:r>
              <a:rPr lang="sk-SK" sz="2400" dirty="0">
                <a:solidFill>
                  <a:schemeClr val="tx1"/>
                </a:solidFill>
              </a:rPr>
              <a:t> (845 m), Vysoké skalky (1050 m),...</a:t>
            </a:r>
            <a:endParaRPr lang="sk-SK" sz="2400" b="1" dirty="0">
              <a:solidFill>
                <a:schemeClr val="tx1"/>
              </a:solidFill>
            </a:endParaRPr>
          </a:p>
          <a:p>
            <a:r>
              <a:rPr lang="sk-SK" sz="2400" dirty="0">
                <a:solidFill>
                  <a:schemeClr val="tx1"/>
                </a:solidFill>
              </a:rPr>
              <a:t>na jeho južnej strane vytvára päť vrcholových skalných veží, ktorých steny sú okolo 100 m vysoké, </a:t>
            </a:r>
            <a:r>
              <a:rPr lang="sk-SK" sz="2400" dirty="0" smtClean="0">
                <a:solidFill>
                  <a:schemeClr val="tx1"/>
                </a:solidFill>
              </a:rPr>
              <a:t>majú podobu </a:t>
            </a:r>
            <a:r>
              <a:rPr lang="sk-SK" sz="2400" dirty="0">
                <a:solidFill>
                  <a:schemeClr val="tx1"/>
                </a:solidFill>
              </a:rPr>
              <a:t>koruny. Z najvyššej veže Okrúhlej (</a:t>
            </a:r>
            <a:r>
              <a:rPr lang="sk-SK" sz="2400" dirty="0" err="1">
                <a:solidFill>
                  <a:schemeClr val="tx1"/>
                </a:solidFill>
              </a:rPr>
              <a:t>Okraglica</a:t>
            </a:r>
            <a:r>
              <a:rPr lang="sk-SK" sz="2400" dirty="0">
                <a:solidFill>
                  <a:schemeClr val="tx1"/>
                </a:solidFill>
              </a:rPr>
              <a:t>, </a:t>
            </a:r>
            <a:r>
              <a:rPr lang="sk-SK" sz="2400" dirty="0" err="1">
                <a:solidFill>
                  <a:schemeClr val="tx1"/>
                </a:solidFill>
              </a:rPr>
              <a:t>Okrúhlica</a:t>
            </a:r>
            <a:r>
              <a:rPr lang="sk-SK" sz="2400" dirty="0">
                <a:solidFill>
                  <a:schemeClr val="tx1"/>
                </a:solidFill>
              </a:rPr>
              <a:t>) je uchvacujúci pohľad do strmín Prielomu Dunajca</a:t>
            </a:r>
            <a:r>
              <a:rPr lang="sk-SK" sz="2400" dirty="0"/>
              <a:t>.</a:t>
            </a:r>
            <a:endParaRPr lang="sk-SK" sz="2400" dirty="0">
              <a:solidFill>
                <a:schemeClr val="tx1"/>
              </a:solidFill>
            </a:endParaRPr>
          </a:p>
        </p:txBody>
      </p:sp>
      <p:pic>
        <p:nvPicPr>
          <p:cNvPr id="4" name="Obrázok 3">
            <a:extLst>
              <a:ext uri="{FF2B5EF4-FFF2-40B4-BE49-F238E27FC236}">
                <a16:creationId xmlns:a16="http://schemas.microsoft.com/office/drawing/2014/main" id="{42879980-1370-48B9-A19E-AADCD8EE8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5214" y="487188"/>
            <a:ext cx="1585771" cy="1023375"/>
          </a:xfrm>
          <a:prstGeom prst="rect">
            <a:avLst/>
          </a:prstGeom>
        </p:spPr>
      </p:pic>
    </p:spTree>
    <p:extLst>
      <p:ext uri="{BB962C8B-B14F-4D97-AF65-F5344CB8AC3E}">
        <p14:creationId xmlns:p14="http://schemas.microsoft.com/office/powerpoint/2010/main" val="383107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320800" y="457200"/>
            <a:ext cx="10363200" cy="609600"/>
          </a:xfrm>
        </p:spPr>
        <p:txBody>
          <a:bodyPr>
            <a:normAutofit fontScale="90000"/>
          </a:bodyPr>
          <a:lstStyle/>
          <a:p>
            <a:r>
              <a:rPr lang="sk-SK" altLang="sk-SK"/>
              <a:t>PIENAP</a:t>
            </a:r>
          </a:p>
        </p:txBody>
      </p:sp>
      <p:sp>
        <p:nvSpPr>
          <p:cNvPr id="8197" name="Rectangle 5"/>
          <p:cNvSpPr>
            <a:spLocks noChangeArrowheads="1"/>
          </p:cNvSpPr>
          <p:nvPr/>
        </p:nvSpPr>
        <p:spPr bwMode="auto">
          <a:xfrm>
            <a:off x="0" y="2754313"/>
            <a:ext cx="1219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0"/>
              </a:spcBef>
              <a:tabLst>
                <a:tab pos="457200" algn="l"/>
              </a:tabLst>
              <a:defRPr sz="2400">
                <a:solidFill>
                  <a:schemeClr val="tx1"/>
                </a:solidFill>
                <a:latin typeface="Times New Roman" pitchFamily="18" charset="0"/>
                <a:cs typeface="Times New Roman" pitchFamily="18" charset="0"/>
              </a:defRPr>
            </a:lvl1pPr>
            <a:lvl2pPr algn="l">
              <a:spcBef>
                <a:spcPct val="0"/>
              </a:spcBef>
              <a:tabLst>
                <a:tab pos="457200" algn="l"/>
              </a:tabLst>
              <a:defRPr sz="2400">
                <a:solidFill>
                  <a:schemeClr val="tx1"/>
                </a:solidFill>
                <a:latin typeface="Times New Roman" pitchFamily="18" charset="0"/>
                <a:cs typeface="Times New Roman" pitchFamily="18" charset="0"/>
              </a:defRPr>
            </a:lvl2pPr>
            <a:lvl3pPr algn="l">
              <a:spcBef>
                <a:spcPct val="0"/>
              </a:spcBef>
              <a:tabLst>
                <a:tab pos="457200" algn="l"/>
              </a:tabLst>
              <a:defRPr sz="2400">
                <a:solidFill>
                  <a:schemeClr val="tx1"/>
                </a:solidFill>
                <a:latin typeface="Times New Roman" pitchFamily="18" charset="0"/>
                <a:cs typeface="Times New Roman" pitchFamily="18" charset="0"/>
              </a:defRPr>
            </a:lvl3pPr>
            <a:lvl4pPr algn="l">
              <a:spcBef>
                <a:spcPct val="0"/>
              </a:spcBef>
              <a:tabLst>
                <a:tab pos="457200" algn="l"/>
              </a:tabLst>
              <a:defRPr sz="2400">
                <a:solidFill>
                  <a:schemeClr val="tx1"/>
                </a:solidFill>
                <a:latin typeface="Times New Roman" pitchFamily="18" charset="0"/>
                <a:cs typeface="Times New Roman" pitchFamily="18" charset="0"/>
              </a:defRPr>
            </a:lvl4pPr>
            <a:lvl5pPr algn="l">
              <a:spcBef>
                <a:spcPct val="0"/>
              </a:spcBef>
              <a:tabLst>
                <a:tab pos="45720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45720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45720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45720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457200" algn="l"/>
              </a:tabLst>
              <a:defRPr sz="2400">
                <a:solidFill>
                  <a:schemeClr val="tx1"/>
                </a:solidFill>
                <a:latin typeface="Times New Roman" pitchFamily="18" charset="0"/>
                <a:cs typeface="Times New Roman" pitchFamily="18" charset="0"/>
              </a:defRPr>
            </a:lvl9pPr>
          </a:lstStyle>
          <a:p>
            <a:r>
              <a:rPr lang="sk-SK" altLang="sk-SK" sz="1000" b="0">
                <a:solidFill>
                  <a:srgbClr val="555555"/>
                </a:solidFill>
                <a:latin typeface="Times New Roman"/>
                <a:cs typeface="Tahoma" pitchFamily="34" charset="0"/>
              </a:rPr>
              <a:t>·</a:t>
            </a:r>
            <a:r>
              <a:rPr lang="sk-SK" altLang="sk-SK" sz="700" b="0">
                <a:solidFill>
                  <a:srgbClr val="555555"/>
                </a:solidFill>
              </a:rPr>
              <a:t>                          </a:t>
            </a:r>
            <a:endParaRPr lang="sk-SK" altLang="sk-SK" sz="1200" b="0">
              <a:latin typeface="Arial Unicode MS" pitchFamily="34" charset="-128"/>
              <a:ea typeface="Arial Unicode MS" pitchFamily="34" charset="-128"/>
              <a:cs typeface="Arial Unicode MS" pitchFamily="34" charset="-128"/>
            </a:endParaRPr>
          </a:p>
          <a:p>
            <a:pPr eaLnBrk="0" hangingPunct="0"/>
            <a:endParaRPr lang="sk-SK" altLang="sk-SK" b="0"/>
          </a:p>
        </p:txBody>
      </p:sp>
      <p:pic>
        <p:nvPicPr>
          <p:cNvPr id="8" name="Picture 2"/>
          <p:cNvPicPr>
            <a:picLocks noChangeAspect="1" noChangeArrowheads="1"/>
          </p:cNvPicPr>
          <p:nvPr/>
        </p:nvPicPr>
        <p:blipFill>
          <a:blip r:embed="rId2" cstate="print"/>
          <a:srcRect/>
          <a:stretch>
            <a:fillRect/>
          </a:stretch>
        </p:blipFill>
        <p:spPr bwMode="auto">
          <a:xfrm>
            <a:off x="431044" y="982640"/>
            <a:ext cx="10801063" cy="5569886"/>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8140889" y="4026088"/>
            <a:ext cx="3660942" cy="2745707"/>
          </a:xfrm>
          <a:prstGeom prst="rect">
            <a:avLst/>
          </a:prstGeom>
          <a:noFill/>
          <a:ln w="9525">
            <a:noFill/>
            <a:miter lim="800000"/>
            <a:headEnd/>
            <a:tailEnd/>
          </a:ln>
        </p:spPr>
      </p:pic>
    </p:spTree>
    <p:extLst>
      <p:ext uri="{BB962C8B-B14F-4D97-AF65-F5344CB8AC3E}">
        <p14:creationId xmlns:p14="http://schemas.microsoft.com/office/powerpoint/2010/main" val="222890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Spišská Stará Ves | Glob.sk"/>
          <p:cNvPicPr>
            <a:picLocks noChangeAspect="1" noChangeArrowheads="1"/>
          </p:cNvPicPr>
          <p:nvPr/>
        </p:nvPicPr>
        <p:blipFill rotWithShape="1">
          <a:blip r:embed="rId2">
            <a:extLst>
              <a:ext uri="{28A0092B-C50C-407E-A947-70E740481C1C}">
                <a14:useLocalDpi xmlns:a14="http://schemas.microsoft.com/office/drawing/2010/main" val="0"/>
              </a:ext>
            </a:extLst>
          </a:blip>
          <a:srcRect b="5635"/>
          <a:stretch/>
        </p:blipFill>
        <p:spPr bwMode="auto">
          <a:xfrm>
            <a:off x="198530" y="1962166"/>
            <a:ext cx="11146265" cy="489583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ok 3">
            <a:extLst>
              <a:ext uri="{FF2B5EF4-FFF2-40B4-BE49-F238E27FC236}">
                <a16:creationId xmlns:a16="http://schemas.microsoft.com/office/drawing/2014/main" id="{9A4CFEAB-D075-47BA-820E-B05750309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9989" y="0"/>
            <a:ext cx="2577954" cy="1536530"/>
          </a:xfrm>
          <a:prstGeom prst="rect">
            <a:avLst/>
          </a:prstGeom>
        </p:spPr>
      </p:pic>
      <p:sp>
        <p:nvSpPr>
          <p:cNvPr id="8" name="Nadpis 1"/>
          <p:cNvSpPr txBox="1">
            <a:spLocks/>
          </p:cNvSpPr>
          <p:nvPr/>
        </p:nvSpPr>
        <p:spPr>
          <a:xfrm>
            <a:off x="472087" y="491319"/>
            <a:ext cx="3444820" cy="591225"/>
          </a:xfrm>
          <a:prstGeom prst="rect">
            <a:avLst/>
          </a:prstGeom>
          <a:solidFill>
            <a:schemeClr val="accent1">
              <a:lumMod val="20000"/>
              <a:lumOff val="80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Spišská Stará Ves</a:t>
            </a:r>
          </a:p>
        </p:txBody>
      </p:sp>
      <p:sp>
        <p:nvSpPr>
          <p:cNvPr id="9" name="Zástupný symbol obsahu 2"/>
          <p:cNvSpPr txBox="1">
            <a:spLocks/>
          </p:cNvSpPr>
          <p:nvPr/>
        </p:nvSpPr>
        <p:spPr>
          <a:xfrm>
            <a:off x="663159" y="1382794"/>
            <a:ext cx="7348682" cy="1101099"/>
          </a:xfrm>
          <a:prstGeom prst="rect">
            <a:avLst/>
          </a:prstGeom>
          <a:solidFill>
            <a:schemeClr val="accent2">
              <a:lumMod val="20000"/>
              <a:lumOff val="80000"/>
            </a:schemeClr>
          </a:solidFill>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sk-SK" sz="2400" dirty="0">
                <a:solidFill>
                  <a:schemeClr val="tx1"/>
                </a:solidFill>
              </a:rPr>
              <a:t>centrom celého </a:t>
            </a:r>
            <a:r>
              <a:rPr lang="sk-SK" sz="2400" dirty="0" err="1">
                <a:solidFill>
                  <a:schemeClr val="tx1"/>
                </a:solidFill>
              </a:rPr>
              <a:t>Zamaguria</a:t>
            </a:r>
            <a:endParaRPr lang="sk-SK" sz="2400" dirty="0">
              <a:solidFill>
                <a:schemeClr val="tx1"/>
              </a:solidFill>
            </a:endParaRPr>
          </a:p>
          <a:p>
            <a:r>
              <a:rPr lang="sk-SK" sz="2400" dirty="0">
                <a:solidFill>
                  <a:schemeClr val="tx1"/>
                </a:solidFill>
              </a:rPr>
              <a:t>v Lysej nad Dunajcom je hraničný priechod s Poľskom</a:t>
            </a:r>
          </a:p>
        </p:txBody>
      </p:sp>
      <p:pic>
        <p:nvPicPr>
          <p:cNvPr id="4100" name="Picture 4" descr="https://hiking.sk/pictures/article/_older/large/spisska_stara_ves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987" y="3002507"/>
            <a:ext cx="4705350" cy="35242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ymnázium sa presťahuje do areálu základnej školy | Podtatranské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995" y="4001399"/>
            <a:ext cx="4876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402" y="4001399"/>
            <a:ext cx="3526098" cy="257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ok 4">
            <a:extLst>
              <a:ext uri="{FF2B5EF4-FFF2-40B4-BE49-F238E27FC236}">
                <a16:creationId xmlns:a16="http://schemas.microsoft.com/office/drawing/2014/main" id="{AC655F60-50AE-4DA9-A754-A2A28E0743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6372" y="164292"/>
            <a:ext cx="1245278" cy="1245278"/>
          </a:xfrm>
          <a:prstGeom prst="rect">
            <a:avLst/>
          </a:prstGeom>
        </p:spPr>
      </p:pic>
    </p:spTree>
    <p:extLst>
      <p:ext uri="{BB962C8B-B14F-4D97-AF65-F5344CB8AC3E}">
        <p14:creationId xmlns:p14="http://schemas.microsoft.com/office/powerpoint/2010/main" val="115820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down)">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22" presetClass="entr" presetSubtype="4"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ipe(down)">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9"/>
                                        </p:tgtEl>
                                        <p:attrNameLst>
                                          <p:attrName>style.visibility</p:attrName>
                                        </p:attrNameLst>
                                      </p:cBhvr>
                                      <p:to>
                                        <p:strVal val="visible"/>
                                      </p:to>
                                    </p:set>
                                    <p:animEffect transition="in" filter="wipe(down)">
                                      <p:cBhvr>
                                        <p:cTn id="22" dur="500"/>
                                        <p:tgtEl>
                                          <p:spTgt spid="30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wipe(down)">
                                      <p:cBhvr>
                                        <p:cTn id="2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magas-tatra.info: Vonzzák a turistákat a góral tutajok a Dunajec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0" y="0"/>
            <a:ext cx="12214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p:cNvSpPr txBox="1">
            <a:spLocks/>
          </p:cNvSpPr>
          <p:nvPr/>
        </p:nvSpPr>
        <p:spPr>
          <a:xfrm>
            <a:off x="472087" y="491319"/>
            <a:ext cx="3267399" cy="591225"/>
          </a:xfrm>
          <a:prstGeom prst="rect">
            <a:avLst/>
          </a:prstGeom>
          <a:solidFill>
            <a:schemeClr val="accent1">
              <a:lumMod val="20000"/>
              <a:lumOff val="80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Červený Kláštor</a:t>
            </a:r>
          </a:p>
        </p:txBody>
      </p:sp>
      <p:sp>
        <p:nvSpPr>
          <p:cNvPr id="3" name="Obdĺžnik 2"/>
          <p:cNvSpPr/>
          <p:nvPr/>
        </p:nvSpPr>
        <p:spPr>
          <a:xfrm>
            <a:off x="472087" y="5673636"/>
            <a:ext cx="4478598" cy="369332"/>
          </a:xfrm>
          <a:prstGeom prst="rect">
            <a:avLst/>
          </a:prstGeom>
        </p:spPr>
        <p:txBody>
          <a:bodyPr wrap="none">
            <a:spAutoFit/>
          </a:bodyPr>
          <a:lstStyle/>
          <a:p>
            <a:r>
              <a:rPr lang="sk-SK" dirty="0">
                <a:hlinkClick r:id="rId3"/>
              </a:rPr>
              <a:t>https://www.cervenyklastor.sk/videogaleria/</a:t>
            </a:r>
            <a:r>
              <a:rPr lang="sk-SK" dirty="0"/>
              <a:t>    </a:t>
            </a:r>
          </a:p>
        </p:txBody>
      </p:sp>
    </p:spTree>
    <p:extLst>
      <p:ext uri="{BB962C8B-B14F-4D97-AF65-F5344CB8AC3E}">
        <p14:creationId xmlns:p14="http://schemas.microsoft.com/office/powerpoint/2010/main" val="3100345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Červený Kláštor | Slovak Film Com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9355"/>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p:cNvSpPr txBox="1">
            <a:spLocks/>
          </p:cNvSpPr>
          <p:nvPr/>
        </p:nvSpPr>
        <p:spPr>
          <a:xfrm>
            <a:off x="472088" y="491319"/>
            <a:ext cx="3267398" cy="591225"/>
          </a:xfrm>
          <a:prstGeom prst="rect">
            <a:avLst/>
          </a:prstGeom>
          <a:solidFill>
            <a:schemeClr val="accent1">
              <a:lumMod val="20000"/>
              <a:lumOff val="80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Červený Kláštor</a:t>
            </a:r>
          </a:p>
        </p:txBody>
      </p:sp>
      <p:sp>
        <p:nvSpPr>
          <p:cNvPr id="3" name="Obdĺžnik 2"/>
          <p:cNvSpPr/>
          <p:nvPr/>
        </p:nvSpPr>
        <p:spPr>
          <a:xfrm>
            <a:off x="1965896" y="5673636"/>
            <a:ext cx="4478598" cy="369332"/>
          </a:xfrm>
          <a:prstGeom prst="rect">
            <a:avLst/>
          </a:prstGeom>
        </p:spPr>
        <p:txBody>
          <a:bodyPr wrap="none">
            <a:spAutoFit/>
          </a:bodyPr>
          <a:lstStyle/>
          <a:p>
            <a:r>
              <a:rPr lang="sk-SK" dirty="0">
                <a:hlinkClick r:id="rId3"/>
              </a:rPr>
              <a:t>https://www.cervenyklastor.sk/videogaleria/</a:t>
            </a:r>
            <a:r>
              <a:rPr lang="sk-SK" dirty="0"/>
              <a:t>    </a:t>
            </a:r>
          </a:p>
        </p:txBody>
      </p:sp>
      <p:sp>
        <p:nvSpPr>
          <p:cNvPr id="8" name="Obdĺžnik 7"/>
          <p:cNvSpPr/>
          <p:nvPr/>
        </p:nvSpPr>
        <p:spPr>
          <a:xfrm>
            <a:off x="512884" y="2563216"/>
            <a:ext cx="11166231" cy="3508653"/>
          </a:xfrm>
          <a:prstGeom prst="rect">
            <a:avLst/>
          </a:prstGeom>
          <a:solidFill>
            <a:schemeClr val="accent2">
              <a:lumMod val="20000"/>
              <a:lumOff val="80000"/>
            </a:schemeClr>
          </a:solidFill>
        </p:spPr>
        <p:txBody>
          <a:bodyPr wrap="square">
            <a:spAutoFit/>
          </a:bodyPr>
          <a:lstStyle/>
          <a:p>
            <a:r>
              <a:rPr lang="sk-SK" sz="3600" b="1" dirty="0">
                <a:solidFill>
                  <a:schemeClr val="accent2">
                    <a:lumMod val="75000"/>
                  </a:schemeClr>
                </a:solidFill>
              </a:rPr>
              <a:t>Povesť</a:t>
            </a:r>
          </a:p>
          <a:p>
            <a:endParaRPr lang="sk-SK" sz="2800" b="1" dirty="0">
              <a:solidFill>
                <a:schemeClr val="accent2">
                  <a:lumMod val="75000"/>
                </a:schemeClr>
              </a:solidFill>
            </a:endParaRPr>
          </a:p>
          <a:p>
            <a:r>
              <a:rPr lang="sk-SK" sz="2800" b="1" dirty="0">
                <a:solidFill>
                  <a:srgbClr val="FF0000"/>
                </a:solidFill>
              </a:rPr>
              <a:t>Červený kláštor </a:t>
            </a:r>
            <a:r>
              <a:rPr lang="sk-SK" sz="2800" dirty="0"/>
              <a:t>(pôvodne </a:t>
            </a:r>
            <a:r>
              <a:rPr lang="sk-SK" sz="2800" dirty="0" err="1"/>
              <a:t>Lechnický</a:t>
            </a:r>
            <a:r>
              <a:rPr lang="sk-SK" sz="2800" dirty="0"/>
              <a:t> kláštor) bol vybudovaný na odľahlom mieste, pretože kartuziánski mnísi patrili k najprísnejším reholiam s asketickým spôsobom života. Nie všetci boli pripravení žiť v odriekaní. Ostré skaly týčiace sa nad kláštorom sú vraj, podľa povesti, siedmi skamenení mnísi, ktorí boli potrestaní za hriešne naháňanie mníšky</a:t>
            </a:r>
            <a:r>
              <a:rPr lang="sk-SK" b="1" dirty="0"/>
              <a:t>. </a:t>
            </a:r>
          </a:p>
          <a:p>
            <a:endParaRPr lang="sk-SK" b="1" dirty="0"/>
          </a:p>
        </p:txBody>
      </p:sp>
      <p:pic>
        <p:nvPicPr>
          <p:cNvPr id="614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63376"/>
            <a:ext cx="544830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567" y="1201500"/>
            <a:ext cx="5137500" cy="422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9476" y="1515613"/>
            <a:ext cx="7572375"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62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145"/>
                                        </p:tgtEl>
                                        <p:attrNameLst>
                                          <p:attrName>style.visibility</p:attrName>
                                        </p:attrNameLst>
                                      </p:cBhvr>
                                      <p:to>
                                        <p:strVal val="visible"/>
                                      </p:to>
                                    </p:set>
                                    <p:animEffect transition="in" filter="fade">
                                      <p:cBhvr>
                                        <p:cTn id="19" dur="1000"/>
                                        <p:tgtEl>
                                          <p:spTgt spid="6145"/>
                                        </p:tgtEl>
                                      </p:cBhvr>
                                    </p:animEffect>
                                    <p:anim calcmode="lin" valueType="num">
                                      <p:cBhvr>
                                        <p:cTn id="20" dur="1000" fill="hold"/>
                                        <p:tgtEl>
                                          <p:spTgt spid="6145"/>
                                        </p:tgtEl>
                                        <p:attrNameLst>
                                          <p:attrName>ppt_x</p:attrName>
                                        </p:attrNameLst>
                                      </p:cBhvr>
                                      <p:tavLst>
                                        <p:tav tm="0">
                                          <p:val>
                                            <p:strVal val="#ppt_x"/>
                                          </p:val>
                                        </p:tav>
                                        <p:tav tm="100000">
                                          <p:val>
                                            <p:strVal val="#ppt_x"/>
                                          </p:val>
                                        </p:tav>
                                      </p:tavLst>
                                    </p:anim>
                                    <p:anim calcmode="lin" valueType="num">
                                      <p:cBhvr>
                                        <p:cTn id="21" dur="1000" fill="hold"/>
                                        <p:tgtEl>
                                          <p:spTgt spid="614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123"/>
                                        </p:tgtEl>
                                        <p:attrNameLst>
                                          <p:attrName>style.visibility</p:attrName>
                                        </p:attrNameLst>
                                      </p:cBhvr>
                                      <p:to>
                                        <p:strVal val="visible"/>
                                      </p:to>
                                    </p:set>
                                    <p:animEffect transition="in" filter="wipe(down)">
                                      <p:cBhvr>
                                        <p:cTn id="26"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248" t="5387" r="29153" b="2322"/>
          <a:stretch/>
        </p:blipFill>
        <p:spPr bwMode="auto">
          <a:xfrm>
            <a:off x="317074" y="315718"/>
            <a:ext cx="5168328" cy="611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s://upload.wikimedia.org/wikipedia/commons/thumb/7/79/%C4%8Cerven%C3%BD_Kl%C3%A1%C5%A1tor_17_Slovakia177.jpg/800px-%C4%8Cerven%C3%BD_Kl%C3%A1%C5%A1tor_17_Slovakia1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807" y="315718"/>
            <a:ext cx="4954137" cy="3715603"/>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obsahu 2"/>
          <p:cNvSpPr>
            <a:spLocks noGrp="1"/>
          </p:cNvSpPr>
          <p:nvPr>
            <p:ph idx="1"/>
          </p:nvPr>
        </p:nvSpPr>
        <p:spPr>
          <a:xfrm>
            <a:off x="393383" y="3648366"/>
            <a:ext cx="11137237" cy="3024336"/>
          </a:xfrm>
        </p:spPr>
        <p:txBody>
          <a:bodyPr>
            <a:normAutofit/>
          </a:bodyPr>
          <a:lstStyle/>
          <a:p>
            <a:pPr marL="0" indent="0">
              <a:buNone/>
            </a:pPr>
            <a:r>
              <a:rPr lang="sk-SK" sz="2400" b="1" dirty="0">
                <a:solidFill>
                  <a:schemeClr val="bg1"/>
                </a:solidFill>
              </a:rPr>
              <a:t>V kláštore pôsobil: </a:t>
            </a:r>
          </a:p>
          <a:p>
            <a:pPr lvl="0"/>
            <a:r>
              <a:rPr lang="sk-SK" sz="2400" dirty="0">
                <a:solidFill>
                  <a:schemeClr val="bg1"/>
                </a:solidFill>
              </a:rPr>
              <a:t>páter </a:t>
            </a:r>
            <a:r>
              <a:rPr lang="sk-SK" sz="2400" dirty="0" err="1">
                <a:solidFill>
                  <a:schemeClr val="bg1"/>
                </a:solidFill>
              </a:rPr>
              <a:t>Romuald</a:t>
            </a:r>
            <a:r>
              <a:rPr lang="sk-SK" sz="2400" dirty="0">
                <a:solidFill>
                  <a:schemeClr val="bg1"/>
                </a:solidFill>
              </a:rPr>
              <a:t> </a:t>
            </a:r>
            <a:r>
              <a:rPr lang="sk-SK" sz="2400" dirty="0" err="1">
                <a:solidFill>
                  <a:schemeClr val="bg1"/>
                </a:solidFill>
              </a:rPr>
              <a:t>Hadbavný</a:t>
            </a:r>
            <a:r>
              <a:rPr lang="sk-SK" sz="2400" dirty="0">
                <a:solidFill>
                  <a:schemeClr val="bg1"/>
                </a:solidFill>
              </a:rPr>
              <a:t>, archivár a </a:t>
            </a:r>
            <a:r>
              <a:rPr lang="sk-SK" sz="2400" dirty="0">
                <a:solidFill>
                  <a:schemeClr val="tx1"/>
                </a:solidFill>
              </a:rPr>
              <a:t>duchovný správca kláštora, spoluautor                  </a:t>
            </a:r>
            <a:r>
              <a:rPr lang="sk-SK" sz="2400" dirty="0">
                <a:solidFill>
                  <a:schemeClr val="bg1"/>
                </a:solidFill>
              </a:rPr>
              <a:t>prvého prekladu Písma svätého do záp</a:t>
            </a:r>
            <a:r>
              <a:rPr lang="sk-SK" sz="2400" dirty="0">
                <a:solidFill>
                  <a:schemeClr val="tx1"/>
                </a:solidFill>
              </a:rPr>
              <a:t>adoslovenského</a:t>
            </a:r>
            <a:r>
              <a:rPr lang="sk-SK" sz="2400" dirty="0">
                <a:solidFill>
                  <a:schemeClr val="bg1"/>
                </a:solidFill>
              </a:rPr>
              <a:t> </a:t>
            </a:r>
            <a:r>
              <a:rPr lang="sk-SK" sz="2400" dirty="0">
                <a:solidFill>
                  <a:schemeClr val="tx1"/>
                </a:solidFill>
              </a:rPr>
              <a:t>jazyka,</a:t>
            </a:r>
          </a:p>
          <a:p>
            <a:pPr lvl="0"/>
            <a:r>
              <a:rPr lang="sk-SK" sz="2400" dirty="0">
                <a:solidFill>
                  <a:schemeClr val="bg1"/>
                </a:solidFill>
              </a:rPr>
              <a:t>chýrny ránhojič Cyprián - liečil odvar</a:t>
            </a:r>
            <a:r>
              <a:rPr lang="sk-SK" sz="2400" dirty="0">
                <a:solidFill>
                  <a:schemeClr val="tx1"/>
                </a:solidFill>
              </a:rPr>
              <a:t>mi z bylín, tinktúrami, čajmi, vedel výborne </a:t>
            </a:r>
            <a:r>
              <a:rPr lang="sk-SK" sz="2400" dirty="0">
                <a:solidFill>
                  <a:schemeClr val="bg1"/>
                </a:solidFill>
              </a:rPr>
              <a:t>naprávať zlomeniny a púšťať žilou, za</a:t>
            </a:r>
            <a:r>
              <a:rPr lang="sk-SK" sz="2400" dirty="0">
                <a:solidFill>
                  <a:schemeClr val="tx1"/>
                </a:solidFill>
              </a:rPr>
              <a:t>ložil kláštornú  lekáreň a zostavil Herbár so </a:t>
            </a:r>
            <a:r>
              <a:rPr lang="sk-SK" sz="2400" dirty="0">
                <a:solidFill>
                  <a:schemeClr val="bg1"/>
                </a:solidFill>
              </a:rPr>
              <a:t>štvorjazyčným opisom vyše 272 druho</a:t>
            </a:r>
            <a:r>
              <a:rPr lang="sk-SK" sz="2400" dirty="0">
                <a:solidFill>
                  <a:schemeClr val="tx1"/>
                </a:solidFill>
              </a:rPr>
              <a:t>v</a:t>
            </a:r>
            <a:r>
              <a:rPr lang="sk-SK" sz="2400" dirty="0">
                <a:solidFill>
                  <a:schemeClr val="bg1"/>
                </a:solidFill>
              </a:rPr>
              <a:t> </a:t>
            </a:r>
            <a:r>
              <a:rPr lang="sk-SK" sz="2400" dirty="0">
                <a:solidFill>
                  <a:schemeClr val="tx1"/>
                </a:solidFill>
              </a:rPr>
              <a:t>rastlín.    </a:t>
            </a:r>
            <a:endParaRPr lang="sk-SK" sz="1800" dirty="0">
              <a:solidFill>
                <a:schemeClr val="tx1"/>
              </a:solidFill>
            </a:endParaRPr>
          </a:p>
        </p:txBody>
      </p:sp>
      <p:pic>
        <p:nvPicPr>
          <p:cNvPr id="8" name="Obrázok 7">
            <a:extLst>
              <a:ext uri="{FF2B5EF4-FFF2-40B4-BE49-F238E27FC236}">
                <a16:creationId xmlns:a16="http://schemas.microsoft.com/office/drawing/2014/main" id="{9A4CFEAB-D075-47BA-820E-B05750309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4823" y="97762"/>
            <a:ext cx="2427177" cy="1446663"/>
          </a:xfrm>
          <a:prstGeom prst="rect">
            <a:avLst/>
          </a:prstGeom>
        </p:spPr>
      </p:pic>
      <p:sp>
        <p:nvSpPr>
          <p:cNvPr id="9" name="Obdĺžnik 8"/>
          <p:cNvSpPr/>
          <p:nvPr/>
        </p:nvSpPr>
        <p:spPr>
          <a:xfrm>
            <a:off x="317074" y="6226426"/>
            <a:ext cx="10825110" cy="400110"/>
          </a:xfrm>
          <a:prstGeom prst="rect">
            <a:avLst/>
          </a:prstGeom>
        </p:spPr>
        <p:txBody>
          <a:bodyPr wrap="square">
            <a:spAutoFit/>
          </a:bodyPr>
          <a:lstStyle/>
          <a:p>
            <a:r>
              <a:rPr lang="sk-SK" sz="2000" dirty="0">
                <a:hlinkClick r:id="rId5"/>
              </a:rPr>
              <a:t>https://www.youtube.com/watch?time_continue=6&amp;v=dJUrls98Bzk&amp;feature=emb_logo</a:t>
            </a:r>
            <a:r>
              <a:rPr lang="sk-SK" sz="2000" dirty="0"/>
              <a:t>  </a:t>
            </a:r>
          </a:p>
        </p:txBody>
      </p:sp>
      <p:sp>
        <p:nvSpPr>
          <p:cNvPr id="11" name="Nadpis 1"/>
          <p:cNvSpPr txBox="1">
            <a:spLocks/>
          </p:cNvSpPr>
          <p:nvPr/>
        </p:nvSpPr>
        <p:spPr>
          <a:xfrm>
            <a:off x="877122" y="322115"/>
            <a:ext cx="5605565" cy="590936"/>
          </a:xfrm>
          <a:prstGeom prst="rect">
            <a:avLst/>
          </a:prstGeom>
          <a:solidFill>
            <a:schemeClr val="accent1">
              <a:lumMod val="20000"/>
              <a:lumOff val="80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Kláštor v Červenom Kláštore </a:t>
            </a:r>
          </a:p>
        </p:txBody>
      </p:sp>
      <p:pic>
        <p:nvPicPr>
          <p:cNvPr id="12" name="Picture 2" descr="Vyberte sa po stopách mnícha Cypriána - Pluska.s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8450" y="2705691"/>
            <a:ext cx="4458981" cy="2967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revená knižka / ivkaxxx - SAShE.sk - Handmade Drobnosti"/>
          <p:cNvPicPr>
            <a:picLocks noChangeAspect="1" noChangeArrowheads="1"/>
          </p:cNvPicPr>
          <p:nvPr/>
        </p:nvPicPr>
        <p:blipFill>
          <a:blip r:embed="rId7">
            <a:extLst>
              <a:ext uri="{28A0092B-C50C-407E-A947-70E740481C1C}">
                <a14:useLocalDpi xmlns:a14="http://schemas.microsoft.com/office/drawing/2010/main" val="0"/>
              </a:ext>
            </a:extLst>
          </a:blip>
          <a:srcRect l="18559" t="14302" r="28799" b="6580"/>
          <a:stretch>
            <a:fillRect/>
          </a:stretch>
        </p:blipFill>
        <p:spPr bwMode="auto">
          <a:xfrm>
            <a:off x="5765981" y="2705691"/>
            <a:ext cx="2327142" cy="262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ok 3">
            <a:extLst>
              <a:ext uri="{FF2B5EF4-FFF2-40B4-BE49-F238E27FC236}">
                <a16:creationId xmlns:a16="http://schemas.microsoft.com/office/drawing/2014/main" id="{759AEF82-703C-4493-9625-97BF09EABB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6220" y="219223"/>
            <a:ext cx="1353853" cy="1558100"/>
          </a:xfrm>
          <a:prstGeom prst="rect">
            <a:avLst/>
          </a:prstGeom>
        </p:spPr>
      </p:pic>
    </p:spTree>
    <p:extLst>
      <p:ext uri="{BB962C8B-B14F-4D97-AF65-F5344CB8AC3E}">
        <p14:creationId xmlns:p14="http://schemas.microsoft.com/office/powerpoint/2010/main" val="122470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atający mnich i tajemnica Da Vinci (historyczny/przygodowy ..."/>
          <p:cNvPicPr>
            <a:picLocks noChangeAspect="1" noChangeArrowheads="1"/>
          </p:cNvPicPr>
          <p:nvPr/>
        </p:nvPicPr>
        <p:blipFill rotWithShape="1">
          <a:blip r:embed="rId2">
            <a:extLst>
              <a:ext uri="{28A0092B-C50C-407E-A947-70E740481C1C}">
                <a14:useLocalDpi xmlns:a14="http://schemas.microsoft.com/office/drawing/2010/main" val="0"/>
              </a:ext>
            </a:extLst>
          </a:blip>
          <a:srcRect t="18915" b="1397"/>
          <a:stretch/>
        </p:blipFill>
        <p:spPr bwMode="auto">
          <a:xfrm>
            <a:off x="5612470" y="306724"/>
            <a:ext cx="6425427" cy="38914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 Červenom Kláštore liečil ľudí aj mních Cyprián. | Nový Ča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78" y="198471"/>
            <a:ext cx="5903838" cy="3320908"/>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p:cNvSpPr/>
          <p:nvPr/>
        </p:nvSpPr>
        <p:spPr>
          <a:xfrm>
            <a:off x="185427" y="4090749"/>
            <a:ext cx="11633534" cy="2246769"/>
          </a:xfrm>
          <a:prstGeom prst="rect">
            <a:avLst/>
          </a:prstGeom>
        </p:spPr>
        <p:txBody>
          <a:bodyPr wrap="square">
            <a:spAutoFit/>
          </a:bodyPr>
          <a:lstStyle/>
          <a:p>
            <a:r>
              <a:rPr lang="sk-SK" sz="2800" dirty="0"/>
              <a:t>Mních </a:t>
            </a:r>
            <a:r>
              <a:rPr lang="sk-SK" sz="2800" b="1" dirty="0"/>
              <a:t>Cyprián </a:t>
            </a:r>
            <a:r>
              <a:rPr lang="sk-SK" sz="2800" dirty="0"/>
              <a:t>- "majster tisícich remesiel", skonštruoval lietajúci stroj podobný rogalu, s ktorým sa spúšťal z vrcholu </a:t>
            </a:r>
            <a:r>
              <a:rPr lang="sk-SK" sz="2800" u="sng" dirty="0">
                <a:solidFill>
                  <a:srgbClr val="000066"/>
                </a:solidFill>
              </a:rPr>
              <a:t>Troch korún</a:t>
            </a:r>
            <a:r>
              <a:rPr lang="sk-SK" sz="2800" dirty="0"/>
              <a:t>. Jeho vzdušné potulky sa však znepáčili cirkevným hodnostárom a tí  mu jeho stroj verejne spálili ako "diablov vynález" na námestí v Spišskej Belej. V Červenom Kláštore žil až do konca svojho života, do roku 1775.</a:t>
            </a:r>
          </a:p>
        </p:txBody>
      </p:sp>
      <p:sp>
        <p:nvSpPr>
          <p:cNvPr id="6" name="Nadpis 1"/>
          <p:cNvSpPr txBox="1">
            <a:spLocks/>
          </p:cNvSpPr>
          <p:nvPr/>
        </p:nvSpPr>
        <p:spPr>
          <a:xfrm>
            <a:off x="877122" y="322115"/>
            <a:ext cx="5510030" cy="590936"/>
          </a:xfrm>
          <a:prstGeom prst="rect">
            <a:avLst/>
          </a:prstGeom>
          <a:solidFill>
            <a:schemeClr val="accent1">
              <a:lumMod val="20000"/>
              <a:lumOff val="80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Po stopách </a:t>
            </a:r>
            <a:r>
              <a:rPr lang="sk-SK" dirty="0" smtClean="0"/>
              <a:t>mnícha </a:t>
            </a:r>
            <a:r>
              <a:rPr lang="sk-SK" dirty="0"/>
              <a:t>Cypriána</a:t>
            </a:r>
          </a:p>
        </p:txBody>
      </p:sp>
      <p:pic>
        <p:nvPicPr>
          <p:cNvPr id="8" name="Picture 2"/>
          <p:cNvPicPr>
            <a:picLocks noChangeAspect="1" noChangeArrowheads="1"/>
          </p:cNvPicPr>
          <p:nvPr/>
        </p:nvPicPr>
        <p:blipFill>
          <a:blip r:embed="rId4" cstate="print"/>
          <a:srcRect/>
          <a:stretch>
            <a:fillRect/>
          </a:stretch>
        </p:blipFill>
        <p:spPr bwMode="auto">
          <a:xfrm>
            <a:off x="503959" y="1669548"/>
            <a:ext cx="5789491" cy="3331798"/>
          </a:xfrm>
          <a:prstGeom prst="rect">
            <a:avLst/>
          </a:prstGeom>
          <a:noFill/>
          <a:ln w="9525">
            <a:noFill/>
            <a:miter lim="800000"/>
            <a:headEnd/>
            <a:tailEnd/>
          </a:ln>
        </p:spPr>
      </p:pic>
      <p:sp>
        <p:nvSpPr>
          <p:cNvPr id="10" name="Obdĺžnik 9"/>
          <p:cNvSpPr/>
          <p:nvPr/>
        </p:nvSpPr>
        <p:spPr>
          <a:xfrm>
            <a:off x="4740497" y="6185902"/>
            <a:ext cx="6619165" cy="369332"/>
          </a:xfrm>
          <a:prstGeom prst="rect">
            <a:avLst/>
          </a:prstGeom>
        </p:spPr>
        <p:txBody>
          <a:bodyPr wrap="square">
            <a:spAutoFit/>
          </a:bodyPr>
          <a:lstStyle/>
          <a:p>
            <a:pPr lvl="0"/>
            <a:r>
              <a:rPr lang="sk-SK" b="1" dirty="0">
                <a:hlinkClick r:id="rId5"/>
              </a:rPr>
              <a:t>https://www.youtube.com/watch?v=fNuMNuICQOI</a:t>
            </a:r>
            <a:endParaRPr lang="sk-SK" b="1" dirty="0">
              <a:solidFill>
                <a:srgbClr val="0000FF"/>
              </a:solidFill>
            </a:endParaRPr>
          </a:p>
        </p:txBody>
      </p:sp>
      <p:pic>
        <p:nvPicPr>
          <p:cNvPr id="3" name="Obrázok 2">
            <a:extLst>
              <a:ext uri="{FF2B5EF4-FFF2-40B4-BE49-F238E27FC236}">
                <a16:creationId xmlns:a16="http://schemas.microsoft.com/office/drawing/2014/main" id="{B8D6FEDE-691F-4B98-8961-C965FE85F2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7731" y="114665"/>
            <a:ext cx="1400130" cy="1379232"/>
          </a:xfrm>
          <a:prstGeom prst="rect">
            <a:avLst/>
          </a:prstGeom>
        </p:spPr>
      </p:pic>
      <p:pic>
        <p:nvPicPr>
          <p:cNvPr id="5" name="Picture 3"/>
          <p:cNvPicPr>
            <a:picLocks noChangeAspect="1" noChangeArrowheads="1"/>
          </p:cNvPicPr>
          <p:nvPr/>
        </p:nvPicPr>
        <p:blipFill>
          <a:blip r:embed="rId7" cstate="print"/>
          <a:srcRect/>
          <a:stretch>
            <a:fillRect/>
          </a:stretch>
        </p:blipFill>
        <p:spPr bwMode="auto">
          <a:xfrm>
            <a:off x="5227190" y="840545"/>
            <a:ext cx="6635954" cy="4427306"/>
          </a:xfrm>
          <a:prstGeom prst="rect">
            <a:avLst/>
          </a:prstGeom>
          <a:noFill/>
          <a:ln w="9525">
            <a:noFill/>
            <a:miter lim="800000"/>
            <a:headEnd/>
            <a:tailEnd/>
          </a:ln>
        </p:spPr>
      </p:pic>
      <p:pic>
        <p:nvPicPr>
          <p:cNvPr id="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5594" r="-1" b="30498"/>
          <a:stretch/>
        </p:blipFill>
        <p:spPr bwMode="auto">
          <a:xfrm>
            <a:off x="10050779" y="4142595"/>
            <a:ext cx="1781830" cy="25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98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Fotografia: Osturňa | fotky.sme.sk"/>
          <p:cNvPicPr>
            <a:picLocks noChangeAspect="1" noChangeArrowheads="1"/>
          </p:cNvPicPr>
          <p:nvPr/>
        </p:nvPicPr>
        <p:blipFill rotWithShape="1">
          <a:blip r:embed="rId2">
            <a:extLst>
              <a:ext uri="{28A0092B-C50C-407E-A947-70E740481C1C}">
                <a14:useLocalDpi xmlns:a14="http://schemas.microsoft.com/office/drawing/2010/main" val="0"/>
              </a:ext>
            </a:extLst>
          </a:blip>
          <a:srcRect r="16358" b="5791"/>
          <a:stretch/>
        </p:blipFill>
        <p:spPr bwMode="auto">
          <a:xfrm>
            <a:off x="0" y="-65775"/>
            <a:ext cx="12192000" cy="6923775"/>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p:cNvSpPr txBox="1">
            <a:spLocks/>
          </p:cNvSpPr>
          <p:nvPr/>
        </p:nvSpPr>
        <p:spPr>
          <a:xfrm>
            <a:off x="772339" y="504967"/>
            <a:ext cx="1711554" cy="591225"/>
          </a:xfrm>
          <a:prstGeom prst="rect">
            <a:avLst/>
          </a:prstGeom>
          <a:solidFill>
            <a:schemeClr val="accent1">
              <a:lumMod val="20000"/>
              <a:lumOff val="80000"/>
            </a:schemeClr>
          </a:solidFill>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Osturňa</a:t>
            </a:r>
          </a:p>
        </p:txBody>
      </p:sp>
      <p:sp>
        <p:nvSpPr>
          <p:cNvPr id="2" name="Obdĺžnik 1"/>
          <p:cNvSpPr/>
          <p:nvPr/>
        </p:nvSpPr>
        <p:spPr>
          <a:xfrm>
            <a:off x="1383749" y="5892000"/>
            <a:ext cx="6674456" cy="461665"/>
          </a:xfrm>
          <a:prstGeom prst="rect">
            <a:avLst/>
          </a:prstGeom>
        </p:spPr>
        <p:txBody>
          <a:bodyPr wrap="none">
            <a:spAutoFit/>
          </a:bodyPr>
          <a:lstStyle/>
          <a:p>
            <a:r>
              <a:rPr lang="sk-SK" sz="2400" u="sng" dirty="0">
                <a:hlinkClick r:id="rId3"/>
              </a:rPr>
              <a:t>https://www.youtube.com/watch?v=qWLcaQNEiLQ</a:t>
            </a:r>
            <a:endParaRPr lang="sk-SK" sz="2400" dirty="0"/>
          </a:p>
        </p:txBody>
      </p:sp>
    </p:spTree>
    <p:extLst>
      <p:ext uri="{BB962C8B-B14F-4D97-AF65-F5344CB8AC3E}">
        <p14:creationId xmlns:p14="http://schemas.microsoft.com/office/powerpoint/2010/main" val="35895575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otografia: Osturňa | fotky.sme.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519"/>
            <a:ext cx="12192000" cy="5364481"/>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txBox="1">
            <a:spLocks/>
          </p:cNvSpPr>
          <p:nvPr/>
        </p:nvSpPr>
        <p:spPr>
          <a:xfrm>
            <a:off x="504208" y="300511"/>
            <a:ext cx="2284232" cy="742678"/>
          </a:xfrm>
          <a:prstGeom prst="rect">
            <a:avLst/>
          </a:prstGeom>
          <a:solidFill>
            <a:schemeClr val="accent2">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Osturňa</a:t>
            </a:r>
          </a:p>
        </p:txBody>
      </p:sp>
      <p:sp>
        <p:nvSpPr>
          <p:cNvPr id="7" name="Zástupný symbol obsahu 2"/>
          <p:cNvSpPr>
            <a:spLocks noGrp="1"/>
          </p:cNvSpPr>
          <p:nvPr>
            <p:ph idx="1"/>
          </p:nvPr>
        </p:nvSpPr>
        <p:spPr>
          <a:xfrm>
            <a:off x="504208" y="1325117"/>
            <a:ext cx="7443086" cy="1440942"/>
          </a:xfrm>
          <a:solidFill>
            <a:schemeClr val="accent3">
              <a:lumMod val="20000"/>
              <a:lumOff val="80000"/>
            </a:schemeClr>
          </a:solidFill>
        </p:spPr>
        <p:txBody>
          <a:bodyPr>
            <a:noAutofit/>
          </a:bodyPr>
          <a:lstStyle/>
          <a:p>
            <a:pPr>
              <a:defRPr/>
            </a:pPr>
            <a:r>
              <a:rPr lang="sk-SK" sz="2400" dirty="0">
                <a:solidFill>
                  <a:schemeClr val="tx1"/>
                </a:solidFill>
              </a:rPr>
              <a:t>obec s charakteristickými goralskými usadlosťami</a:t>
            </a:r>
          </a:p>
          <a:p>
            <a:pPr>
              <a:defRPr/>
            </a:pPr>
            <a:r>
              <a:rPr lang="sk-SK" sz="2400" dirty="0">
                <a:solidFill>
                  <a:schemeClr val="tx1"/>
                </a:solidFill>
              </a:rPr>
              <a:t>najväčší živý skanzen na Slovensku</a:t>
            </a:r>
          </a:p>
          <a:p>
            <a:pPr>
              <a:defRPr/>
            </a:pPr>
            <a:r>
              <a:rPr lang="sk-SK" altLang="sk-SK" sz="2400" dirty="0">
                <a:solidFill>
                  <a:schemeClr val="tx1"/>
                </a:solidFill>
              </a:rPr>
              <a:t>najsevernejšia </a:t>
            </a:r>
            <a:r>
              <a:rPr lang="sk-SK" altLang="sk-SK" sz="2400" b="1" dirty="0">
                <a:solidFill>
                  <a:schemeClr val="tx1"/>
                </a:solidFill>
              </a:rPr>
              <a:t>rusínska</a:t>
            </a:r>
            <a:r>
              <a:rPr lang="sk-SK" altLang="sk-SK" sz="2400" dirty="0">
                <a:solidFill>
                  <a:schemeClr val="tx1"/>
                </a:solidFill>
              </a:rPr>
              <a:t> obec</a:t>
            </a:r>
          </a:p>
          <a:p>
            <a:pPr>
              <a:defRPr/>
            </a:pPr>
            <a:endParaRPr lang="sk-SK" sz="2400" dirty="0">
              <a:solidFill>
                <a:schemeClr val="tx1"/>
              </a:solidFill>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l="19006" t="16666" r="33960" b="32111"/>
          <a:stretch>
            <a:fillRect/>
          </a:stretch>
        </p:blipFill>
        <p:spPr bwMode="auto">
          <a:xfrm>
            <a:off x="7242566" y="1356359"/>
            <a:ext cx="4605338"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Obrázok 14">
            <a:extLst>
              <a:ext uri="{FF2B5EF4-FFF2-40B4-BE49-F238E27FC236}">
                <a16:creationId xmlns:a16="http://schemas.microsoft.com/office/drawing/2014/main" id="{9A4CFEAB-D075-47BA-820E-B05750309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3345" y="0"/>
            <a:ext cx="2144559" cy="1278215"/>
          </a:xfrm>
          <a:prstGeom prst="rect">
            <a:avLst/>
          </a:prstGeom>
        </p:spPr>
      </p:pic>
      <p:pic>
        <p:nvPicPr>
          <p:cNvPr id="2064" name="Picture 16"/>
          <p:cNvPicPr>
            <a:picLocks noChangeAspect="1" noChangeArrowheads="1"/>
          </p:cNvPicPr>
          <p:nvPr/>
        </p:nvPicPr>
        <p:blipFill rotWithShape="1">
          <a:blip r:embed="rId5">
            <a:extLst>
              <a:ext uri="{28A0092B-C50C-407E-A947-70E740481C1C}">
                <a14:useLocalDpi xmlns:a14="http://schemas.microsoft.com/office/drawing/2010/main" val="0"/>
              </a:ext>
            </a:extLst>
          </a:blip>
          <a:srcRect l="2324" t="-21189" r="-258" b="21189"/>
          <a:stretch/>
        </p:blipFill>
        <p:spPr bwMode="auto">
          <a:xfrm>
            <a:off x="3790809" y="2766059"/>
            <a:ext cx="5177122"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7" name="Picture 19" descr="Osturňa – Wikipé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910687"/>
            <a:ext cx="5839496" cy="437962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398" y="3146436"/>
            <a:ext cx="5390834" cy="363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https://www.slovenskaves.info/evt_image.php?img=88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0384" y="3925871"/>
            <a:ext cx="40036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ok 2">
            <a:extLst>
              <a:ext uri="{FF2B5EF4-FFF2-40B4-BE49-F238E27FC236}">
                <a16:creationId xmlns:a16="http://schemas.microsoft.com/office/drawing/2014/main" id="{E10D5D60-0010-4761-AF0C-9C8E0DCE28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8051" y="55624"/>
            <a:ext cx="1127702" cy="1300735"/>
          </a:xfrm>
          <a:prstGeom prst="rect">
            <a:avLst/>
          </a:prstGeom>
        </p:spPr>
      </p:pic>
    </p:spTree>
    <p:extLst>
      <p:ext uri="{BB962C8B-B14F-4D97-AF65-F5344CB8AC3E}">
        <p14:creationId xmlns:p14="http://schemas.microsoft.com/office/powerpoint/2010/main" val="31079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64"/>
                                        </p:tgtEl>
                                        <p:attrNameLst>
                                          <p:attrName>style.visibility</p:attrName>
                                        </p:attrNameLst>
                                      </p:cBhvr>
                                      <p:to>
                                        <p:strVal val="visible"/>
                                      </p:to>
                                    </p:set>
                                    <p:animEffect transition="in" filter="wipe(down)">
                                      <p:cBhvr>
                                        <p:cTn id="26" dur="500"/>
                                        <p:tgtEl>
                                          <p:spTgt spid="206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67"/>
                                        </p:tgtEl>
                                        <p:attrNameLst>
                                          <p:attrName>style.visibility</p:attrName>
                                        </p:attrNameLst>
                                      </p:cBhvr>
                                      <p:to>
                                        <p:strVal val="visible"/>
                                      </p:to>
                                    </p:set>
                                    <p:animEffect transition="in" filter="wipe(down)">
                                      <p:cBhvr>
                                        <p:cTn id="31" dur="500"/>
                                        <p:tgtEl>
                                          <p:spTgt spid="206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68"/>
                                        </p:tgtEl>
                                        <p:attrNameLst>
                                          <p:attrName>style.visibility</p:attrName>
                                        </p:attrNameLst>
                                      </p:cBhvr>
                                      <p:to>
                                        <p:strVal val="visible"/>
                                      </p:to>
                                    </p:set>
                                    <p:animEffect transition="in" filter="wipe(down)">
                                      <p:cBhvr>
                                        <p:cTn id="36" dur="500"/>
                                        <p:tgtEl>
                                          <p:spTgt spid="2068"/>
                                        </p:tgtEl>
                                      </p:cBhvr>
                                    </p:animEffect>
                                  </p:childTnLst>
                                </p:cTn>
                              </p:par>
                              <p:par>
                                <p:cTn id="37" presetID="2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Obdélník 6"/>
          <p:cNvSpPr>
            <a:spLocks noChangeArrowheads="1"/>
          </p:cNvSpPr>
          <p:nvPr/>
        </p:nvSpPr>
        <p:spPr bwMode="auto">
          <a:xfrm>
            <a:off x="2468903" y="270089"/>
            <a:ext cx="96761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sk-SK" altLang="sk-SK" sz="2400" dirty="0"/>
              <a:t>Trasa  Vás prevedie druhovo pestrým lesom, kde na Vás čakajú rôzne prekvapenia a poučenia. Uvidíte tu množstvo informačných tabúl, </a:t>
            </a:r>
          </a:p>
          <a:p>
            <a:pPr>
              <a:spcBef>
                <a:spcPct val="0"/>
              </a:spcBef>
              <a:buFontTx/>
              <a:buNone/>
            </a:pPr>
            <a:r>
              <a:rPr lang="sk-SK" altLang="sk-SK" sz="2400" dirty="0"/>
              <a:t>z ktorých sa dozviete zaujímavé informácie o faune, flóre a živote miestnych lesov, ich ochrane i ničivej sile počasia</a:t>
            </a:r>
            <a:r>
              <a:rPr lang="sk-SK" altLang="sk-SK" sz="2400" b="1" dirty="0"/>
              <a:t>.</a:t>
            </a:r>
          </a:p>
        </p:txBody>
      </p:sp>
      <p:pic>
        <p:nvPicPr>
          <p:cNvPr id="9221" name="Picture 5" descr="https://www.tatryspispieniny.sk/wp-content/uploads/2018/02/chodnik-korunami-stromu-copy-194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5" y="270089"/>
            <a:ext cx="2463800" cy="349430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6811" t="23223" r="17733" b="16274"/>
          <a:stretch/>
        </p:blipFill>
        <p:spPr bwMode="auto">
          <a:xfrm>
            <a:off x="4589467" y="2058032"/>
            <a:ext cx="7211931" cy="2810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5203" t="26348" r="26796" b="16632"/>
          <a:stretch/>
        </p:blipFill>
        <p:spPr bwMode="auto">
          <a:xfrm>
            <a:off x="404605" y="3764397"/>
            <a:ext cx="5664629" cy="283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9" descr="6 tipov na chodníky v korunách stromov. Viete, kde ich nájdete?"/>
          <p:cNvSpPr>
            <a:spLocks noChangeAspect="1" noChangeArrowheads="1"/>
          </p:cNvSpPr>
          <p:nvPr/>
        </p:nvSpPr>
        <p:spPr bwMode="auto">
          <a:xfrm>
            <a:off x="192617"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4" name="AutoShape 11" descr="6 tipov na chodníky v korunách stromov. Viete, kde ich nájdete?"/>
          <p:cNvSpPr>
            <a:spLocks noChangeAspect="1" noChangeArrowheads="1"/>
          </p:cNvSpPr>
          <p:nvPr/>
        </p:nvSpPr>
        <p:spPr bwMode="auto">
          <a:xfrm>
            <a:off x="395817"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6" name="AutoShape 13" descr="6 tipov na chodníky v korunách stromov. Viete, kde ich nájdete?"/>
          <p:cNvSpPr>
            <a:spLocks noChangeAspect="1" noChangeArrowheads="1"/>
          </p:cNvSpPr>
          <p:nvPr/>
        </p:nvSpPr>
        <p:spPr bwMode="auto">
          <a:xfrm>
            <a:off x="599017" y="160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7" name="AutoShape 15" descr="https://zlavomat.sgcdn.cz/images/t/1280/46/45/4645432-c613b9.webp"/>
          <p:cNvSpPr>
            <a:spLocks noChangeAspect="1" noChangeArrowheads="1"/>
          </p:cNvSpPr>
          <p:nvPr/>
        </p:nvSpPr>
        <p:spPr bwMode="auto">
          <a:xfrm>
            <a:off x="802217" y="3127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9232" name="Picture 1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61" t="17972" r="19502" b="18314"/>
          <a:stretch/>
        </p:blipFill>
        <p:spPr bwMode="auto">
          <a:xfrm>
            <a:off x="2793738" y="2070982"/>
            <a:ext cx="3983767" cy="163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ĺžnik 1"/>
          <p:cNvSpPr/>
          <p:nvPr/>
        </p:nvSpPr>
        <p:spPr>
          <a:xfrm>
            <a:off x="5178431" y="5875438"/>
            <a:ext cx="6622967" cy="461665"/>
          </a:xfrm>
          <a:prstGeom prst="rect">
            <a:avLst/>
          </a:prstGeom>
        </p:spPr>
        <p:txBody>
          <a:bodyPr wrap="none">
            <a:spAutoFit/>
          </a:bodyPr>
          <a:lstStyle/>
          <a:p>
            <a:r>
              <a:rPr lang="sk-SK" sz="2400" u="sng" dirty="0">
                <a:hlinkClick r:id="rId6"/>
              </a:rPr>
              <a:t>https://www.youtube.com/watch?v=4HXuI98L3EY</a:t>
            </a:r>
            <a:r>
              <a:rPr lang="sk-SK" sz="2400" dirty="0"/>
              <a:t> </a:t>
            </a:r>
          </a:p>
        </p:txBody>
      </p:sp>
    </p:spTree>
    <p:extLst>
      <p:ext uri="{BB962C8B-B14F-4D97-AF65-F5344CB8AC3E}">
        <p14:creationId xmlns:p14="http://schemas.microsoft.com/office/powerpoint/2010/main" val="352924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wipe(down)">
                                      <p:cBhvr>
                                        <p:cTn id="15" dur="500"/>
                                        <p:tgtEl>
                                          <p:spTgt spid="92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32"/>
                                        </p:tgtEl>
                                        <p:attrNameLst>
                                          <p:attrName>style.visibility</p:attrName>
                                        </p:attrNameLst>
                                      </p:cBhvr>
                                      <p:to>
                                        <p:strVal val="visible"/>
                                      </p:to>
                                    </p:set>
                                    <p:animEffect transition="in" filter="wipe(down)">
                                      <p:cBhvr>
                                        <p:cTn id="20" dur="500"/>
                                        <p:tgtEl>
                                          <p:spTgt spid="92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a:extLst>
              <a:ext uri="{FF2B5EF4-FFF2-40B4-BE49-F238E27FC236}">
                <a16:creationId xmlns:a16="http://schemas.microsoft.com/office/drawing/2014/main" id="{9A4CFEAB-D075-47BA-820E-B05750309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962" y="293996"/>
            <a:ext cx="2577954" cy="1536530"/>
          </a:xfrm>
          <a:prstGeom prst="rect">
            <a:avLst/>
          </a:prstGeom>
        </p:spPr>
      </p:pic>
      <p:pic>
        <p:nvPicPr>
          <p:cNvPr id="9" name="Picture 2" descr="VÃ½sledok vyhÄ¾adÃ¡vania obrÃ¡zkov pre dopyt mapa slovenska"/>
          <p:cNvPicPr>
            <a:picLocks noChangeAspect="1" noChangeArrowheads="1"/>
          </p:cNvPicPr>
          <p:nvPr/>
        </p:nvPicPr>
        <p:blipFill rotWithShape="1">
          <a:blip r:embed="rId3">
            <a:extLst>
              <a:ext uri="{28A0092B-C50C-407E-A947-70E740481C1C}">
                <a14:useLocalDpi xmlns:a14="http://schemas.microsoft.com/office/drawing/2010/main" val="0"/>
              </a:ext>
            </a:extLst>
          </a:blip>
          <a:srcRect l="3902" t="11779" r="3760" b="10348"/>
          <a:stretch/>
        </p:blipFill>
        <p:spPr bwMode="auto">
          <a:xfrm>
            <a:off x="424976" y="2762226"/>
            <a:ext cx="7736764" cy="398010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obsahu 2"/>
          <p:cNvSpPr txBox="1">
            <a:spLocks/>
          </p:cNvSpPr>
          <p:nvPr/>
        </p:nvSpPr>
        <p:spPr>
          <a:xfrm>
            <a:off x="424976" y="1376764"/>
            <a:ext cx="9788328" cy="312304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sk-SK" sz="2400" dirty="0">
                <a:solidFill>
                  <a:schemeClr val="tx1"/>
                </a:solidFill>
              </a:rPr>
              <a:t>pohorie </a:t>
            </a:r>
            <a:r>
              <a:rPr lang="sk-SK" sz="2400" dirty="0">
                <a:solidFill>
                  <a:srgbClr val="FF0000"/>
                </a:solidFill>
              </a:rPr>
              <a:t>Pieniny </a:t>
            </a:r>
            <a:r>
              <a:rPr lang="sk-SK" sz="2400" dirty="0">
                <a:solidFill>
                  <a:schemeClr val="tx1"/>
                </a:solidFill>
              </a:rPr>
              <a:t>sa </a:t>
            </a:r>
            <a:r>
              <a:rPr lang="sk-SK" sz="2400" dirty="0" smtClean="0">
                <a:solidFill>
                  <a:schemeClr val="tx1"/>
                </a:solidFill>
              </a:rPr>
              <a:t>nachádza </a:t>
            </a:r>
            <a:r>
              <a:rPr lang="sk-SK" sz="2400" dirty="0">
                <a:solidFill>
                  <a:schemeClr val="tx1"/>
                </a:solidFill>
              </a:rPr>
              <a:t>na severe Slovenska</a:t>
            </a:r>
          </a:p>
          <a:p>
            <a:r>
              <a:rPr lang="sk-SK" sz="2400" dirty="0">
                <a:solidFill>
                  <a:schemeClr val="tx1"/>
                </a:solidFill>
              </a:rPr>
              <a:t>rieka </a:t>
            </a:r>
            <a:r>
              <a:rPr lang="sk-SK" sz="2400" dirty="0">
                <a:solidFill>
                  <a:srgbClr val="0070C0"/>
                </a:solidFill>
              </a:rPr>
              <a:t>Dunajec</a:t>
            </a:r>
          </a:p>
          <a:p>
            <a:r>
              <a:rPr lang="sk-SK" sz="2400" dirty="0">
                <a:solidFill>
                  <a:schemeClr val="tx1"/>
                </a:solidFill>
              </a:rPr>
              <a:t>spolu tvoria hranice s Poľskom</a:t>
            </a:r>
          </a:p>
        </p:txBody>
      </p:sp>
      <p:sp>
        <p:nvSpPr>
          <p:cNvPr id="7" name="Nadpis 1"/>
          <p:cNvSpPr txBox="1">
            <a:spLocks/>
          </p:cNvSpPr>
          <p:nvPr/>
        </p:nvSpPr>
        <p:spPr>
          <a:xfrm>
            <a:off x="732294" y="559565"/>
            <a:ext cx="8596668" cy="74704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Poloha</a:t>
            </a:r>
          </a:p>
        </p:txBody>
      </p:sp>
      <p:sp>
        <p:nvSpPr>
          <p:cNvPr id="5" name="Ovál 4"/>
          <p:cNvSpPr/>
          <p:nvPr/>
        </p:nvSpPr>
        <p:spPr>
          <a:xfrm rot="3823016">
            <a:off x="5046286" y="2953653"/>
            <a:ext cx="545705" cy="822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 name="Obrázok 9" descr="pieniny.jpg"/>
          <p:cNvPicPr>
            <a:picLocks noChangeAspect="1"/>
          </p:cNvPicPr>
          <p:nvPr/>
        </p:nvPicPr>
        <p:blipFill>
          <a:blip r:embed="rId4" cstate="print"/>
          <a:stretch>
            <a:fillRect/>
          </a:stretch>
        </p:blipFill>
        <p:spPr>
          <a:xfrm>
            <a:off x="5031732" y="1306605"/>
            <a:ext cx="6696744" cy="49707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Ovál 10"/>
          <p:cNvSpPr/>
          <p:nvPr/>
        </p:nvSpPr>
        <p:spPr>
          <a:xfrm rot="5661441">
            <a:off x="8414509" y="2023542"/>
            <a:ext cx="1722477" cy="29685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Obdĺžnik 3">
            <a:extLst>
              <a:ext uri="{FF2B5EF4-FFF2-40B4-BE49-F238E27FC236}">
                <a16:creationId xmlns:a16="http://schemas.microsoft.com/office/drawing/2014/main" id="{C095726F-32E0-4B73-B806-9F2798BC9933}"/>
              </a:ext>
            </a:extLst>
          </p:cNvPr>
          <p:cNvSpPr/>
          <p:nvPr/>
        </p:nvSpPr>
        <p:spPr>
          <a:xfrm>
            <a:off x="7579495" y="1708393"/>
            <a:ext cx="1891865" cy="769441"/>
          </a:xfrm>
          <a:prstGeom prst="rect">
            <a:avLst/>
          </a:prstGeom>
          <a:noFill/>
        </p:spPr>
        <p:txBody>
          <a:bodyPr wrap="none" lIns="91440" tIns="45720" rIns="91440" bIns="45720">
            <a:spAutoFit/>
          </a:bodyPr>
          <a:lstStyle/>
          <a:p>
            <a:pPr algn="ctr"/>
            <a:r>
              <a:rPr lang="sk-SK"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t>
            </a:r>
            <a:r>
              <a:rPr lang="sk-SK"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oľsko</a:t>
            </a:r>
            <a:endParaRPr lang="sk-SK"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2" name="Obrázok 11">
            <a:extLst>
              <a:ext uri="{FF2B5EF4-FFF2-40B4-BE49-F238E27FC236}">
                <a16:creationId xmlns:a16="http://schemas.microsoft.com/office/drawing/2014/main" id="{2B650D09-4FA4-4185-B91B-AD822306D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7501" y="3021875"/>
            <a:ext cx="892359" cy="642988"/>
          </a:xfrm>
          <a:prstGeom prst="rect">
            <a:avLst/>
          </a:prstGeom>
        </p:spPr>
      </p:pic>
    </p:spTree>
    <p:extLst>
      <p:ext uri="{BB962C8B-B14F-4D97-AF65-F5344CB8AC3E}">
        <p14:creationId xmlns:p14="http://schemas.microsoft.com/office/powerpoint/2010/main" val="307207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4" descr="Kúpele Červený Kláštor - liečebné a wellness poby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9316"/>
            <a:ext cx="12077368" cy="6038684"/>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Grp="1" noChangeArrowheads="1"/>
          </p:cNvSpPr>
          <p:nvPr>
            <p:ph type="title"/>
          </p:nvPr>
        </p:nvSpPr>
        <p:spPr>
          <a:xfrm>
            <a:off x="324822" y="247816"/>
            <a:ext cx="10363200" cy="1143000"/>
          </a:xfrm>
        </p:spPr>
        <p:txBody>
          <a:bodyPr/>
          <a:lstStyle/>
          <a:p>
            <a:r>
              <a:rPr lang="sk-SK" altLang="sk-SK" sz="3600" dirty="0"/>
              <a:t>ZAMAGURSKÉ  FOLKLÓRNE  SLÁVNOSTI</a:t>
            </a:r>
          </a:p>
        </p:txBody>
      </p:sp>
      <p:sp>
        <p:nvSpPr>
          <p:cNvPr id="23555" name="Rectangle 3"/>
          <p:cNvSpPr>
            <a:spLocks noGrp="1" noChangeArrowheads="1"/>
          </p:cNvSpPr>
          <p:nvPr>
            <p:ph type="body" sz="half" idx="1"/>
          </p:nvPr>
        </p:nvSpPr>
        <p:spPr>
          <a:xfrm>
            <a:off x="419764" y="1144588"/>
            <a:ext cx="8533167" cy="1462925"/>
          </a:xfrm>
          <a:solidFill>
            <a:schemeClr val="accent3">
              <a:lumMod val="20000"/>
              <a:lumOff val="80000"/>
            </a:schemeClr>
          </a:solidFill>
        </p:spPr>
        <p:txBody>
          <a:bodyPr>
            <a:noAutofit/>
          </a:bodyPr>
          <a:lstStyle/>
          <a:p>
            <a:r>
              <a:rPr lang="sk-SK" altLang="sk-SK" sz="2400" dirty="0">
                <a:solidFill>
                  <a:schemeClr val="tx1"/>
                </a:solidFill>
              </a:rPr>
              <a:t>usporadúvajú sa každoročne už od roku 1976 v mesiaci jún</a:t>
            </a:r>
          </a:p>
          <a:p>
            <a:r>
              <a:rPr lang="sk-SK" altLang="sk-SK" sz="2400" dirty="0">
                <a:solidFill>
                  <a:schemeClr val="tx1"/>
                </a:solidFill>
              </a:rPr>
              <a:t>prispievajú k spolupráci s poľským regiónom</a:t>
            </a:r>
          </a:p>
          <a:p>
            <a:r>
              <a:rPr lang="sk-SK" altLang="sk-SK" sz="2400" dirty="0">
                <a:solidFill>
                  <a:schemeClr val="tx1"/>
                </a:solidFill>
              </a:rPr>
              <a:t>vystupujú tu slovenské a zahraničné folklórne súbory</a:t>
            </a:r>
          </a:p>
        </p:txBody>
      </p:sp>
      <p:pic>
        <p:nvPicPr>
          <p:cNvPr id="5124" name="Picture 4" descr="Zamagurské folklórne slávnosti - Slovakia.tra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263" y="2232028"/>
            <a:ext cx="5843469" cy="38956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Zamagurské folklórne slávnosti (jún) - Slovakia.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66" y="2700275"/>
            <a:ext cx="6032371" cy="398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5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wipe(down)">
                                      <p:cBhvr>
                                        <p:cTn id="21" dur="500"/>
                                        <p:tgtEl>
                                          <p:spTgt spid="51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126"/>
                                        </p:tgtEl>
                                        <p:attrNameLst>
                                          <p:attrName>style.visibility</p:attrName>
                                        </p:attrNameLst>
                                      </p:cBhvr>
                                      <p:to>
                                        <p:strVal val="visible"/>
                                      </p:to>
                                    </p:set>
                                    <p:animEffect transition="in" filter="wipe(down)">
                                      <p:cBhvr>
                                        <p:cTn id="26"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orali – Gorali.in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6242" y="2107413"/>
            <a:ext cx="2876550" cy="4772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a:spLocks noChangeArrowheads="1"/>
          </p:cNvSpPr>
          <p:nvPr/>
        </p:nvSpPr>
        <p:spPr bwMode="auto">
          <a:xfrm>
            <a:off x="-170774" y="223844"/>
            <a:ext cx="1219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sk-SK" altLang="sk-SK" sz="2400" dirty="0"/>
              <a:t>  V tejto oblasti žijú statoční </a:t>
            </a:r>
            <a:r>
              <a:rPr lang="sk-SK" altLang="sk-SK" sz="2400" dirty="0">
                <a:solidFill>
                  <a:srgbClr val="FF0000"/>
                </a:solidFill>
              </a:rPr>
              <a:t>gorali</a:t>
            </a:r>
            <a:r>
              <a:rPr lang="sk-SK" altLang="sk-SK" sz="2400" dirty="0"/>
              <a:t>, ktorí rozprávajú zaujímavým nárečím.</a:t>
            </a:r>
          </a:p>
        </p:txBody>
      </p:sp>
      <p:pic>
        <p:nvPicPr>
          <p:cNvPr id="4098" name="Picture 2"/>
          <p:cNvPicPr>
            <a:picLocks noChangeAspect="1" noChangeArrowheads="1"/>
          </p:cNvPicPr>
          <p:nvPr/>
        </p:nvPicPr>
        <p:blipFill>
          <a:blip r:embed="rId3"/>
          <a:srcRect/>
          <a:stretch>
            <a:fillRect/>
          </a:stretch>
        </p:blipFill>
        <p:spPr bwMode="auto">
          <a:xfrm>
            <a:off x="5284419" y="1091163"/>
            <a:ext cx="3291449" cy="4786862"/>
          </a:xfrm>
          <a:prstGeom prst="rect">
            <a:avLst/>
          </a:prstGeom>
          <a:noFill/>
          <a:ln w="9525">
            <a:solidFill>
              <a:schemeClr val="accent3">
                <a:lumMod val="75000"/>
              </a:schemeClr>
            </a:solidFill>
            <a:miter lim="800000"/>
            <a:headEnd/>
            <a:tailEnd/>
          </a:ln>
          <a:effectLst/>
        </p:spPr>
      </p:pic>
      <p:sp>
        <p:nvSpPr>
          <p:cNvPr id="4" name="TextovéPole 3"/>
          <p:cNvSpPr txBox="1"/>
          <p:nvPr/>
        </p:nvSpPr>
        <p:spPr>
          <a:xfrm>
            <a:off x="476251" y="696576"/>
            <a:ext cx="4095749" cy="2554545"/>
          </a:xfrm>
          <a:prstGeom prst="rect">
            <a:avLst/>
          </a:prstGeom>
          <a:noFill/>
          <a:ln>
            <a:solidFill>
              <a:schemeClr val="accent3">
                <a:lumMod val="75000"/>
              </a:schemeClr>
            </a:solidFill>
          </a:ln>
        </p:spPr>
        <p:txBody>
          <a:bodyPr>
            <a:spAutoFit/>
          </a:bodyPr>
          <a:lstStyle/>
          <a:p>
            <a:pPr fontAlgn="base"/>
            <a:r>
              <a:rPr lang="sk-SK" sz="2400" dirty="0" err="1"/>
              <a:t>Goraľu</a:t>
            </a:r>
            <a:r>
              <a:rPr lang="sk-SK" sz="2400" dirty="0"/>
              <a:t> </a:t>
            </a:r>
            <a:r>
              <a:rPr lang="sk-SK" sz="2400" dirty="0" err="1"/>
              <a:t>cy</a:t>
            </a:r>
            <a:r>
              <a:rPr lang="sk-SK" sz="2400" dirty="0"/>
              <a:t> či </a:t>
            </a:r>
            <a:r>
              <a:rPr lang="sk-SK" sz="2400" dirty="0" err="1"/>
              <a:t>ňe</a:t>
            </a:r>
            <a:r>
              <a:rPr lang="sk-SK" sz="2400" dirty="0"/>
              <a:t> žal, </a:t>
            </a:r>
          </a:p>
          <a:p>
            <a:pPr fontAlgn="base"/>
            <a:r>
              <a:rPr lang="sk-SK" sz="2400" dirty="0" err="1"/>
              <a:t>odchodžič</a:t>
            </a:r>
            <a:r>
              <a:rPr lang="sk-SK" sz="2400" dirty="0"/>
              <a:t> od </a:t>
            </a:r>
            <a:r>
              <a:rPr lang="sk-SK" sz="2400" dirty="0" err="1"/>
              <a:t>stron</a:t>
            </a:r>
            <a:r>
              <a:rPr lang="sk-SK" sz="2400" dirty="0"/>
              <a:t> </a:t>
            </a:r>
            <a:r>
              <a:rPr lang="sk-SK" sz="2400" dirty="0" err="1"/>
              <a:t>ojcyzny</a:t>
            </a:r>
            <a:r>
              <a:rPr lang="sk-SK" sz="2400" dirty="0"/>
              <a:t>,</a:t>
            </a:r>
            <a:br>
              <a:rPr lang="sk-SK" sz="2400" dirty="0"/>
            </a:br>
            <a:r>
              <a:rPr lang="sk-SK" sz="2400" dirty="0" err="1"/>
              <a:t>švjyrkovych</a:t>
            </a:r>
            <a:r>
              <a:rPr lang="sk-SK" sz="2400" dirty="0"/>
              <a:t> </a:t>
            </a:r>
            <a:r>
              <a:rPr lang="sk-SK" sz="2400" dirty="0" err="1"/>
              <a:t>ľasof</a:t>
            </a:r>
            <a:r>
              <a:rPr lang="sk-SK" sz="2400" dirty="0"/>
              <a:t> i haľ, </a:t>
            </a:r>
          </a:p>
          <a:p>
            <a:pPr fontAlgn="base"/>
            <a:r>
              <a:rPr lang="sk-SK" sz="2400" dirty="0"/>
              <a:t>i </a:t>
            </a:r>
            <a:r>
              <a:rPr lang="sk-SK" sz="2400" dirty="0" err="1"/>
              <a:t>tyk</a:t>
            </a:r>
            <a:r>
              <a:rPr lang="sk-SK" sz="2400" dirty="0"/>
              <a:t> </a:t>
            </a:r>
            <a:r>
              <a:rPr lang="sk-SK" sz="2400" dirty="0" err="1"/>
              <a:t>potokof</a:t>
            </a:r>
            <a:r>
              <a:rPr lang="sk-SK" sz="2400" dirty="0"/>
              <a:t> </a:t>
            </a:r>
            <a:r>
              <a:rPr lang="sk-SK" sz="2400" dirty="0" err="1"/>
              <a:t>střebřystych</a:t>
            </a:r>
            <a:r>
              <a:rPr lang="sk-SK" sz="2400" dirty="0"/>
              <a:t>.</a:t>
            </a:r>
          </a:p>
          <a:p>
            <a:pPr fontAlgn="base"/>
            <a:endParaRPr lang="sk-SK" sz="1600" dirty="0"/>
          </a:p>
          <a:p>
            <a:pPr fontAlgn="base"/>
            <a:r>
              <a:rPr lang="sk-SK" sz="2400" dirty="0" err="1"/>
              <a:t>Goraľu</a:t>
            </a:r>
            <a:r>
              <a:rPr lang="sk-SK" sz="2400" dirty="0"/>
              <a:t>, </a:t>
            </a:r>
            <a:r>
              <a:rPr lang="sk-SK" sz="2400" dirty="0" err="1"/>
              <a:t>cy</a:t>
            </a:r>
            <a:r>
              <a:rPr lang="sk-SK" sz="2400" dirty="0"/>
              <a:t> či </a:t>
            </a:r>
            <a:r>
              <a:rPr lang="sk-SK" sz="2400" dirty="0" err="1"/>
              <a:t>ňe</a:t>
            </a:r>
            <a:r>
              <a:rPr lang="sk-SK" sz="2400" dirty="0"/>
              <a:t> </a:t>
            </a:r>
            <a:r>
              <a:rPr lang="sk-SK" sz="2400" dirty="0" err="1"/>
              <a:t>zaľ</a:t>
            </a:r>
            <a:r>
              <a:rPr lang="sk-SK" sz="2400" dirty="0"/>
              <a:t>,</a:t>
            </a:r>
          </a:p>
          <a:p>
            <a:pPr fontAlgn="base"/>
            <a:r>
              <a:rPr lang="sk-SK" sz="2400" dirty="0" err="1"/>
              <a:t>goraľu</a:t>
            </a:r>
            <a:r>
              <a:rPr lang="sk-SK" sz="2400" dirty="0"/>
              <a:t>, </a:t>
            </a:r>
            <a:r>
              <a:rPr lang="sk-SK" sz="2400" dirty="0" err="1"/>
              <a:t>vroč</a:t>
            </a:r>
            <a:r>
              <a:rPr lang="sk-SK" sz="2400" dirty="0"/>
              <a:t> </a:t>
            </a:r>
            <a:r>
              <a:rPr lang="sk-SK" sz="2400" dirty="0" err="1"/>
              <a:t>še</a:t>
            </a:r>
            <a:r>
              <a:rPr lang="sk-SK" sz="2400" dirty="0"/>
              <a:t> do haľ.</a:t>
            </a:r>
          </a:p>
        </p:txBody>
      </p:sp>
      <p:sp>
        <p:nvSpPr>
          <p:cNvPr id="5" name="TextovéPole 4"/>
          <p:cNvSpPr txBox="1">
            <a:spLocks noChangeArrowheads="1"/>
          </p:cNvSpPr>
          <p:nvPr/>
        </p:nvSpPr>
        <p:spPr bwMode="auto">
          <a:xfrm>
            <a:off x="305475" y="3240518"/>
            <a:ext cx="56197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sk-SK" altLang="sk-SK" sz="2400" dirty="0">
                <a:solidFill>
                  <a:srgbClr val="FF0000"/>
                </a:solidFill>
              </a:rPr>
              <a:t>Viete tento text preložiť?</a:t>
            </a:r>
          </a:p>
        </p:txBody>
      </p:sp>
      <p:sp>
        <p:nvSpPr>
          <p:cNvPr id="6" name="TextovéPole 5"/>
          <p:cNvSpPr txBox="1"/>
          <p:nvPr/>
        </p:nvSpPr>
        <p:spPr>
          <a:xfrm>
            <a:off x="381001" y="3702481"/>
            <a:ext cx="4502682" cy="2677656"/>
          </a:xfrm>
          <a:prstGeom prst="rect">
            <a:avLst/>
          </a:prstGeom>
          <a:noFill/>
          <a:ln>
            <a:solidFill>
              <a:schemeClr val="accent3">
                <a:lumMod val="75000"/>
              </a:schemeClr>
            </a:solidFill>
          </a:ln>
        </p:spPr>
        <p:txBody>
          <a:bodyPr wrap="square">
            <a:spAutoFit/>
          </a:bodyPr>
          <a:lstStyle/>
          <a:p>
            <a:pPr fontAlgn="auto">
              <a:spcBef>
                <a:spcPts val="0"/>
              </a:spcBef>
              <a:spcAft>
                <a:spcPts val="0"/>
              </a:spcAft>
              <a:defRPr/>
            </a:pPr>
            <a:r>
              <a:rPr lang="sk-SK" sz="2400" dirty="0" err="1">
                <a:latin typeface="+mn-lt"/>
              </a:rPr>
              <a:t>Goralu</a:t>
            </a:r>
            <a:r>
              <a:rPr lang="sk-SK" sz="2400" dirty="0">
                <a:latin typeface="+mn-lt"/>
              </a:rPr>
              <a:t>, nie je ti  žiaľ (ľúto),</a:t>
            </a:r>
          </a:p>
          <a:p>
            <a:pPr fontAlgn="auto">
              <a:spcBef>
                <a:spcPts val="0"/>
              </a:spcBef>
              <a:spcAft>
                <a:spcPts val="0"/>
              </a:spcAft>
              <a:defRPr/>
            </a:pPr>
            <a:r>
              <a:rPr lang="sk-SK" sz="2400" dirty="0"/>
              <a:t>odchádzať preč od svojej vlasti,</a:t>
            </a:r>
          </a:p>
          <a:p>
            <a:pPr fontAlgn="auto">
              <a:spcBef>
                <a:spcPts val="0"/>
              </a:spcBef>
              <a:spcAft>
                <a:spcPts val="0"/>
              </a:spcAft>
              <a:defRPr/>
            </a:pPr>
            <a:r>
              <a:rPr lang="sk-SK" sz="2400" dirty="0"/>
              <a:t>smrekových lesov a hájov</a:t>
            </a:r>
          </a:p>
          <a:p>
            <a:pPr fontAlgn="auto">
              <a:spcBef>
                <a:spcPts val="0"/>
              </a:spcBef>
              <a:spcAft>
                <a:spcPts val="0"/>
              </a:spcAft>
              <a:defRPr/>
            </a:pPr>
            <a:r>
              <a:rPr lang="sk-SK" sz="2400" dirty="0"/>
              <a:t>a striebristých potokov.</a:t>
            </a:r>
          </a:p>
          <a:p>
            <a:pPr fontAlgn="auto">
              <a:spcBef>
                <a:spcPts val="0"/>
              </a:spcBef>
              <a:spcAft>
                <a:spcPts val="0"/>
              </a:spcAft>
              <a:defRPr/>
            </a:pPr>
            <a:endParaRPr lang="sk-SK" sz="2400" dirty="0"/>
          </a:p>
          <a:p>
            <a:pPr fontAlgn="auto">
              <a:spcBef>
                <a:spcPts val="0"/>
              </a:spcBef>
              <a:spcAft>
                <a:spcPts val="0"/>
              </a:spcAft>
              <a:defRPr/>
            </a:pPr>
            <a:r>
              <a:rPr lang="sk-SK" sz="2400" dirty="0" err="1"/>
              <a:t>Goralu</a:t>
            </a:r>
            <a:r>
              <a:rPr lang="sk-SK" sz="2400" dirty="0"/>
              <a:t>, nie je ti žiaľ,</a:t>
            </a:r>
          </a:p>
          <a:p>
            <a:pPr fontAlgn="auto">
              <a:spcBef>
                <a:spcPts val="0"/>
              </a:spcBef>
              <a:spcAft>
                <a:spcPts val="0"/>
              </a:spcAft>
              <a:defRPr/>
            </a:pPr>
            <a:r>
              <a:rPr lang="sk-SK" sz="2400" dirty="0" err="1"/>
              <a:t>Goralu</a:t>
            </a:r>
            <a:r>
              <a:rPr lang="sk-SK" sz="2400" dirty="0"/>
              <a:t>, vráť sa do háj.</a:t>
            </a:r>
          </a:p>
        </p:txBody>
      </p:sp>
      <p:sp>
        <p:nvSpPr>
          <p:cNvPr id="3" name="AutoShape 2" descr="GC4VZD2 Gorali na Orave (Traditional Cache) in Žilinský kraj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8" name="AutoShape 4" descr="GC4VZD2 Gorali na Orave (Traditional Cache) in Žilinský kraj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3082" name="Picture 10" descr="Foto: Stretnutie Goralov v Pieninách žalo úspech i tento rok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1" y="1331641"/>
            <a:ext cx="7157250" cy="4741679"/>
          </a:xfrm>
          <a:prstGeom prst="rect">
            <a:avLst/>
          </a:prstGeom>
          <a:noFill/>
          <a:extLst>
            <a:ext uri="{909E8E84-426E-40DD-AFC4-6F175D3DCCD1}">
              <a14:hiddenFill xmlns:a14="http://schemas.microsoft.com/office/drawing/2010/main">
                <a:solidFill>
                  <a:srgbClr val="FFFFFF"/>
                </a:solidFill>
              </a14:hiddenFill>
            </a:ext>
          </a:extLst>
        </p:spPr>
      </p:pic>
      <p:sp>
        <p:nvSpPr>
          <p:cNvPr id="9" name="Obdĺžnik 8"/>
          <p:cNvSpPr/>
          <p:nvPr/>
        </p:nvSpPr>
        <p:spPr>
          <a:xfrm>
            <a:off x="1691880" y="6240225"/>
            <a:ext cx="6574107" cy="461665"/>
          </a:xfrm>
          <a:prstGeom prst="rect">
            <a:avLst/>
          </a:prstGeom>
        </p:spPr>
        <p:txBody>
          <a:bodyPr wrap="none">
            <a:spAutoFit/>
          </a:bodyPr>
          <a:lstStyle/>
          <a:p>
            <a:r>
              <a:rPr lang="sk-SK" sz="2400" dirty="0">
                <a:hlinkClick r:id="rId5"/>
              </a:rPr>
              <a:t>https://www.youtube.com/watch?v=Hfavmsc7y1A</a:t>
            </a:r>
            <a:r>
              <a:rPr lang="sk-SK" sz="2400" dirty="0"/>
              <a:t>  </a:t>
            </a:r>
          </a:p>
        </p:txBody>
      </p:sp>
      <p:pic>
        <p:nvPicPr>
          <p:cNvPr id="11" name="Obrázok 10">
            <a:extLst>
              <a:ext uri="{FF2B5EF4-FFF2-40B4-BE49-F238E27FC236}">
                <a16:creationId xmlns:a16="http://schemas.microsoft.com/office/drawing/2014/main" id="{280C4A1A-3727-4264-A0C6-EB3E368D6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0561" y="481728"/>
            <a:ext cx="2485915" cy="1488382"/>
          </a:xfrm>
          <a:prstGeom prst="rect">
            <a:avLst/>
          </a:prstGeom>
        </p:spPr>
      </p:pic>
      <p:pic>
        <p:nvPicPr>
          <p:cNvPr id="10" name="Obrázok 9" descr="GC4VZD2 Gorali na Orave (Traditional Cache) in Žilinský kraj ..."/>
          <p:cNvPicPr/>
          <p:nvPr/>
        </p:nvPicPr>
        <p:blipFill>
          <a:blip r:embed="rId7">
            <a:extLst>
              <a:ext uri="{28A0092B-C50C-407E-A947-70E740481C1C}">
                <a14:useLocalDpi xmlns:a14="http://schemas.microsoft.com/office/drawing/2010/main" val="0"/>
              </a:ext>
            </a:extLst>
          </a:blip>
          <a:srcRect/>
          <a:stretch>
            <a:fillRect/>
          </a:stretch>
        </p:blipFill>
        <p:spPr bwMode="auto">
          <a:xfrm>
            <a:off x="7116689" y="1786162"/>
            <a:ext cx="4097214" cy="4684895"/>
          </a:xfrm>
          <a:prstGeom prst="rect">
            <a:avLst/>
          </a:prstGeom>
          <a:noFill/>
          <a:ln>
            <a:noFill/>
          </a:ln>
        </p:spPr>
      </p:pic>
    </p:spTree>
    <p:extLst>
      <p:ext uri="{BB962C8B-B14F-4D97-AF65-F5344CB8AC3E}">
        <p14:creationId xmlns:p14="http://schemas.microsoft.com/office/powerpoint/2010/main" val="69760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wipe(down)">
                                      <p:cBhvr>
                                        <p:cTn id="27"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3524"/>
            <a:ext cx="12152375" cy="416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2" name="Rectangle 2"/>
          <p:cNvSpPr>
            <a:spLocks noGrp="1" noChangeArrowheads="1"/>
          </p:cNvSpPr>
          <p:nvPr>
            <p:ph type="title"/>
          </p:nvPr>
        </p:nvSpPr>
        <p:spPr>
          <a:xfrm>
            <a:off x="1627164" y="386322"/>
            <a:ext cx="10363200" cy="838200"/>
          </a:xfrm>
        </p:spPr>
        <p:txBody>
          <a:bodyPr/>
          <a:lstStyle/>
          <a:p>
            <a:r>
              <a:rPr lang="sk-SK" altLang="sk-SK" dirty="0"/>
              <a:t>Splavovanie a </a:t>
            </a:r>
            <a:r>
              <a:rPr lang="sk-SK" altLang="sk-SK" dirty="0" err="1"/>
              <a:t>rafting</a:t>
            </a:r>
            <a:r>
              <a:rPr lang="sk-SK" altLang="sk-SK" dirty="0"/>
              <a:t> Dunajca </a:t>
            </a:r>
          </a:p>
        </p:txBody>
      </p:sp>
      <p:sp>
        <p:nvSpPr>
          <p:cNvPr id="25603" name="Rectangle 3"/>
          <p:cNvSpPr>
            <a:spLocks noGrp="1" noChangeArrowheads="1"/>
          </p:cNvSpPr>
          <p:nvPr>
            <p:ph type="body" sz="half" idx="1"/>
          </p:nvPr>
        </p:nvSpPr>
        <p:spPr>
          <a:xfrm>
            <a:off x="498004" y="1156373"/>
            <a:ext cx="10358967" cy="1066800"/>
          </a:xfrm>
        </p:spPr>
        <p:txBody>
          <a:bodyPr>
            <a:normAutofit fontScale="92500"/>
          </a:bodyPr>
          <a:lstStyle/>
          <a:p>
            <a:pPr algn="just">
              <a:lnSpc>
                <a:spcPct val="90000"/>
              </a:lnSpc>
            </a:pPr>
            <a:r>
              <a:rPr lang="sk-SK" altLang="sk-SK" sz="2600" dirty="0">
                <a:solidFill>
                  <a:schemeClr val="tx1"/>
                </a:solidFill>
              </a:rPr>
              <a:t>Najväčšia atrakcia Pienin – splav na tradičných Goralských drevených </a:t>
            </a:r>
          </a:p>
          <a:p>
            <a:pPr marL="0" indent="0" algn="just">
              <a:lnSpc>
                <a:spcPct val="90000"/>
              </a:lnSpc>
              <a:buNone/>
            </a:pPr>
            <a:r>
              <a:rPr lang="sk-SK" altLang="sk-SK" sz="2600" dirty="0">
                <a:solidFill>
                  <a:schemeClr val="tx1"/>
                </a:solidFill>
              </a:rPr>
              <a:t>  pltiach a </a:t>
            </a:r>
            <a:r>
              <a:rPr lang="sk-SK" altLang="sk-SK" sz="2600" dirty="0" err="1">
                <a:solidFill>
                  <a:schemeClr val="tx1"/>
                </a:solidFill>
              </a:rPr>
              <a:t>rafting</a:t>
            </a:r>
            <a:r>
              <a:rPr lang="sk-SK" altLang="sk-SK" sz="2600" dirty="0">
                <a:solidFill>
                  <a:schemeClr val="tx1"/>
                </a:solidFill>
              </a:rPr>
              <a:t> v dĺžke 10 km po rieke Dunajec, pretekajúcou hlbokým kaňonom</a:t>
            </a:r>
            <a:r>
              <a:rPr lang="sk-SK" altLang="sk-SK" sz="3200" dirty="0">
                <a:solidFill>
                  <a:schemeClr val="tx1"/>
                </a:solidFill>
              </a:rPr>
              <a:t> </a:t>
            </a:r>
            <a:endParaRPr lang="sk-SK" altLang="sk-SK" sz="2400" dirty="0">
              <a:solidFill>
                <a:schemeClr val="tx1"/>
              </a:solidFill>
            </a:endParaRPr>
          </a:p>
        </p:txBody>
      </p:sp>
      <p:sp>
        <p:nvSpPr>
          <p:cNvPr id="25610" name="Rectangle 10"/>
          <p:cNvSpPr>
            <a:spLocks noGrp="1" noChangeArrowheads="1"/>
          </p:cNvSpPr>
          <p:nvPr>
            <p:ph sz="half" idx="2"/>
          </p:nvPr>
        </p:nvSpPr>
        <p:spPr>
          <a:xfrm>
            <a:off x="911460" y="3927035"/>
            <a:ext cx="10358967" cy="1981200"/>
          </a:xfrm>
        </p:spPr>
        <p:txBody>
          <a:bodyPr/>
          <a:lstStyle/>
          <a:p>
            <a:pPr>
              <a:buFontTx/>
              <a:buNone/>
            </a:pPr>
            <a:r>
              <a:rPr lang="sk-SK" altLang="sk-SK" sz="2800" dirty="0"/>
              <a:t> </a:t>
            </a:r>
          </a:p>
        </p:txBody>
      </p:sp>
      <p:sp>
        <p:nvSpPr>
          <p:cNvPr id="25612" name="Rectangle 12">
            <a:hlinkClick r:id="rId3"/>
          </p:cNvPr>
          <p:cNvSpPr>
            <a:spLocks noChangeArrowheads="1"/>
          </p:cNvSpPr>
          <p:nvPr/>
        </p:nvSpPr>
        <p:spPr bwMode="auto">
          <a:xfrm>
            <a:off x="965885" y="201656"/>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sk-SK"/>
          </a:p>
        </p:txBody>
      </p:sp>
      <p:sp>
        <p:nvSpPr>
          <p:cNvPr id="25614" name="Rectangle 14"/>
          <p:cNvSpPr>
            <a:spLocks noChangeArrowheads="1"/>
          </p:cNvSpPr>
          <p:nvPr/>
        </p:nvSpPr>
        <p:spPr bwMode="auto">
          <a:xfrm>
            <a:off x="3117851" y="571500"/>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sk-SK"/>
          </a:p>
        </p:txBody>
      </p:sp>
      <p:pic>
        <p:nvPicPr>
          <p:cNvPr id="25613" name="GOFVC_ObrazokFullViewControl_Image" descr="Goralský hudobník v Pieninách"/>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791157" y="2201887"/>
            <a:ext cx="3721686" cy="4572000"/>
          </a:xfrm>
          <a:prstGeom prst="rect">
            <a:avLst/>
          </a:prstGeom>
          <a:noFill/>
          <a:extLst>
            <a:ext uri="{909E8E84-426E-40DD-AFC4-6F175D3DCCD1}">
              <a14:hiddenFill xmlns:a14="http://schemas.microsoft.com/office/drawing/2010/main">
                <a:solidFill>
                  <a:srgbClr val="FFFFFF"/>
                </a:solidFill>
              </a14:hiddenFill>
            </a:ext>
          </a:extLst>
        </p:spPr>
      </p:pic>
      <p:sp>
        <p:nvSpPr>
          <p:cNvPr id="25616" name="Rectangle 16">
            <a:hlinkClick r:id="rId6"/>
          </p:cNvPr>
          <p:cNvSpPr>
            <a:spLocks noChangeArrowheads="1"/>
          </p:cNvSpPr>
          <p:nvPr/>
        </p:nvSpPr>
        <p:spPr bwMode="auto">
          <a:xfrm>
            <a:off x="3556000" y="2000250"/>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sk-SK"/>
          </a:p>
        </p:txBody>
      </p:sp>
      <p:pic>
        <p:nvPicPr>
          <p:cNvPr id="4098" name="Picture 2" descr="Rafting DUNAJEC - splav rieky Dunajec na rafte / Rafting - PIENIN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2610" y="334487"/>
            <a:ext cx="1616222" cy="16162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ropped-a42056ef-b814-42f7-bda3-2fddd5cc4271.png | Rafting DUNAJE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13" y="-57938"/>
            <a:ext cx="1628207" cy="16282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afting DUNAJEC - splav rieky Dunajec na rafte / Rafting - PIENIN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609" y="2708890"/>
            <a:ext cx="7319299" cy="355799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a:extLst>
              <a:ext uri="{FF2B5EF4-FFF2-40B4-BE49-F238E27FC236}">
                <a16:creationId xmlns:a16="http://schemas.microsoft.com/office/drawing/2014/main" id="{43A0D913-072D-4675-93D1-37BB1EAC47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6173" y="35479"/>
            <a:ext cx="1473681" cy="1084628"/>
          </a:xfrm>
          <a:prstGeom prst="rect">
            <a:avLst/>
          </a:prstGeom>
        </p:spPr>
      </p:pic>
    </p:spTree>
    <p:extLst>
      <p:ext uri="{BB962C8B-B14F-4D97-AF65-F5344CB8AC3E}">
        <p14:creationId xmlns:p14="http://schemas.microsoft.com/office/powerpoint/2010/main" val="2914361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wipe(down)">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613"/>
                                        </p:tgtEl>
                                        <p:attrNameLst>
                                          <p:attrName>style.visibility</p:attrName>
                                        </p:attrNameLst>
                                      </p:cBhvr>
                                      <p:to>
                                        <p:strVal val="visible"/>
                                      </p:to>
                                    </p:set>
                                    <p:animEffect transition="in" filter="wipe(down)">
                                      <p:cBhvr>
                                        <p:cTn id="23" dur="500"/>
                                        <p:tgtEl>
                                          <p:spTgt spid="25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Zopakuj si</a:t>
            </a:r>
          </a:p>
        </p:txBody>
      </p:sp>
      <p:sp>
        <p:nvSpPr>
          <p:cNvPr id="3" name="Zástupný symbol obsahu 2"/>
          <p:cNvSpPr>
            <a:spLocks noGrp="1"/>
          </p:cNvSpPr>
          <p:nvPr>
            <p:ph idx="1"/>
          </p:nvPr>
        </p:nvSpPr>
        <p:spPr>
          <a:xfrm>
            <a:off x="677334" y="1390917"/>
            <a:ext cx="10431944" cy="5467083"/>
          </a:xfrm>
        </p:spPr>
        <p:txBody>
          <a:bodyPr>
            <a:normAutofit/>
          </a:bodyPr>
          <a:lstStyle/>
          <a:p>
            <a:pPr>
              <a:lnSpc>
                <a:spcPct val="150000"/>
              </a:lnSpc>
            </a:pPr>
            <a:r>
              <a:rPr lang="sk-SK" sz="2200" dirty="0">
                <a:solidFill>
                  <a:schemeClr val="tx1"/>
                </a:solidFill>
              </a:rPr>
              <a:t>V ktorej časti Slovenska sa nachádzajú Pieniny?</a:t>
            </a:r>
          </a:p>
          <a:p>
            <a:pPr>
              <a:lnSpc>
                <a:spcPct val="150000"/>
              </a:lnSpc>
            </a:pPr>
            <a:r>
              <a:rPr lang="sk-SK" sz="2200" dirty="0">
                <a:solidFill>
                  <a:schemeClr val="tx1"/>
                </a:solidFill>
              </a:rPr>
              <a:t>Ako sa nazýva rieka pretekajúca Pieninami?</a:t>
            </a:r>
          </a:p>
          <a:p>
            <a:pPr>
              <a:lnSpc>
                <a:spcPct val="150000"/>
              </a:lnSpc>
            </a:pPr>
            <a:r>
              <a:rPr lang="sk-SK" sz="2200" dirty="0" smtClean="0">
                <a:solidFill>
                  <a:schemeClr val="tx1"/>
                </a:solidFill>
              </a:rPr>
              <a:t>Aké atrakcie ponúka rieka Dunajec?</a:t>
            </a:r>
            <a:endParaRPr lang="sk-SK" sz="2200" dirty="0">
              <a:solidFill>
                <a:schemeClr val="tx1"/>
              </a:solidFill>
            </a:endParaRPr>
          </a:p>
          <a:p>
            <a:pPr>
              <a:lnSpc>
                <a:spcPct val="150000"/>
              </a:lnSpc>
            </a:pPr>
            <a:endParaRPr lang="sk-SK" sz="2200" dirty="0">
              <a:solidFill>
                <a:schemeClr val="tx1"/>
              </a:solidFill>
            </a:endParaRPr>
          </a:p>
          <a:p>
            <a:pPr>
              <a:lnSpc>
                <a:spcPct val="150000"/>
              </a:lnSpc>
            </a:pPr>
            <a:r>
              <a:rPr lang="sk-SK" sz="2200" dirty="0" smtClean="0">
                <a:solidFill>
                  <a:schemeClr val="tx1"/>
                </a:solidFill>
              </a:rPr>
              <a:t>V </a:t>
            </a:r>
            <a:r>
              <a:rPr lang="sk-SK" sz="2200" dirty="0">
                <a:solidFill>
                  <a:schemeClr val="tx1"/>
                </a:solidFill>
              </a:rPr>
              <a:t>ktorej obci sa nachádza živý skanzen?</a:t>
            </a:r>
          </a:p>
          <a:p>
            <a:pPr>
              <a:lnSpc>
                <a:spcPct val="150000"/>
              </a:lnSpc>
            </a:pPr>
            <a:r>
              <a:rPr lang="sk-SK" sz="2200" dirty="0">
                <a:solidFill>
                  <a:schemeClr val="tx1"/>
                </a:solidFill>
              </a:rPr>
              <a:t>Súčasťou ktorého regiónu </a:t>
            </a:r>
            <a:r>
              <a:rPr lang="sk-SK" sz="2200" dirty="0" smtClean="0">
                <a:solidFill>
                  <a:schemeClr val="tx1"/>
                </a:solidFill>
              </a:rPr>
              <a:t>sú Pieniny a Spišská Magura?</a:t>
            </a:r>
          </a:p>
          <a:p>
            <a:pPr>
              <a:lnSpc>
                <a:spcPct val="150000"/>
              </a:lnSpc>
            </a:pPr>
            <a:r>
              <a:rPr lang="sk-SK" sz="2200" dirty="0" smtClean="0">
                <a:solidFill>
                  <a:schemeClr val="tx1"/>
                </a:solidFill>
              </a:rPr>
              <a:t>V ktorej obci žil mních Cyprián?</a:t>
            </a:r>
            <a:endParaRPr lang="sk-SK" sz="2200" dirty="0">
              <a:solidFill>
                <a:schemeClr val="tx1"/>
              </a:solidFill>
            </a:endParaRPr>
          </a:p>
        </p:txBody>
      </p:sp>
      <p:sp>
        <p:nvSpPr>
          <p:cNvPr id="10" name="Zaoblený obdĺžnik 9"/>
          <p:cNvSpPr/>
          <p:nvPr/>
        </p:nvSpPr>
        <p:spPr>
          <a:xfrm>
            <a:off x="6675690" y="1480900"/>
            <a:ext cx="1835972"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a:t>Na severe</a:t>
            </a:r>
          </a:p>
        </p:txBody>
      </p:sp>
      <p:sp>
        <p:nvSpPr>
          <p:cNvPr id="15" name="Zaoblený obdĺžnik 14"/>
          <p:cNvSpPr/>
          <p:nvPr/>
        </p:nvSpPr>
        <p:spPr>
          <a:xfrm>
            <a:off x="6162217" y="2109566"/>
            <a:ext cx="1551016"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a:t>Dunajec</a:t>
            </a:r>
          </a:p>
        </p:txBody>
      </p:sp>
      <p:sp>
        <p:nvSpPr>
          <p:cNvPr id="14" name="Zaoblený obdĺžnik 13"/>
          <p:cNvSpPr/>
          <p:nvPr/>
        </p:nvSpPr>
        <p:spPr>
          <a:xfrm>
            <a:off x="5281805" y="2746895"/>
            <a:ext cx="2772115"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smtClean="0"/>
              <a:t>Splav na pltiach</a:t>
            </a:r>
            <a:endParaRPr lang="sk-SK" sz="2400" dirty="0"/>
          </a:p>
        </p:txBody>
      </p:sp>
      <p:sp>
        <p:nvSpPr>
          <p:cNvPr id="17" name="Zaoblený obdĺžnik 16"/>
          <p:cNvSpPr/>
          <p:nvPr/>
        </p:nvSpPr>
        <p:spPr>
          <a:xfrm>
            <a:off x="4888733" y="5339650"/>
            <a:ext cx="2508355"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smtClean="0"/>
              <a:t>Červený Kláštor</a:t>
            </a:r>
            <a:endParaRPr lang="sk-SK" sz="2400" dirty="0"/>
          </a:p>
        </p:txBody>
      </p:sp>
      <p:sp>
        <p:nvSpPr>
          <p:cNvPr id="21" name="Zaoblený obdĺžnik 20"/>
          <p:cNvSpPr/>
          <p:nvPr/>
        </p:nvSpPr>
        <p:spPr>
          <a:xfrm>
            <a:off x="5601052" y="3942801"/>
            <a:ext cx="1796036"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a:t>Osturňa</a:t>
            </a:r>
          </a:p>
        </p:txBody>
      </p:sp>
      <p:sp>
        <p:nvSpPr>
          <p:cNvPr id="19" name="Zaoblený obdĺžnik 18"/>
          <p:cNvSpPr/>
          <p:nvPr/>
        </p:nvSpPr>
        <p:spPr>
          <a:xfrm>
            <a:off x="5281805" y="3350856"/>
            <a:ext cx="2156225"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err="1" smtClean="0"/>
              <a:t>rafting</a:t>
            </a:r>
            <a:endParaRPr lang="sk-SK" sz="2400" dirty="0"/>
          </a:p>
        </p:txBody>
      </p:sp>
      <p:sp>
        <p:nvSpPr>
          <p:cNvPr id="11" name="Zaoblený obdĺžnik 10"/>
          <p:cNvSpPr/>
          <p:nvPr/>
        </p:nvSpPr>
        <p:spPr>
          <a:xfrm>
            <a:off x="7457199" y="4562685"/>
            <a:ext cx="1905165"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smtClean="0"/>
              <a:t>Zamagurie</a:t>
            </a:r>
            <a:endParaRPr lang="sk-SK" sz="2400" dirty="0"/>
          </a:p>
        </p:txBody>
      </p:sp>
    </p:spTree>
    <p:extLst>
      <p:ext uri="{BB962C8B-B14F-4D97-AF65-F5344CB8AC3E}">
        <p14:creationId xmlns:p14="http://schemas.microsoft.com/office/powerpoint/2010/main" val="300249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animBg="1"/>
      <p:bldP spid="15" grpId="0" uiExpand="1" animBg="1"/>
      <p:bldP spid="14" grpId="0" uiExpand="1" animBg="1"/>
      <p:bldP spid="17" grpId="0" animBg="1"/>
      <p:bldP spid="21" grpId="0" animBg="1"/>
      <p:bldP spid="1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Ã½sledok vyhÄ¾adÃ¡vania obrÃ¡zkov pre dopyt mapa pohor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781401"/>
            <a:ext cx="9831442" cy="50765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677334" y="609600"/>
            <a:ext cx="9831442" cy="1320800"/>
          </a:xfrm>
        </p:spPr>
        <p:txBody>
          <a:bodyPr/>
          <a:lstStyle/>
          <a:p>
            <a:r>
              <a:rPr lang="sk-SK" dirty="0"/>
              <a:t>Označ na mape Pieniny</a:t>
            </a:r>
          </a:p>
        </p:txBody>
      </p:sp>
      <p:sp>
        <p:nvSpPr>
          <p:cNvPr id="8" name="Ovál 7"/>
          <p:cNvSpPr/>
          <p:nvPr/>
        </p:nvSpPr>
        <p:spPr>
          <a:xfrm rot="16200000">
            <a:off x="6436864" y="2114088"/>
            <a:ext cx="611980" cy="12811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5324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VÃ½sledok vyhÄ¾adÃ¡vania obrÃ¡zkov pre dopyt mapa ri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32" y="1694356"/>
            <a:ext cx="9114724" cy="467303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973892" y="231176"/>
            <a:ext cx="8596668" cy="659642"/>
          </a:xfrm>
        </p:spPr>
        <p:txBody>
          <a:bodyPr/>
          <a:lstStyle/>
          <a:p>
            <a:r>
              <a:rPr lang="sk-SK" dirty="0"/>
              <a:t>Označ na mape rieku Dunajec</a:t>
            </a:r>
          </a:p>
        </p:txBody>
      </p:sp>
      <p:sp>
        <p:nvSpPr>
          <p:cNvPr id="5" name="Voľný tvar 4"/>
          <p:cNvSpPr/>
          <p:nvPr/>
        </p:nvSpPr>
        <p:spPr>
          <a:xfrm>
            <a:off x="3518975" y="4725329"/>
            <a:ext cx="766778" cy="1765190"/>
          </a:xfrm>
          <a:custGeom>
            <a:avLst/>
            <a:gdLst>
              <a:gd name="connsiteX0" fmla="*/ 766778 w 766778"/>
              <a:gd name="connsiteY0" fmla="*/ 0 h 1765190"/>
              <a:gd name="connsiteX1" fmla="*/ 727022 w 766778"/>
              <a:gd name="connsiteY1" fmla="*/ 7952 h 1765190"/>
              <a:gd name="connsiteX2" fmla="*/ 695216 w 766778"/>
              <a:gd name="connsiteY2" fmla="*/ 31806 h 1765190"/>
              <a:gd name="connsiteX3" fmla="*/ 671362 w 766778"/>
              <a:gd name="connsiteY3" fmla="*/ 47708 h 1765190"/>
              <a:gd name="connsiteX4" fmla="*/ 631606 w 766778"/>
              <a:gd name="connsiteY4" fmla="*/ 95416 h 1765190"/>
              <a:gd name="connsiteX5" fmla="*/ 607752 w 766778"/>
              <a:gd name="connsiteY5" fmla="*/ 111319 h 1765190"/>
              <a:gd name="connsiteX6" fmla="*/ 560044 w 766778"/>
              <a:gd name="connsiteY6" fmla="*/ 151075 h 1765190"/>
              <a:gd name="connsiteX7" fmla="*/ 528239 w 766778"/>
              <a:gd name="connsiteY7" fmla="*/ 190832 h 1765190"/>
              <a:gd name="connsiteX8" fmla="*/ 488482 w 766778"/>
              <a:gd name="connsiteY8" fmla="*/ 230588 h 1765190"/>
              <a:gd name="connsiteX9" fmla="*/ 464628 w 766778"/>
              <a:gd name="connsiteY9" fmla="*/ 262393 h 1765190"/>
              <a:gd name="connsiteX10" fmla="*/ 432823 w 766778"/>
              <a:gd name="connsiteY10" fmla="*/ 349858 h 1765190"/>
              <a:gd name="connsiteX11" fmla="*/ 416921 w 766778"/>
              <a:gd name="connsiteY11" fmla="*/ 413468 h 1765190"/>
              <a:gd name="connsiteX12" fmla="*/ 369213 w 766778"/>
              <a:gd name="connsiteY12" fmla="*/ 437322 h 1765190"/>
              <a:gd name="connsiteX13" fmla="*/ 353310 w 766778"/>
              <a:gd name="connsiteY13" fmla="*/ 492981 h 1765190"/>
              <a:gd name="connsiteX14" fmla="*/ 329456 w 766778"/>
              <a:gd name="connsiteY14" fmla="*/ 540689 h 1765190"/>
              <a:gd name="connsiteX15" fmla="*/ 337408 w 766778"/>
              <a:gd name="connsiteY15" fmla="*/ 564543 h 1765190"/>
              <a:gd name="connsiteX16" fmla="*/ 329456 w 766778"/>
              <a:gd name="connsiteY16" fmla="*/ 604300 h 1765190"/>
              <a:gd name="connsiteX17" fmla="*/ 305602 w 766778"/>
              <a:gd name="connsiteY17" fmla="*/ 667910 h 1765190"/>
              <a:gd name="connsiteX18" fmla="*/ 297651 w 766778"/>
              <a:gd name="connsiteY18" fmla="*/ 699715 h 1765190"/>
              <a:gd name="connsiteX19" fmla="*/ 297651 w 766778"/>
              <a:gd name="connsiteY19" fmla="*/ 787180 h 1765190"/>
              <a:gd name="connsiteX20" fmla="*/ 273797 w 766778"/>
              <a:gd name="connsiteY20" fmla="*/ 803082 h 1765190"/>
              <a:gd name="connsiteX21" fmla="*/ 257895 w 766778"/>
              <a:gd name="connsiteY21" fmla="*/ 874644 h 1765190"/>
              <a:gd name="connsiteX22" fmla="*/ 234041 w 766778"/>
              <a:gd name="connsiteY22" fmla="*/ 970060 h 1765190"/>
              <a:gd name="connsiteX23" fmla="*/ 305602 w 766778"/>
              <a:gd name="connsiteY23" fmla="*/ 1113183 h 1765190"/>
              <a:gd name="connsiteX24" fmla="*/ 289700 w 766778"/>
              <a:gd name="connsiteY24" fmla="*/ 1160891 h 1765190"/>
              <a:gd name="connsiteX25" fmla="*/ 257895 w 766778"/>
              <a:gd name="connsiteY25" fmla="*/ 1184745 h 1765190"/>
              <a:gd name="connsiteX26" fmla="*/ 202235 w 766778"/>
              <a:gd name="connsiteY26" fmla="*/ 1224501 h 1765190"/>
              <a:gd name="connsiteX27" fmla="*/ 178382 w 766778"/>
              <a:gd name="connsiteY27" fmla="*/ 1232453 h 1765190"/>
              <a:gd name="connsiteX28" fmla="*/ 154528 w 766778"/>
              <a:gd name="connsiteY28" fmla="*/ 1327868 h 1765190"/>
              <a:gd name="connsiteX29" fmla="*/ 146576 w 766778"/>
              <a:gd name="connsiteY29" fmla="*/ 1367625 h 1765190"/>
              <a:gd name="connsiteX30" fmla="*/ 138625 w 766778"/>
              <a:gd name="connsiteY30" fmla="*/ 1391479 h 1765190"/>
              <a:gd name="connsiteX31" fmla="*/ 114771 w 766778"/>
              <a:gd name="connsiteY31" fmla="*/ 1399430 h 1765190"/>
              <a:gd name="connsiteX32" fmla="*/ 90917 w 766778"/>
              <a:gd name="connsiteY32" fmla="*/ 1463040 h 1765190"/>
              <a:gd name="connsiteX33" fmla="*/ 98868 w 766778"/>
              <a:gd name="connsiteY33" fmla="*/ 1486894 h 1765190"/>
              <a:gd name="connsiteX34" fmla="*/ 75015 w 766778"/>
              <a:gd name="connsiteY34" fmla="*/ 1494846 h 1765190"/>
              <a:gd name="connsiteX35" fmla="*/ 67063 w 766778"/>
              <a:gd name="connsiteY35" fmla="*/ 1518700 h 1765190"/>
              <a:gd name="connsiteX36" fmla="*/ 51161 w 766778"/>
              <a:gd name="connsiteY36" fmla="*/ 1550505 h 1765190"/>
              <a:gd name="connsiteX37" fmla="*/ 27307 w 766778"/>
              <a:gd name="connsiteY37" fmla="*/ 1558456 h 1765190"/>
              <a:gd name="connsiteX38" fmla="*/ 3453 w 766778"/>
              <a:gd name="connsiteY38" fmla="*/ 1550505 h 1765190"/>
              <a:gd name="connsiteX39" fmla="*/ 35258 w 766778"/>
              <a:gd name="connsiteY39" fmla="*/ 1645920 h 1765190"/>
              <a:gd name="connsiteX40" fmla="*/ 35258 w 766778"/>
              <a:gd name="connsiteY40" fmla="*/ 1765190 h 17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66778" h="1765190">
                <a:moveTo>
                  <a:pt x="766778" y="0"/>
                </a:moveTo>
                <a:cubicBezTo>
                  <a:pt x="753526" y="2651"/>
                  <a:pt x="739372" y="2463"/>
                  <a:pt x="727022" y="7952"/>
                </a:cubicBezTo>
                <a:cubicBezTo>
                  <a:pt x="714912" y="13334"/>
                  <a:pt x="706000" y="24103"/>
                  <a:pt x="695216" y="31806"/>
                </a:cubicBezTo>
                <a:cubicBezTo>
                  <a:pt x="687440" y="37360"/>
                  <a:pt x="679313" y="42407"/>
                  <a:pt x="671362" y="47708"/>
                </a:cubicBezTo>
                <a:cubicBezTo>
                  <a:pt x="655725" y="71164"/>
                  <a:pt x="654565" y="76283"/>
                  <a:pt x="631606" y="95416"/>
                </a:cubicBezTo>
                <a:cubicBezTo>
                  <a:pt x="624265" y="101534"/>
                  <a:pt x="614509" y="104562"/>
                  <a:pt x="607752" y="111319"/>
                </a:cubicBezTo>
                <a:cubicBezTo>
                  <a:pt x="564429" y="154642"/>
                  <a:pt x="605603" y="135889"/>
                  <a:pt x="560044" y="151075"/>
                </a:cubicBezTo>
                <a:cubicBezTo>
                  <a:pt x="544565" y="197513"/>
                  <a:pt x="564204" y="154867"/>
                  <a:pt x="528239" y="190832"/>
                </a:cubicBezTo>
                <a:cubicBezTo>
                  <a:pt x="475234" y="243837"/>
                  <a:pt x="552088" y="188186"/>
                  <a:pt x="488482" y="230588"/>
                </a:cubicBezTo>
                <a:cubicBezTo>
                  <a:pt x="480531" y="241190"/>
                  <a:pt x="469725" y="250160"/>
                  <a:pt x="464628" y="262393"/>
                </a:cubicBezTo>
                <a:cubicBezTo>
                  <a:pt x="414017" y="383860"/>
                  <a:pt x="475012" y="286575"/>
                  <a:pt x="432823" y="349858"/>
                </a:cubicBezTo>
                <a:cubicBezTo>
                  <a:pt x="432427" y="351837"/>
                  <a:pt x="423441" y="405318"/>
                  <a:pt x="416921" y="413468"/>
                </a:cubicBezTo>
                <a:cubicBezTo>
                  <a:pt x="405710" y="427481"/>
                  <a:pt x="384928" y="432084"/>
                  <a:pt x="369213" y="437322"/>
                </a:cubicBezTo>
                <a:cubicBezTo>
                  <a:pt x="366664" y="447519"/>
                  <a:pt x="359016" y="481569"/>
                  <a:pt x="353310" y="492981"/>
                </a:cubicBezTo>
                <a:cubicBezTo>
                  <a:pt x="322482" y="554637"/>
                  <a:pt x="349444" y="480731"/>
                  <a:pt x="329456" y="540689"/>
                </a:cubicBezTo>
                <a:cubicBezTo>
                  <a:pt x="332107" y="548640"/>
                  <a:pt x="337408" y="556161"/>
                  <a:pt x="337408" y="564543"/>
                </a:cubicBezTo>
                <a:cubicBezTo>
                  <a:pt x="337408" y="578058"/>
                  <a:pt x="332388" y="591107"/>
                  <a:pt x="329456" y="604300"/>
                </a:cubicBezTo>
                <a:cubicBezTo>
                  <a:pt x="320795" y="643276"/>
                  <a:pt x="324045" y="631026"/>
                  <a:pt x="305602" y="667910"/>
                </a:cubicBezTo>
                <a:cubicBezTo>
                  <a:pt x="302952" y="678512"/>
                  <a:pt x="297651" y="688787"/>
                  <a:pt x="297651" y="699715"/>
                </a:cubicBezTo>
                <a:cubicBezTo>
                  <a:pt x="297651" y="717253"/>
                  <a:pt x="315885" y="764387"/>
                  <a:pt x="297651" y="787180"/>
                </a:cubicBezTo>
                <a:cubicBezTo>
                  <a:pt x="291681" y="794642"/>
                  <a:pt x="281748" y="797781"/>
                  <a:pt x="273797" y="803082"/>
                </a:cubicBezTo>
                <a:cubicBezTo>
                  <a:pt x="251046" y="871338"/>
                  <a:pt x="285886" y="762679"/>
                  <a:pt x="257895" y="874644"/>
                </a:cubicBezTo>
                <a:cubicBezTo>
                  <a:pt x="226394" y="1000649"/>
                  <a:pt x="254846" y="845223"/>
                  <a:pt x="234041" y="970060"/>
                </a:cubicBezTo>
                <a:cubicBezTo>
                  <a:pt x="264372" y="1015556"/>
                  <a:pt x="291387" y="1053481"/>
                  <a:pt x="305602" y="1113183"/>
                </a:cubicBezTo>
                <a:cubicBezTo>
                  <a:pt x="309485" y="1129490"/>
                  <a:pt x="303110" y="1150833"/>
                  <a:pt x="289700" y="1160891"/>
                </a:cubicBezTo>
                <a:lnTo>
                  <a:pt x="257895" y="1184745"/>
                </a:lnTo>
                <a:cubicBezTo>
                  <a:pt x="244642" y="1224502"/>
                  <a:pt x="257895" y="1205947"/>
                  <a:pt x="202235" y="1224501"/>
                </a:cubicBezTo>
                <a:lnTo>
                  <a:pt x="178382" y="1232453"/>
                </a:lnTo>
                <a:cubicBezTo>
                  <a:pt x="137633" y="1293574"/>
                  <a:pt x="143434" y="1261308"/>
                  <a:pt x="154528" y="1327868"/>
                </a:cubicBezTo>
                <a:cubicBezTo>
                  <a:pt x="151877" y="1341120"/>
                  <a:pt x="149854" y="1354514"/>
                  <a:pt x="146576" y="1367625"/>
                </a:cubicBezTo>
                <a:cubicBezTo>
                  <a:pt x="144543" y="1375756"/>
                  <a:pt x="144552" y="1385552"/>
                  <a:pt x="138625" y="1391479"/>
                </a:cubicBezTo>
                <a:cubicBezTo>
                  <a:pt x="132698" y="1397406"/>
                  <a:pt x="122722" y="1396780"/>
                  <a:pt x="114771" y="1399430"/>
                </a:cubicBezTo>
                <a:cubicBezTo>
                  <a:pt x="105723" y="1417525"/>
                  <a:pt x="90917" y="1441387"/>
                  <a:pt x="90917" y="1463040"/>
                </a:cubicBezTo>
                <a:cubicBezTo>
                  <a:pt x="90917" y="1471421"/>
                  <a:pt x="96218" y="1478943"/>
                  <a:pt x="98868" y="1486894"/>
                </a:cubicBezTo>
                <a:cubicBezTo>
                  <a:pt x="90917" y="1489545"/>
                  <a:pt x="80941" y="1488920"/>
                  <a:pt x="75015" y="1494846"/>
                </a:cubicBezTo>
                <a:cubicBezTo>
                  <a:pt x="69088" y="1500773"/>
                  <a:pt x="70365" y="1510996"/>
                  <a:pt x="67063" y="1518700"/>
                </a:cubicBezTo>
                <a:cubicBezTo>
                  <a:pt x="62394" y="1529595"/>
                  <a:pt x="59542" y="1542124"/>
                  <a:pt x="51161" y="1550505"/>
                </a:cubicBezTo>
                <a:cubicBezTo>
                  <a:pt x="45234" y="1556432"/>
                  <a:pt x="35258" y="1555806"/>
                  <a:pt x="27307" y="1558456"/>
                </a:cubicBezTo>
                <a:cubicBezTo>
                  <a:pt x="19356" y="1555806"/>
                  <a:pt x="4638" y="1542208"/>
                  <a:pt x="3453" y="1550505"/>
                </a:cubicBezTo>
                <a:cubicBezTo>
                  <a:pt x="-11810" y="1657336"/>
                  <a:pt x="28041" y="1577363"/>
                  <a:pt x="35258" y="1645920"/>
                </a:cubicBezTo>
                <a:cubicBezTo>
                  <a:pt x="39420" y="1685458"/>
                  <a:pt x="35258" y="1725433"/>
                  <a:pt x="35258" y="1765190"/>
                </a:cubicBezTo>
              </a:path>
            </a:pathLst>
          </a:custGeom>
          <a:noFill/>
          <a:ln w="63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Voľný tvar 10"/>
          <p:cNvSpPr/>
          <p:nvPr/>
        </p:nvSpPr>
        <p:spPr>
          <a:xfrm>
            <a:off x="5123875" y="4439427"/>
            <a:ext cx="770379" cy="218262"/>
          </a:xfrm>
          <a:custGeom>
            <a:avLst/>
            <a:gdLst>
              <a:gd name="connsiteX0" fmla="*/ 422031 w 422031"/>
              <a:gd name="connsiteY0" fmla="*/ 0 h 130629"/>
              <a:gd name="connsiteX1" fmla="*/ 396910 w 422031"/>
              <a:gd name="connsiteY1" fmla="*/ 5024 h 130629"/>
              <a:gd name="connsiteX2" fmla="*/ 376813 w 422031"/>
              <a:gd name="connsiteY2" fmla="*/ 10049 h 130629"/>
              <a:gd name="connsiteX3" fmla="*/ 366765 w 422031"/>
              <a:gd name="connsiteY3" fmla="*/ 40194 h 130629"/>
              <a:gd name="connsiteX4" fmla="*/ 336620 w 422031"/>
              <a:gd name="connsiteY4" fmla="*/ 50242 h 130629"/>
              <a:gd name="connsiteX5" fmla="*/ 331596 w 422031"/>
              <a:gd name="connsiteY5" fmla="*/ 65314 h 130629"/>
              <a:gd name="connsiteX6" fmla="*/ 306475 w 422031"/>
              <a:gd name="connsiteY6" fmla="*/ 85411 h 130629"/>
              <a:gd name="connsiteX7" fmla="*/ 276330 w 422031"/>
              <a:gd name="connsiteY7" fmla="*/ 95460 h 130629"/>
              <a:gd name="connsiteX8" fmla="*/ 271305 w 422031"/>
              <a:gd name="connsiteY8" fmla="*/ 110532 h 130629"/>
              <a:gd name="connsiteX9" fmla="*/ 256233 w 422031"/>
              <a:gd name="connsiteY9" fmla="*/ 115556 h 130629"/>
              <a:gd name="connsiteX10" fmla="*/ 221064 w 422031"/>
              <a:gd name="connsiteY10" fmla="*/ 130629 h 130629"/>
              <a:gd name="connsiteX11" fmla="*/ 205991 w 422031"/>
              <a:gd name="connsiteY11" fmla="*/ 125605 h 130629"/>
              <a:gd name="connsiteX12" fmla="*/ 145701 w 422031"/>
              <a:gd name="connsiteY12" fmla="*/ 115556 h 130629"/>
              <a:gd name="connsiteX13" fmla="*/ 130629 w 422031"/>
              <a:gd name="connsiteY13" fmla="*/ 105508 h 130629"/>
              <a:gd name="connsiteX14" fmla="*/ 70338 w 422031"/>
              <a:gd name="connsiteY14" fmla="*/ 105508 h 130629"/>
              <a:gd name="connsiteX15" fmla="*/ 55266 w 422031"/>
              <a:gd name="connsiteY15" fmla="*/ 110532 h 130629"/>
              <a:gd name="connsiteX16" fmla="*/ 40193 w 422031"/>
              <a:gd name="connsiteY16" fmla="*/ 100484 h 130629"/>
              <a:gd name="connsiteX17" fmla="*/ 20097 w 422031"/>
              <a:gd name="connsiteY17" fmla="*/ 95460 h 130629"/>
              <a:gd name="connsiteX18" fmla="*/ 0 w 422031"/>
              <a:gd name="connsiteY18" fmla="*/ 85411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2031" h="130629">
                <a:moveTo>
                  <a:pt x="422031" y="0"/>
                </a:moveTo>
                <a:cubicBezTo>
                  <a:pt x="413657" y="1675"/>
                  <a:pt x="405246" y="3171"/>
                  <a:pt x="396910" y="5024"/>
                </a:cubicBezTo>
                <a:cubicBezTo>
                  <a:pt x="390169" y="6522"/>
                  <a:pt x="381307" y="4806"/>
                  <a:pt x="376813" y="10049"/>
                </a:cubicBezTo>
                <a:cubicBezTo>
                  <a:pt x="369920" y="18091"/>
                  <a:pt x="376813" y="36845"/>
                  <a:pt x="366765" y="40194"/>
                </a:cubicBezTo>
                <a:lnTo>
                  <a:pt x="336620" y="50242"/>
                </a:lnTo>
                <a:cubicBezTo>
                  <a:pt x="334945" y="55266"/>
                  <a:pt x="334321" y="60773"/>
                  <a:pt x="331596" y="65314"/>
                </a:cubicBezTo>
                <a:cubicBezTo>
                  <a:pt x="327800" y="71641"/>
                  <a:pt x="312077" y="82921"/>
                  <a:pt x="306475" y="85411"/>
                </a:cubicBezTo>
                <a:cubicBezTo>
                  <a:pt x="296796" y="89713"/>
                  <a:pt x="276330" y="95460"/>
                  <a:pt x="276330" y="95460"/>
                </a:cubicBezTo>
                <a:cubicBezTo>
                  <a:pt x="274655" y="100484"/>
                  <a:pt x="275050" y="106787"/>
                  <a:pt x="271305" y="110532"/>
                </a:cubicBezTo>
                <a:cubicBezTo>
                  <a:pt x="267560" y="114277"/>
                  <a:pt x="260970" y="113188"/>
                  <a:pt x="256233" y="115556"/>
                </a:cubicBezTo>
                <a:cubicBezTo>
                  <a:pt x="221537" y="132905"/>
                  <a:pt x="262887" y="120173"/>
                  <a:pt x="221064" y="130629"/>
                </a:cubicBezTo>
                <a:cubicBezTo>
                  <a:pt x="216040" y="128954"/>
                  <a:pt x="211215" y="126476"/>
                  <a:pt x="205991" y="125605"/>
                </a:cubicBezTo>
                <a:cubicBezTo>
                  <a:pt x="138683" y="114386"/>
                  <a:pt x="181038" y="127334"/>
                  <a:pt x="145701" y="115556"/>
                </a:cubicBezTo>
                <a:cubicBezTo>
                  <a:pt x="140677" y="112207"/>
                  <a:pt x="136357" y="107417"/>
                  <a:pt x="130629" y="105508"/>
                </a:cubicBezTo>
                <a:cubicBezTo>
                  <a:pt x="103834" y="96576"/>
                  <a:pt x="97134" y="101042"/>
                  <a:pt x="70338" y="105508"/>
                </a:cubicBezTo>
                <a:cubicBezTo>
                  <a:pt x="65314" y="107183"/>
                  <a:pt x="60490" y="111403"/>
                  <a:pt x="55266" y="110532"/>
                </a:cubicBezTo>
                <a:cubicBezTo>
                  <a:pt x="49310" y="109539"/>
                  <a:pt x="45743" y="102863"/>
                  <a:pt x="40193" y="100484"/>
                </a:cubicBezTo>
                <a:cubicBezTo>
                  <a:pt x="33846" y="97764"/>
                  <a:pt x="26796" y="97135"/>
                  <a:pt x="20097" y="95460"/>
                </a:cubicBezTo>
                <a:cubicBezTo>
                  <a:pt x="3631" y="84482"/>
                  <a:pt x="11063" y="85411"/>
                  <a:pt x="0" y="85411"/>
                </a:cubicBezTo>
              </a:path>
            </a:pathLst>
          </a:custGeom>
          <a:no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 name="Obrázok 3">
            <a:extLst>
              <a:ext uri="{FF2B5EF4-FFF2-40B4-BE49-F238E27FC236}">
                <a16:creationId xmlns:a16="http://schemas.microsoft.com/office/drawing/2014/main" id="{04C0A79F-78A9-4970-8F24-25AE37AE7E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7152" y="2004970"/>
            <a:ext cx="776028" cy="469783"/>
          </a:xfrm>
          <a:prstGeom prst="rect">
            <a:avLst/>
          </a:prstGeom>
        </p:spPr>
      </p:pic>
    </p:spTree>
    <p:extLst>
      <p:ext uri="{BB962C8B-B14F-4D97-AF65-F5344CB8AC3E}">
        <p14:creationId xmlns:p14="http://schemas.microsoft.com/office/powerpoint/2010/main" val="178619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9831442" cy="1320800"/>
          </a:xfrm>
        </p:spPr>
        <p:txBody>
          <a:bodyPr/>
          <a:lstStyle/>
          <a:p>
            <a:r>
              <a:rPr lang="sk-SK" dirty="0"/>
              <a:t>Čo je na obrázku</a:t>
            </a:r>
          </a:p>
        </p:txBody>
      </p:sp>
      <p:sp>
        <p:nvSpPr>
          <p:cNvPr id="6" name="Zaoblený obdĺžnik 5"/>
          <p:cNvSpPr/>
          <p:nvPr/>
        </p:nvSpPr>
        <p:spPr>
          <a:xfrm>
            <a:off x="4039731" y="5696328"/>
            <a:ext cx="4558358"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a:t>Kláštor v Červenom Kláštore</a:t>
            </a:r>
          </a:p>
        </p:txBody>
      </p:sp>
      <p:pic>
        <p:nvPicPr>
          <p:cNvPr id="7" name="Picture 2" descr="Červený Kláštor | Slovak Film Commis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0201" y="1453735"/>
            <a:ext cx="6790815" cy="3876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46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9831442" cy="1320800"/>
          </a:xfrm>
        </p:spPr>
        <p:txBody>
          <a:bodyPr/>
          <a:lstStyle/>
          <a:p>
            <a:r>
              <a:rPr lang="sk-SK" dirty="0"/>
              <a:t>Čo je na obrázku</a:t>
            </a:r>
          </a:p>
        </p:txBody>
      </p:sp>
      <p:sp>
        <p:nvSpPr>
          <p:cNvPr id="6" name="Zaoblený obdĺžnik 5"/>
          <p:cNvSpPr/>
          <p:nvPr/>
        </p:nvSpPr>
        <p:spPr>
          <a:xfrm>
            <a:off x="4147341" y="5616805"/>
            <a:ext cx="4026094"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a:t>Pohorie Pieniny</a:t>
            </a:r>
          </a:p>
        </p:txBody>
      </p:sp>
      <p:pic>
        <p:nvPicPr>
          <p:cNvPr id="5" name="Picture 2" descr="Pieninský národný park - Slovakia.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661" y="1568726"/>
            <a:ext cx="6135453" cy="3433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81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9831442" cy="1320800"/>
          </a:xfrm>
        </p:spPr>
        <p:txBody>
          <a:bodyPr/>
          <a:lstStyle/>
          <a:p>
            <a:r>
              <a:rPr lang="sk-SK" dirty="0"/>
              <a:t>Čo je na obrázku</a:t>
            </a:r>
          </a:p>
        </p:txBody>
      </p:sp>
      <p:sp>
        <p:nvSpPr>
          <p:cNvPr id="6" name="Zaoblený obdĺžnik 5"/>
          <p:cNvSpPr/>
          <p:nvPr/>
        </p:nvSpPr>
        <p:spPr>
          <a:xfrm>
            <a:off x="4370687" y="5664989"/>
            <a:ext cx="2616967" cy="46748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dirty="0"/>
              <a:t>Osturňa</a:t>
            </a:r>
          </a:p>
        </p:txBody>
      </p:sp>
      <p:pic>
        <p:nvPicPr>
          <p:cNvPr id="5" name="Picture 19" descr="Osturňa – Wikipé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592" y="1132763"/>
            <a:ext cx="5531156" cy="4148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49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Zdroje</a:t>
            </a:r>
          </a:p>
        </p:txBody>
      </p:sp>
      <p:sp>
        <p:nvSpPr>
          <p:cNvPr id="3" name="Zástupný symbol obsahu 2"/>
          <p:cNvSpPr>
            <a:spLocks noGrp="1"/>
          </p:cNvSpPr>
          <p:nvPr>
            <p:ph idx="1"/>
          </p:nvPr>
        </p:nvSpPr>
        <p:spPr>
          <a:xfrm>
            <a:off x="677334" y="1378425"/>
            <a:ext cx="10623012" cy="5295330"/>
          </a:xfrm>
        </p:spPr>
        <p:txBody>
          <a:bodyPr>
            <a:normAutofit/>
          </a:bodyPr>
          <a:lstStyle/>
          <a:p>
            <a:r>
              <a:rPr lang="sk-SK" sz="2400" dirty="0">
                <a:solidFill>
                  <a:schemeClr val="tx1"/>
                </a:solidFill>
              </a:rPr>
              <a:t>Dudášová, Mäsiar, Muchová: Vlastiveda pre štvrtákov</a:t>
            </a:r>
          </a:p>
          <a:p>
            <a:r>
              <a:rPr lang="sk-SK" sz="2400" dirty="0">
                <a:solidFill>
                  <a:schemeClr val="tx1"/>
                </a:solidFill>
              </a:rPr>
              <a:t>sk.wikipedia.org</a:t>
            </a:r>
          </a:p>
          <a:p>
            <a:r>
              <a:rPr lang="sk-SK" sz="2400" dirty="0">
                <a:solidFill>
                  <a:schemeClr val="tx1"/>
                </a:solidFill>
              </a:rPr>
              <a:t>obrázky: </a:t>
            </a:r>
            <a:r>
              <a:rPr lang="sk-SK" sz="2400" dirty="0" err="1">
                <a:solidFill>
                  <a:schemeClr val="tx1"/>
                </a:solidFill>
              </a:rPr>
              <a:t>google</a:t>
            </a:r>
            <a:endParaRPr lang="sk-SK" sz="2400" dirty="0">
              <a:solidFill>
                <a:schemeClr val="tx1"/>
              </a:solidFill>
            </a:endParaRPr>
          </a:p>
          <a:p>
            <a:endParaRPr lang="sk-SK" dirty="0"/>
          </a:p>
        </p:txBody>
      </p:sp>
    </p:spTree>
    <p:extLst>
      <p:ext uri="{BB962C8B-B14F-4D97-AF65-F5344CB8AC3E}">
        <p14:creationId xmlns:p14="http://schemas.microsoft.com/office/powerpoint/2010/main" val="369449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a:extLst>
              <a:ext uri="{FF2B5EF4-FFF2-40B4-BE49-F238E27FC236}">
                <a16:creationId xmlns:a16="http://schemas.microsoft.com/office/drawing/2014/main" id="{9A4CFEAB-D075-47BA-820E-B05750309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962" y="293996"/>
            <a:ext cx="2577954" cy="1536530"/>
          </a:xfrm>
          <a:prstGeom prst="rect">
            <a:avLst/>
          </a:prstGeom>
        </p:spPr>
      </p:pic>
      <p:sp>
        <p:nvSpPr>
          <p:cNvPr id="3" name="Zástupný symbol obsahu 2"/>
          <p:cNvSpPr txBox="1">
            <a:spLocks/>
          </p:cNvSpPr>
          <p:nvPr/>
        </p:nvSpPr>
        <p:spPr>
          <a:xfrm>
            <a:off x="732294" y="1678591"/>
            <a:ext cx="9788328" cy="312304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sk-SK" sz="2400" dirty="0">
                <a:solidFill>
                  <a:schemeClr val="tx1"/>
                </a:solidFill>
              </a:rPr>
              <a:t>zo severu pohorie </a:t>
            </a:r>
            <a:r>
              <a:rPr lang="sk-SK" sz="2400" dirty="0">
                <a:solidFill>
                  <a:srgbClr val="FF0000"/>
                </a:solidFill>
              </a:rPr>
              <a:t>Pieniny </a:t>
            </a:r>
            <a:endParaRPr lang="sk-SK" sz="2400" dirty="0">
              <a:solidFill>
                <a:schemeClr val="tx1"/>
              </a:solidFill>
            </a:endParaRPr>
          </a:p>
          <a:p>
            <a:r>
              <a:rPr lang="sk-SK" sz="2400" dirty="0">
                <a:solidFill>
                  <a:schemeClr val="tx1"/>
                </a:solidFill>
              </a:rPr>
              <a:t>z juhu </a:t>
            </a:r>
            <a:r>
              <a:rPr lang="sk-SK" sz="2400" b="1" dirty="0">
                <a:solidFill>
                  <a:schemeClr val="tx1"/>
                </a:solidFill>
              </a:rPr>
              <a:t>Spišská Magura</a:t>
            </a:r>
          </a:p>
        </p:txBody>
      </p:sp>
      <p:sp>
        <p:nvSpPr>
          <p:cNvPr id="7" name="Nadpis 1"/>
          <p:cNvSpPr txBox="1">
            <a:spLocks/>
          </p:cNvSpPr>
          <p:nvPr/>
        </p:nvSpPr>
        <p:spPr>
          <a:xfrm>
            <a:off x="732294" y="559565"/>
            <a:ext cx="8596668" cy="74704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Pohoria</a:t>
            </a:r>
          </a:p>
        </p:txBody>
      </p:sp>
      <p:pic>
        <p:nvPicPr>
          <p:cNvPr id="12" name="Obrázek 15"/>
          <p:cNvPicPr>
            <a:picLocks noChangeAspect="1"/>
          </p:cNvPicPr>
          <p:nvPr/>
        </p:nvPicPr>
        <p:blipFill>
          <a:blip r:embed="rId3">
            <a:extLst>
              <a:ext uri="{28A0092B-C50C-407E-A947-70E740481C1C}">
                <a14:useLocalDpi xmlns:a14="http://schemas.microsoft.com/office/drawing/2010/main" val="0"/>
              </a:ext>
            </a:extLst>
          </a:blip>
          <a:srcRect l="6230" t="10056" r="6230" b="54887"/>
          <a:stretch>
            <a:fillRect/>
          </a:stretch>
        </p:blipFill>
        <p:spPr bwMode="auto">
          <a:xfrm>
            <a:off x="285084" y="469496"/>
            <a:ext cx="10759119" cy="609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ál 10"/>
          <p:cNvSpPr/>
          <p:nvPr/>
        </p:nvSpPr>
        <p:spPr>
          <a:xfrm rot="6073831">
            <a:off x="7115373" y="-758754"/>
            <a:ext cx="3046596" cy="49175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Ovál 12"/>
          <p:cNvSpPr/>
          <p:nvPr/>
        </p:nvSpPr>
        <p:spPr>
          <a:xfrm rot="5110891">
            <a:off x="2957527" y="406625"/>
            <a:ext cx="3862088" cy="86474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1491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629402" y="579320"/>
            <a:ext cx="7766936" cy="586854"/>
          </a:xfrm>
        </p:spPr>
        <p:txBody>
          <a:bodyPr/>
          <a:lstStyle/>
          <a:p>
            <a:pPr algn="l"/>
            <a:r>
              <a:rPr lang="sk-SK" sz="2000" b="1" dirty="0">
                <a:solidFill>
                  <a:schemeClr val="accent1">
                    <a:lumMod val="50000"/>
                  </a:schemeClr>
                </a:solidFill>
                <a:latin typeface="Ink Free" panose="03080402000500000000" pitchFamily="66" charset="0"/>
              </a:rPr>
              <a:t/>
            </a:r>
            <a:br>
              <a:rPr lang="sk-SK" sz="2000" b="1" dirty="0">
                <a:solidFill>
                  <a:schemeClr val="accent1">
                    <a:lumMod val="50000"/>
                  </a:schemeClr>
                </a:solidFill>
                <a:latin typeface="Ink Free" panose="03080402000500000000" pitchFamily="66" charset="0"/>
              </a:rPr>
            </a:br>
            <a:r>
              <a:rPr lang="sk-SK" sz="3200" b="1" dirty="0">
                <a:solidFill>
                  <a:schemeClr val="accent1">
                    <a:lumMod val="50000"/>
                  </a:schemeClr>
                </a:solidFill>
                <a:latin typeface="Ink Free" panose="03080402000500000000" pitchFamily="66" charset="0"/>
              </a:rPr>
              <a:t>Pieniny  a  Spišská  Magura</a:t>
            </a:r>
            <a:endParaRPr lang="sk-SK" sz="2000" b="1" dirty="0">
              <a:solidFill>
                <a:schemeClr val="tx1"/>
              </a:solidFill>
            </a:endParaRPr>
          </a:p>
        </p:txBody>
      </p:sp>
      <p:sp>
        <p:nvSpPr>
          <p:cNvPr id="5" name="BlokTextu 4"/>
          <p:cNvSpPr txBox="1"/>
          <p:nvPr/>
        </p:nvSpPr>
        <p:spPr>
          <a:xfrm>
            <a:off x="627791" y="1226297"/>
            <a:ext cx="10877268" cy="4893647"/>
          </a:xfrm>
          <a:prstGeom prst="rect">
            <a:avLst/>
          </a:prstGeom>
          <a:noFill/>
        </p:spPr>
        <p:txBody>
          <a:bodyPr wrap="square" rtlCol="0">
            <a:spAutoFit/>
          </a:bodyPr>
          <a:lstStyle/>
          <a:p>
            <a:pPr marL="342900" lvl="0" indent="-342900">
              <a:buFont typeface="Wingdings" panose="05000000000000000000" pitchFamily="2" charset="2"/>
              <a:buChar char="Ø"/>
            </a:pPr>
            <a:r>
              <a:rPr lang="sk-SK" sz="2400" dirty="0"/>
              <a:t>poloha: sever Slovenská, súčasťou regiónu </a:t>
            </a:r>
            <a:r>
              <a:rPr lang="sk-SK" sz="2400" dirty="0" err="1"/>
              <a:t>Zamagurie</a:t>
            </a:r>
            <a:endParaRPr lang="sk-SK" sz="2400" dirty="0"/>
          </a:p>
          <a:p>
            <a:pPr marL="342900" lvl="0" indent="-342900">
              <a:buFont typeface="Wingdings" panose="05000000000000000000" pitchFamily="2" charset="2"/>
              <a:buChar char="Ø"/>
            </a:pPr>
            <a:r>
              <a:rPr lang="sk-SK" sz="2400" dirty="0"/>
              <a:t>pohoria:</a:t>
            </a:r>
          </a:p>
          <a:p>
            <a:r>
              <a:rPr lang="sk-SK" sz="2400" dirty="0"/>
              <a:t>	- Pieniny</a:t>
            </a:r>
          </a:p>
          <a:p>
            <a:pPr lvl="0"/>
            <a:r>
              <a:rPr lang="sk-SK" sz="2400" dirty="0"/>
              <a:t>	- Spišská Magura </a:t>
            </a:r>
          </a:p>
          <a:p>
            <a:pPr marL="342900" indent="-342900">
              <a:buFont typeface="Wingdings" panose="05000000000000000000" pitchFamily="2" charset="2"/>
              <a:buChar char="Ø"/>
            </a:pPr>
            <a:r>
              <a:rPr lang="sk-SK" sz="2400" dirty="0"/>
              <a:t>v pohorí Pieniny je Pieninský národný park = PIENAP (je najmenším NP)</a:t>
            </a:r>
          </a:p>
          <a:p>
            <a:pPr marL="342900" lvl="0" indent="-342900">
              <a:buFont typeface="Wingdings" panose="05000000000000000000" pitchFamily="2" charset="2"/>
              <a:buChar char="Ø"/>
            </a:pPr>
            <a:r>
              <a:rPr lang="sk-SK" sz="2400" dirty="0"/>
              <a:t>rieka: </a:t>
            </a:r>
            <a:r>
              <a:rPr lang="sk-SK" sz="2400" b="1" dirty="0"/>
              <a:t>Dunajec</a:t>
            </a:r>
            <a:r>
              <a:rPr lang="sk-SK" sz="2400" dirty="0"/>
              <a:t> - štátna hranica s Poľskom, (vlieva sa do Baltského mora)</a:t>
            </a:r>
          </a:p>
          <a:p>
            <a:r>
              <a:rPr lang="sk-SK" sz="2400" dirty="0"/>
              <a:t>		      - </a:t>
            </a:r>
            <a:r>
              <a:rPr lang="sk-SK" altLang="sk-SK" sz="2400" dirty="0"/>
              <a:t>splavovanie plťami, </a:t>
            </a:r>
            <a:r>
              <a:rPr lang="sk-SK" altLang="sk-SK" sz="2400" dirty="0" err="1"/>
              <a:t>rafting</a:t>
            </a:r>
            <a:endParaRPr lang="sk-SK" altLang="sk-SK" sz="2400" dirty="0"/>
          </a:p>
          <a:p>
            <a:pPr marL="342900" lvl="0" indent="-342900">
              <a:buFont typeface="Wingdings" panose="05000000000000000000" pitchFamily="2" charset="2"/>
              <a:buChar char="Ø"/>
            </a:pPr>
            <a:r>
              <a:rPr lang="sk-SK" sz="2400" dirty="0" smtClean="0"/>
              <a:t>významné obce</a:t>
            </a:r>
            <a:r>
              <a:rPr lang="sk-SK" sz="2400" dirty="0"/>
              <a:t>:</a:t>
            </a:r>
          </a:p>
          <a:p>
            <a:pPr lvl="0"/>
            <a:r>
              <a:rPr lang="sk-SK" sz="2400" dirty="0"/>
              <a:t>	- Spišská Stará Ves,</a:t>
            </a:r>
          </a:p>
          <a:p>
            <a:pPr lvl="0"/>
            <a:r>
              <a:rPr lang="sk-SK" sz="2400" dirty="0"/>
              <a:t>	- Červený Kláštor (kúpele, kláštor, začiatok splavovania Dunajca)</a:t>
            </a:r>
          </a:p>
          <a:p>
            <a:pPr lvl="0"/>
            <a:r>
              <a:rPr lang="sk-SK" sz="2400" dirty="0"/>
              <a:t>	- Osturňa (najväčší živý skanzen na Slovensku)</a:t>
            </a:r>
          </a:p>
          <a:p>
            <a:pPr marL="342900" lvl="0" indent="-342900">
              <a:buFont typeface="Wingdings" panose="05000000000000000000" pitchFamily="2" charset="2"/>
              <a:buChar char="Ø"/>
            </a:pPr>
            <a:r>
              <a:rPr lang="sk-SK" sz="2400" dirty="0"/>
              <a:t>zaujímavosti:</a:t>
            </a:r>
          </a:p>
          <a:p>
            <a:pPr lvl="0"/>
            <a:r>
              <a:rPr lang="sk-SK" sz="2400" dirty="0"/>
              <a:t>	- chodník korunami stromov v Bachledovej doline</a:t>
            </a:r>
          </a:p>
        </p:txBody>
      </p:sp>
      <p:sp>
        <p:nvSpPr>
          <p:cNvPr id="6" name="Obdĺžnik 5"/>
          <p:cNvSpPr/>
          <p:nvPr/>
        </p:nvSpPr>
        <p:spPr>
          <a:xfrm>
            <a:off x="1196400" y="117655"/>
            <a:ext cx="3225473" cy="461665"/>
          </a:xfrm>
          <a:prstGeom prst="rect">
            <a:avLst/>
          </a:prstGeom>
        </p:spPr>
        <p:txBody>
          <a:bodyPr wrap="square">
            <a:spAutoFit/>
          </a:bodyPr>
          <a:lstStyle/>
          <a:p>
            <a:r>
              <a:rPr lang="sk-SK" sz="2400" b="1" dirty="0"/>
              <a:t>Poznámky do zošita: </a:t>
            </a:r>
          </a:p>
        </p:txBody>
      </p:sp>
    </p:spTree>
    <p:extLst>
      <p:ext uri="{BB962C8B-B14F-4D97-AF65-F5344CB8AC3E}">
        <p14:creationId xmlns:p14="http://schemas.microsoft.com/office/powerpoint/2010/main" val="3311839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ieninský národný park - Slovakia.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7" y="0"/>
            <a:ext cx="12172313" cy="6812678"/>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p:nvPr/>
        </p:nvPicPr>
        <p:blipFill rotWithShape="1">
          <a:blip r:embed="rId3"/>
          <a:srcRect t="6285" b="14013"/>
          <a:stretch/>
        </p:blipFill>
        <p:spPr>
          <a:xfrm>
            <a:off x="182715" y="228599"/>
            <a:ext cx="8911987" cy="5527343"/>
          </a:xfrm>
          <a:prstGeom prst="rect">
            <a:avLst/>
          </a:prstGeom>
        </p:spPr>
      </p:pic>
      <p:pic>
        <p:nvPicPr>
          <p:cNvPr id="6151" name="Picture 7" descr="Hrad Niedzica - Rafting Pieni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1663" y="437952"/>
            <a:ext cx="4913192" cy="2763671"/>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6" descr="Fotogaléria - Slovakia.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6044" y="2168217"/>
            <a:ext cx="4263596" cy="275329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upload.wikimedia.org/wikipedia/commons/thumb/0/01/Sokolica_a1.jpg/800px-Sokolica_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9760" y="2581487"/>
            <a:ext cx="3429569" cy="257217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Fotka: Malé Pieniny - Pieniny - foto 472 | HIKING.S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440" y="3544864"/>
            <a:ext cx="4652462" cy="313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1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151"/>
                                        </p:tgtEl>
                                        <p:attrNameLst>
                                          <p:attrName>style.visibility</p:attrName>
                                        </p:attrNameLst>
                                      </p:cBhvr>
                                      <p:to>
                                        <p:strVal val="visible"/>
                                      </p:to>
                                    </p:set>
                                    <p:animEffect transition="in" filter="wipe(down)">
                                      <p:cBhvr>
                                        <p:cTn id="11" dur="500"/>
                                        <p:tgtEl>
                                          <p:spTgt spid="61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145"/>
                                        </p:tgtEl>
                                        <p:attrNameLst>
                                          <p:attrName>style.visibility</p:attrName>
                                        </p:attrNameLst>
                                      </p:cBhvr>
                                      <p:to>
                                        <p:strVal val="visible"/>
                                      </p:to>
                                    </p:set>
                                    <p:animEffect transition="in" filter="wipe(down)">
                                      <p:cBhvr>
                                        <p:cTn id="16" dur="500"/>
                                        <p:tgtEl>
                                          <p:spTgt spid="6145"/>
                                        </p:tgtEl>
                                      </p:cBhvr>
                                    </p:animEffect>
                                  </p:childTnLst>
                                </p:cTn>
                              </p:par>
                              <p:par>
                                <p:cTn id="17" presetID="22" presetClass="entr" presetSubtype="4"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wipe(down)">
                                      <p:cBhvr>
                                        <p:cTn id="19" dur="500"/>
                                        <p:tgtEl>
                                          <p:spTgt spid="61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149"/>
                                        </p:tgtEl>
                                        <p:attrNameLst>
                                          <p:attrName>style.visibility</p:attrName>
                                        </p:attrNameLst>
                                      </p:cBhvr>
                                      <p:to>
                                        <p:strVal val="visible"/>
                                      </p:to>
                                    </p:set>
                                    <p:animEffect transition="in" filter="wipe(down)">
                                      <p:cBhvr>
                                        <p:cTn id="2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Pieniny - nádherný kút Slovenska | uzivaj.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29" y="1"/>
            <a:ext cx="102870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bout Pieniny - Pieniński Park Narodow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448" y="735226"/>
            <a:ext cx="5638800" cy="2867025"/>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3012459" y="4280777"/>
            <a:ext cx="8569325" cy="2308324"/>
          </a:xfrm>
          <a:prstGeom prst="rect">
            <a:avLst/>
          </a:prstGeom>
          <a:solidFill>
            <a:schemeClr val="accent1">
              <a:lumMod val="20000"/>
              <a:lumOff val="80000"/>
            </a:schemeClr>
          </a:solidFill>
        </p:spPr>
        <p:txBody>
          <a:bodyPr>
            <a:spAutoFit/>
          </a:bodyPr>
          <a:lstStyle/>
          <a:p>
            <a:pPr>
              <a:defRPr/>
            </a:pPr>
            <a:r>
              <a:rPr lang="sk-SK" sz="2400" dirty="0"/>
              <a:t>Dominantu Pienin tvorí ich najvyšší vrch </a:t>
            </a:r>
            <a:r>
              <a:rPr lang="sk-SK" sz="2400" dirty="0">
                <a:solidFill>
                  <a:srgbClr val="FF0000"/>
                </a:solidFill>
              </a:rPr>
              <a:t>Tri Koruny </a:t>
            </a:r>
            <a:r>
              <a:rPr lang="sk-SK" sz="2400" dirty="0"/>
              <a:t>(982m n. m.). Návštevníci sa často pýtajú, ako vznikol ich názov, keďže masív netvoria len tri skaly, ani sa na koruny nepodobajú. Kedysi, počas tridsaťročnej vojny, sa pod týmto kopcom zišli traja vtedajší králi, aby rokovali o mieri. Mierovú zmluvu spečatili tak, že na úpätí kopca zakopali svoje koruny...</a:t>
            </a:r>
          </a:p>
        </p:txBody>
      </p:sp>
    </p:spTree>
    <p:extLst>
      <p:ext uri="{BB962C8B-B14F-4D97-AF65-F5344CB8AC3E}">
        <p14:creationId xmlns:p14="http://schemas.microsoft.com/office/powerpoint/2010/main" val="109554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wipe(down)">
                                      <p:cBhvr>
                                        <p:cTn id="1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Tatras from Spišská Magura : Photos, Diagrams &amp; Topos : Summit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6" y="2866344"/>
            <a:ext cx="12279331" cy="3991656"/>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p:nvPr/>
        </p:nvPicPr>
        <p:blipFill rotWithShape="1">
          <a:blip r:embed="rId3"/>
          <a:srcRect t="5678" b="60380"/>
          <a:stretch/>
        </p:blipFill>
        <p:spPr>
          <a:xfrm>
            <a:off x="248540" y="245974"/>
            <a:ext cx="8767094" cy="2620370"/>
          </a:xfrm>
          <a:prstGeom prst="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087" y="1992573"/>
            <a:ext cx="7327900" cy="461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Jeseň v Spišskej Magure | spyridos.com"/>
          <p:cNvPicPr>
            <a:picLocks noChangeAspect="1" noChangeArrowheads="1"/>
          </p:cNvPicPr>
          <p:nvPr/>
        </p:nvPicPr>
        <p:blipFill rotWithShape="1">
          <a:blip r:embed="rId5">
            <a:extLst>
              <a:ext uri="{28A0092B-C50C-407E-A947-70E740481C1C}">
                <a14:useLocalDpi xmlns:a14="http://schemas.microsoft.com/office/drawing/2010/main" val="0"/>
              </a:ext>
            </a:extLst>
          </a:blip>
          <a:srcRect b="12874"/>
          <a:stretch/>
        </p:blipFill>
        <p:spPr bwMode="auto">
          <a:xfrm>
            <a:off x="401234" y="3426600"/>
            <a:ext cx="4593846" cy="300183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ok 5">
            <a:extLst>
              <a:ext uri="{FF2B5EF4-FFF2-40B4-BE49-F238E27FC236}">
                <a16:creationId xmlns:a16="http://schemas.microsoft.com/office/drawing/2014/main" id="{9A4CFEAB-D075-47BA-820E-B05750309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8962" y="293996"/>
            <a:ext cx="2577954" cy="1536530"/>
          </a:xfrm>
          <a:prstGeom prst="rect">
            <a:avLst/>
          </a:prstGeom>
        </p:spPr>
      </p:pic>
    </p:spTree>
    <p:extLst>
      <p:ext uri="{BB962C8B-B14F-4D97-AF65-F5344CB8AC3E}">
        <p14:creationId xmlns:p14="http://schemas.microsoft.com/office/powerpoint/2010/main" val="27755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wipe(down)">
                                      <p:cBhvr>
                                        <p:cTn id="16"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VÃ½sledok vyhÄ¾adÃ¡vania obrÃ¡zkov pre dopyt mapa ri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852" y="1245467"/>
            <a:ext cx="11087034" cy="538678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obsahu 2"/>
          <p:cNvSpPr txBox="1">
            <a:spLocks/>
          </p:cNvSpPr>
          <p:nvPr/>
        </p:nvSpPr>
        <p:spPr>
          <a:xfrm>
            <a:off x="313898" y="962227"/>
            <a:ext cx="9788328" cy="324740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sk-SK" sz="2400" dirty="0">
                <a:solidFill>
                  <a:schemeClr val="tx1"/>
                </a:solidFill>
              </a:rPr>
              <a:t>oblasťou preteká rieka </a:t>
            </a:r>
            <a:r>
              <a:rPr lang="sk-SK" sz="2400" dirty="0">
                <a:solidFill>
                  <a:srgbClr val="0070C0"/>
                </a:solidFill>
              </a:rPr>
              <a:t>Dunajec (</a:t>
            </a:r>
            <a:r>
              <a:rPr lang="sk-SK" sz="2400" dirty="0">
                <a:solidFill>
                  <a:schemeClr val="tx1"/>
                </a:solidFill>
              </a:rPr>
              <a:t>tečie na sever do Baltického mora)</a:t>
            </a:r>
          </a:p>
          <a:p>
            <a:r>
              <a:rPr lang="sk-SK" sz="2400" dirty="0">
                <a:solidFill>
                  <a:schemeClr val="tx1"/>
                </a:solidFill>
              </a:rPr>
              <a:t>prítokmi sú </a:t>
            </a:r>
            <a:r>
              <a:rPr lang="sk-SK" sz="2400" dirty="0">
                <a:solidFill>
                  <a:srgbClr val="0070C0"/>
                </a:solidFill>
              </a:rPr>
              <a:t>Rieka, </a:t>
            </a:r>
            <a:r>
              <a:rPr lang="sk-SK" sz="2400" dirty="0" err="1">
                <a:solidFill>
                  <a:srgbClr val="0070C0"/>
                </a:solidFill>
              </a:rPr>
              <a:t>Lipnický</a:t>
            </a:r>
            <a:r>
              <a:rPr lang="sk-SK" sz="2400" dirty="0">
                <a:solidFill>
                  <a:srgbClr val="0070C0"/>
                </a:solidFill>
              </a:rPr>
              <a:t> potok , </a:t>
            </a:r>
            <a:r>
              <a:rPr lang="sk-SK" sz="2400" dirty="0" err="1">
                <a:solidFill>
                  <a:srgbClr val="0070C0"/>
                </a:solidFill>
              </a:rPr>
              <a:t>Lesnický</a:t>
            </a:r>
            <a:r>
              <a:rPr lang="sk-SK" sz="2400" dirty="0">
                <a:solidFill>
                  <a:srgbClr val="0070C0"/>
                </a:solidFill>
              </a:rPr>
              <a:t> potok</a:t>
            </a:r>
          </a:p>
          <a:p>
            <a:r>
              <a:rPr lang="sk-SK" sz="2400" dirty="0">
                <a:solidFill>
                  <a:schemeClr val="tx1"/>
                </a:solidFill>
              </a:rPr>
              <a:t>v povodí Dunajca sa nachádzajú aj stojaté vody - jazerá</a:t>
            </a:r>
          </a:p>
          <a:p>
            <a:pPr marL="0" indent="0">
              <a:buNone/>
            </a:pPr>
            <a:r>
              <a:rPr lang="sk-SK" sz="2400" dirty="0">
                <a:solidFill>
                  <a:srgbClr val="0070C0"/>
                </a:solidFill>
              </a:rPr>
              <a:t> </a:t>
            </a:r>
          </a:p>
        </p:txBody>
      </p:sp>
      <p:sp>
        <p:nvSpPr>
          <p:cNvPr id="7" name="Nadpis 1"/>
          <p:cNvSpPr txBox="1">
            <a:spLocks/>
          </p:cNvSpPr>
          <p:nvPr/>
        </p:nvSpPr>
        <p:spPr>
          <a:xfrm>
            <a:off x="677334" y="269401"/>
            <a:ext cx="8596668" cy="74704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Rieka</a:t>
            </a:r>
          </a:p>
        </p:txBody>
      </p:sp>
      <p:sp>
        <p:nvSpPr>
          <p:cNvPr id="10" name="Ovál 9"/>
          <p:cNvSpPr/>
          <p:nvPr/>
        </p:nvSpPr>
        <p:spPr>
          <a:xfrm rot="20135703">
            <a:off x="6960111" y="1586511"/>
            <a:ext cx="1025695" cy="832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076" name="Picture 4" descr="Poloha v rámci Sloven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9449" y="316265"/>
            <a:ext cx="2571750" cy="12668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úbor:Green pog.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6237" y="481577"/>
            <a:ext cx="104319" cy="10431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V Prielome Dunajca cyklistu privalil strom - Korzár S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6590" y="3064747"/>
            <a:ext cx="4850638" cy="32580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Obrázok 4">
            <a:extLst>
              <a:ext uri="{FF2B5EF4-FFF2-40B4-BE49-F238E27FC236}">
                <a16:creationId xmlns:a16="http://schemas.microsoft.com/office/drawing/2014/main" id="{1290D7BC-3AD6-4123-99A9-039D083BD4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694" y="1411805"/>
            <a:ext cx="973123" cy="735104"/>
          </a:xfrm>
          <a:prstGeom prst="rect">
            <a:avLst/>
          </a:prstGeom>
        </p:spPr>
      </p:pic>
    </p:spTree>
    <p:extLst>
      <p:ext uri="{BB962C8B-B14F-4D97-AF65-F5344CB8AC3E}">
        <p14:creationId xmlns:p14="http://schemas.microsoft.com/office/powerpoint/2010/main" val="6928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fade">
                                      <p:cBhvr>
                                        <p:cTn id="16" dur="1000"/>
                                        <p:tgtEl>
                                          <p:spTgt spid="8194"/>
                                        </p:tgtEl>
                                      </p:cBhvr>
                                    </p:animEffect>
                                    <p:anim calcmode="lin" valueType="num">
                                      <p:cBhvr>
                                        <p:cTn id="17" dur="1000" fill="hold"/>
                                        <p:tgtEl>
                                          <p:spTgt spid="8194"/>
                                        </p:tgtEl>
                                        <p:attrNameLst>
                                          <p:attrName>ppt_x</p:attrName>
                                        </p:attrNameLst>
                                      </p:cBhvr>
                                      <p:tavLst>
                                        <p:tav tm="0">
                                          <p:val>
                                            <p:strVal val="#ppt_x"/>
                                          </p:val>
                                        </p:tav>
                                        <p:tav tm="100000">
                                          <p:val>
                                            <p:strVal val="#ppt_x"/>
                                          </p:val>
                                        </p:tav>
                                      </p:tavLst>
                                    </p:anim>
                                    <p:anim calcmode="lin" valueType="num">
                                      <p:cBhvr>
                                        <p:cTn id="18"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436729" y="382139"/>
            <a:ext cx="6469038" cy="4154984"/>
          </a:xfrm>
          <a:prstGeom prst="rect">
            <a:avLst/>
          </a:prstGeom>
        </p:spPr>
        <p:txBody>
          <a:bodyPr wrap="square">
            <a:spAutoFit/>
          </a:bodyPr>
          <a:lstStyle/>
          <a:p>
            <a:r>
              <a:rPr lang="sk-SK" sz="2400" b="1" dirty="0"/>
              <a:t>Dunajec</a:t>
            </a:r>
            <a:r>
              <a:rPr lang="sk-SK" sz="2400" dirty="0"/>
              <a:t> slúžil </a:t>
            </a:r>
            <a:r>
              <a:rPr lang="sk-SK" sz="2400" dirty="0" smtClean="0"/>
              <a:t>odpradávna </a:t>
            </a:r>
            <a:r>
              <a:rPr lang="sk-SK" sz="2400" dirty="0"/>
              <a:t>aj ako dopravná tepna. Už v 2. storočí pred našim letopočtom sa k Baltiku splavovali grécki a rímski kupci kvôli jantáru. Neskôr sa prepravovalo drevo, železo, antimón, liečivé korienky, sušené slivky, syr, medovina a ďalšie.</a:t>
            </a:r>
            <a:br>
              <a:rPr lang="sk-SK" sz="2400" dirty="0"/>
            </a:br>
            <a:r>
              <a:rPr lang="sk-SK" sz="2400" dirty="0"/>
              <a:t>Z tejto tradície sa preniesli na pltnícky klobúk ozdoby z Baltiku - za každý splav jedna mušlička. Po veľkých povodniach z r. 1813, ktoré znemožnili ďalšiu prepravu začalo pltníctvo ako nákladná preprava upadať a v r. 1923 zaniklo</a:t>
            </a:r>
          </a:p>
        </p:txBody>
      </p:sp>
      <p:pic>
        <p:nvPicPr>
          <p:cNvPr id="3" name="Picture 2"/>
          <p:cNvPicPr>
            <a:picLocks noChangeAspect="1" noChangeArrowheads="1"/>
          </p:cNvPicPr>
          <p:nvPr/>
        </p:nvPicPr>
        <p:blipFill>
          <a:blip r:embed="rId2" cstate="print"/>
          <a:srcRect/>
          <a:stretch>
            <a:fillRect/>
          </a:stretch>
        </p:blipFill>
        <p:spPr bwMode="auto">
          <a:xfrm>
            <a:off x="7937923" y="1520845"/>
            <a:ext cx="3419475" cy="5160963"/>
          </a:xfrm>
          <a:prstGeom prst="rect">
            <a:avLst/>
          </a:prstGeom>
          <a:noFill/>
          <a:ln w="9525">
            <a:noFill/>
            <a:miter lim="800000"/>
            <a:headEnd/>
            <a:tailEnd/>
          </a:ln>
        </p:spPr>
      </p:pic>
      <p:pic>
        <p:nvPicPr>
          <p:cNvPr id="5" name="Picture 4" descr="9 dôvodov, pre ktoré si zamilujete Pieniny a okolie | zlavy.varech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9" y="4491787"/>
            <a:ext cx="5414441" cy="21900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763" y="2459631"/>
            <a:ext cx="564832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Obrázok 9" descr="dunajec.gif"/>
          <p:cNvPicPr>
            <a:picLocks noChangeAspect="1"/>
          </p:cNvPicPr>
          <p:nvPr/>
        </p:nvPicPr>
        <p:blipFill>
          <a:blip r:embed="rId5" cstate="print">
            <a:clrChange>
              <a:clrFrom>
                <a:srgbClr val="FEFEFE"/>
              </a:clrFrom>
              <a:clrTo>
                <a:srgbClr val="FEFEFE">
                  <a:alpha val="0"/>
                </a:srgbClr>
              </a:clrTo>
            </a:clrChange>
          </a:blip>
          <a:stretch>
            <a:fillRect/>
          </a:stretch>
        </p:blipFill>
        <p:spPr>
          <a:xfrm>
            <a:off x="7512646" y="372913"/>
            <a:ext cx="1647825" cy="762000"/>
          </a:xfrm>
          <a:prstGeom prst="rect">
            <a:avLst/>
          </a:prstGeom>
        </p:spPr>
      </p:pic>
      <p:pic>
        <p:nvPicPr>
          <p:cNvPr id="11" name="Obrázok 10">
            <a:extLst>
              <a:ext uri="{FF2B5EF4-FFF2-40B4-BE49-F238E27FC236}">
                <a16:creationId xmlns:a16="http://schemas.microsoft.com/office/drawing/2014/main" id="{9A4CFEAB-D075-47BA-820E-B05750309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7660" y="80624"/>
            <a:ext cx="2259256" cy="1346577"/>
          </a:xfrm>
          <a:prstGeom prst="rect">
            <a:avLst/>
          </a:prstGeom>
        </p:spPr>
      </p:pic>
    </p:spTree>
    <p:extLst>
      <p:ext uri="{BB962C8B-B14F-4D97-AF65-F5344CB8AC3E}">
        <p14:creationId xmlns:p14="http://schemas.microsoft.com/office/powerpoint/2010/main" val="6767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down)">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Desaťtisíc goralov z celého sveta sa stretlo v Pieninách: Takto ..."/>
          <p:cNvPicPr>
            <a:picLocks noChangeAspect="1" noChangeArrowheads="1"/>
          </p:cNvPicPr>
          <p:nvPr/>
        </p:nvPicPr>
        <p:blipFill rotWithShape="1">
          <a:blip r:embed="rId2">
            <a:extLst>
              <a:ext uri="{28A0092B-C50C-407E-A947-70E740481C1C}">
                <a14:useLocalDpi xmlns:a14="http://schemas.microsoft.com/office/drawing/2010/main" val="0"/>
              </a:ext>
            </a:extLst>
          </a:blip>
          <a:srcRect l="11430"/>
          <a:stretch/>
        </p:blipFill>
        <p:spPr bwMode="auto">
          <a:xfrm>
            <a:off x="9143999" y="1579570"/>
            <a:ext cx="2965125" cy="4463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RALSKý KROJ | Kráľ, Fotografia, Smr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453" y="2321931"/>
            <a:ext cx="6573066" cy="4385942"/>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p:cNvSpPr txBox="1">
            <a:spLocks/>
          </p:cNvSpPr>
          <p:nvPr/>
        </p:nvSpPr>
        <p:spPr>
          <a:xfrm>
            <a:off x="677334" y="269401"/>
            <a:ext cx="8596668" cy="74704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Oblasť je súčasťou regiónu</a:t>
            </a:r>
          </a:p>
        </p:txBody>
      </p:sp>
      <p:sp>
        <p:nvSpPr>
          <p:cNvPr id="6" name="Zaoblený obdĺžnik 5"/>
          <p:cNvSpPr/>
          <p:nvPr/>
        </p:nvSpPr>
        <p:spPr>
          <a:xfrm>
            <a:off x="677334" y="1323833"/>
            <a:ext cx="791571"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Z</a:t>
            </a:r>
          </a:p>
        </p:txBody>
      </p:sp>
      <p:sp>
        <p:nvSpPr>
          <p:cNvPr id="18" name="Zaoblený obdĺžnik 17"/>
          <p:cNvSpPr/>
          <p:nvPr/>
        </p:nvSpPr>
        <p:spPr>
          <a:xfrm>
            <a:off x="1580361" y="1323832"/>
            <a:ext cx="791571"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A</a:t>
            </a:r>
          </a:p>
        </p:txBody>
      </p:sp>
      <p:sp>
        <p:nvSpPr>
          <p:cNvPr id="19" name="Zaoblený obdĺžnik 18"/>
          <p:cNvSpPr/>
          <p:nvPr/>
        </p:nvSpPr>
        <p:spPr>
          <a:xfrm>
            <a:off x="2483388" y="1323831"/>
            <a:ext cx="791571"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M</a:t>
            </a:r>
          </a:p>
        </p:txBody>
      </p:sp>
      <p:sp>
        <p:nvSpPr>
          <p:cNvPr id="20" name="Zaoblený obdĺžnik 19"/>
          <p:cNvSpPr/>
          <p:nvPr/>
        </p:nvSpPr>
        <p:spPr>
          <a:xfrm>
            <a:off x="3386415" y="1323831"/>
            <a:ext cx="791571"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A</a:t>
            </a:r>
          </a:p>
        </p:txBody>
      </p:sp>
      <p:sp>
        <p:nvSpPr>
          <p:cNvPr id="21" name="Zaoblený obdĺžnik 20"/>
          <p:cNvSpPr/>
          <p:nvPr/>
        </p:nvSpPr>
        <p:spPr>
          <a:xfrm>
            <a:off x="4289442" y="1323831"/>
            <a:ext cx="791571"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G</a:t>
            </a:r>
          </a:p>
        </p:txBody>
      </p:sp>
      <p:sp>
        <p:nvSpPr>
          <p:cNvPr id="22" name="Zaoblený obdĺžnik 21"/>
          <p:cNvSpPr/>
          <p:nvPr/>
        </p:nvSpPr>
        <p:spPr>
          <a:xfrm>
            <a:off x="5192469" y="1323830"/>
            <a:ext cx="791571"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U</a:t>
            </a:r>
          </a:p>
        </p:txBody>
      </p:sp>
      <p:sp>
        <p:nvSpPr>
          <p:cNvPr id="23" name="Zaoblený obdĺžnik 22"/>
          <p:cNvSpPr/>
          <p:nvPr/>
        </p:nvSpPr>
        <p:spPr>
          <a:xfrm>
            <a:off x="6074006" y="1298806"/>
            <a:ext cx="791571"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R</a:t>
            </a:r>
          </a:p>
        </p:txBody>
      </p:sp>
      <p:sp>
        <p:nvSpPr>
          <p:cNvPr id="14" name="Zaoblený obdĺžnik 13"/>
          <p:cNvSpPr/>
          <p:nvPr/>
        </p:nvSpPr>
        <p:spPr>
          <a:xfrm>
            <a:off x="6973719" y="1312454"/>
            <a:ext cx="791571"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I</a:t>
            </a:r>
          </a:p>
        </p:txBody>
      </p:sp>
      <p:sp>
        <p:nvSpPr>
          <p:cNvPr id="16" name="Zaoblený obdĺžnik 15"/>
          <p:cNvSpPr/>
          <p:nvPr/>
        </p:nvSpPr>
        <p:spPr>
          <a:xfrm>
            <a:off x="7901548" y="1298805"/>
            <a:ext cx="791571" cy="94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E</a:t>
            </a:r>
          </a:p>
        </p:txBody>
      </p:sp>
      <p:pic>
        <p:nvPicPr>
          <p:cNvPr id="17" name="Obrázok 16">
            <a:extLst>
              <a:ext uri="{FF2B5EF4-FFF2-40B4-BE49-F238E27FC236}">
                <a16:creationId xmlns:a16="http://schemas.microsoft.com/office/drawing/2014/main" id="{9A4CFEAB-D075-47BA-820E-B05750309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169" y="269401"/>
            <a:ext cx="2178195" cy="1298263"/>
          </a:xfrm>
          <a:prstGeom prst="rect">
            <a:avLst/>
          </a:prstGeom>
        </p:spPr>
      </p:pic>
      <p:pic>
        <p:nvPicPr>
          <p:cNvPr id="2" name="Picture 2" descr="Ždiarsky kroj | Odev, Fol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548" y="3028555"/>
            <a:ext cx="3165672" cy="33452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sturna Instagram posts - Gramho.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6100" y="3418027"/>
            <a:ext cx="2955812" cy="29558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Gorali – Gorali.inf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3979" y="179663"/>
            <a:ext cx="958437" cy="158998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ok 3">
            <a:extLst>
              <a:ext uri="{FF2B5EF4-FFF2-40B4-BE49-F238E27FC236}">
                <a16:creationId xmlns:a16="http://schemas.microsoft.com/office/drawing/2014/main" id="{959359B4-2E81-4F31-905D-E80119B4F7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00" y="2295006"/>
            <a:ext cx="1998071" cy="4594933"/>
          </a:xfrm>
          <a:prstGeom prst="rect">
            <a:avLst/>
          </a:prstGeom>
        </p:spPr>
      </p:pic>
    </p:spTree>
    <p:extLst>
      <p:ext uri="{BB962C8B-B14F-4D97-AF65-F5344CB8AC3E}">
        <p14:creationId xmlns:p14="http://schemas.microsoft.com/office/powerpoint/2010/main" val="219560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wipe(down)">
                                      <p:cBhvr>
                                        <p:cTn id="7" dur="500"/>
                                        <p:tgtEl>
                                          <p:spTgt spid="205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wipe(down)">
                                      <p:cBhvr>
                                        <p:cTn id="46" dur="500"/>
                                        <p:tgtEl>
                                          <p:spTgt spid="205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P spid="20" grpId="0" animBg="1"/>
      <p:bldP spid="21" grpId="0" animBg="1"/>
      <p:bldP spid="22" grpId="0" animBg="1"/>
      <p:bldP spid="23" grpId="0" animBg="1"/>
      <p:bldP spid="14" grpId="0" animBg="1"/>
      <p:bldP spid="16" grpId="0" animBg="1"/>
    </p:bldLst>
  </p:timing>
</p:sld>
</file>

<file path=ppt/theme/theme1.xml><?xml version="1.0" encoding="utf-8"?>
<a:theme xmlns:a="http://schemas.openxmlformats.org/drawingml/2006/main" name="Fazeta">
  <a:themeElements>
    <a:clrScheme name="Zelená">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Vlastné 1">
      <a:majorFont>
        <a:latin typeface="Times New Roman"/>
        <a:ea typeface=""/>
        <a:cs typeface=""/>
      </a:majorFont>
      <a:minorFont>
        <a:latin typeface="Times New Roman"/>
        <a:ea typeface=""/>
        <a:cs typeface=""/>
      </a:minorFont>
    </a:fontScheme>
    <a:fmtScheme name="Pohár s mliekom">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10639</TotalTime>
  <Words>1027</Words>
  <Application>Microsoft Office PowerPoint</Application>
  <PresentationFormat>Širokouhlá</PresentationFormat>
  <Paragraphs>127</Paragraphs>
  <Slides>30</Slides>
  <Notes>0</Notes>
  <HiddenSlides>0</HiddenSlides>
  <MMClips>0</MMClips>
  <ScaleCrop>false</ScaleCrop>
  <HeadingPairs>
    <vt:vector size="6" baseType="variant">
      <vt:variant>
        <vt:lpstr>Použité písma</vt:lpstr>
      </vt:variant>
      <vt:variant>
        <vt:i4>9</vt:i4>
      </vt:variant>
      <vt:variant>
        <vt:lpstr>Motív</vt:lpstr>
      </vt:variant>
      <vt:variant>
        <vt:i4>1</vt:i4>
      </vt:variant>
      <vt:variant>
        <vt:lpstr>Nadpisy snímok</vt:lpstr>
      </vt:variant>
      <vt:variant>
        <vt:i4>30</vt:i4>
      </vt:variant>
    </vt:vector>
  </HeadingPairs>
  <TitlesOfParts>
    <vt:vector size="40" baseType="lpstr">
      <vt:lpstr>Arial Unicode MS</vt:lpstr>
      <vt:lpstr>Arial</vt:lpstr>
      <vt:lpstr>Calibri</vt:lpstr>
      <vt:lpstr>Georgia</vt:lpstr>
      <vt:lpstr>Ink Free</vt:lpstr>
      <vt:lpstr>Tahoma</vt:lpstr>
      <vt:lpstr>Times New Roman</vt:lpstr>
      <vt:lpstr>Wingdings</vt:lpstr>
      <vt:lpstr>Wingdings 3</vt:lpstr>
      <vt:lpstr>Fazeta</vt:lpstr>
      <vt:lpstr>Od Hornádu po Dunajec PIENINY A SPIŠSKÁ MAGURA</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PIENAP</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ZAMAGURSKÉ  FOLKLÓRNE  SLÁVNOSTI</vt:lpstr>
      <vt:lpstr>Prezentácia programu PowerPoint</vt:lpstr>
      <vt:lpstr>Splavovanie a rafting Dunajca </vt:lpstr>
      <vt:lpstr>Zopakuj si</vt:lpstr>
      <vt:lpstr>Označ na mape Pieniny</vt:lpstr>
      <vt:lpstr>Označ na mape rieku Dunajec</vt:lpstr>
      <vt:lpstr>Čo je na obrázku</vt:lpstr>
      <vt:lpstr>Čo je na obrázku</vt:lpstr>
      <vt:lpstr>Čo je na obrázku</vt:lpstr>
      <vt:lpstr>Zdroje</vt:lpstr>
      <vt:lpstr> Pieniny  a  Spišská  Magura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 Tatier k Dunaju  TATRY</dc:title>
  <dc:creator>PC</dc:creator>
  <cp:lastModifiedBy>HP</cp:lastModifiedBy>
  <cp:revision>867</cp:revision>
  <dcterms:created xsi:type="dcterms:W3CDTF">2018-11-24T12:23:45Z</dcterms:created>
  <dcterms:modified xsi:type="dcterms:W3CDTF">2020-05-01T10:00:52Z</dcterms:modified>
</cp:coreProperties>
</file>