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36" r:id="rId4"/>
    <p:sldId id="449" r:id="rId5"/>
    <p:sldId id="451" r:id="rId6"/>
    <p:sldId id="452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5" r:id="rId17"/>
    <p:sldId id="276" r:id="rId18"/>
    <p:sldId id="417" r:id="rId19"/>
    <p:sldId id="455" r:id="rId20"/>
    <p:sldId id="400" r:id="rId21"/>
    <p:sldId id="454" r:id="rId22"/>
    <p:sldId id="418" r:id="rId23"/>
    <p:sldId id="453" r:id="rId24"/>
    <p:sldId id="466" r:id="rId25"/>
    <p:sldId id="467" r:id="rId26"/>
    <p:sldId id="468" r:id="rId27"/>
    <p:sldId id="470" r:id="rId28"/>
    <p:sldId id="471" r:id="rId29"/>
    <p:sldId id="472" r:id="rId30"/>
    <p:sldId id="258" r:id="rId3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17.05.2020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892" y="25759"/>
            <a:ext cx="5444812" cy="653377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6000" i="1" dirty="0" smtClean="0">
                <a:ln w="28575">
                  <a:solidFill>
                    <a:srgbClr val="0000FF"/>
                  </a:solidFill>
                </a:ln>
                <a:solidFill>
                  <a:srgbClr val="CCFFFF"/>
                </a:solidFill>
              </a:rPr>
              <a:t>Od Dunaja po Hornád</a:t>
            </a:r>
            <a:r>
              <a:rPr lang="sk-SK" sz="4400" i="1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i="1" dirty="0">
                <a:ln>
                  <a:solidFill>
                    <a:schemeClr val="tx1"/>
                  </a:solidFill>
                </a:ln>
              </a:rPr>
            </a:br>
            <a:r>
              <a:rPr lang="sk-SK" sz="6000" i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ŽIAR NAD HRONOM S OKOLÍM</a:t>
            </a:r>
            <a:endParaRPr lang="sk-SK" sz="6000" i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0204" y="4680516"/>
            <a:ext cx="9144000" cy="1359675"/>
          </a:xfrm>
        </p:spPr>
        <p:txBody>
          <a:bodyPr>
            <a:noAutofit/>
          </a:bodyPr>
          <a:lstStyle/>
          <a:p>
            <a:pPr algn="ctr"/>
            <a:r>
              <a:rPr lang="sk-SK" sz="2800" b="1" i="1" dirty="0" smtClean="0">
                <a:solidFill>
                  <a:srgbClr val="0000FF"/>
                </a:solidFill>
              </a:rPr>
              <a:t>Vlastiveda</a:t>
            </a:r>
          </a:p>
          <a:p>
            <a:pPr algn="ctr"/>
            <a:r>
              <a:rPr lang="sk-SK" sz="2800" b="1" i="1" dirty="0" smtClean="0">
                <a:solidFill>
                  <a:srgbClr val="0000FF"/>
                </a:solidFill>
              </a:rPr>
              <a:t>pre 4. ročník</a:t>
            </a:r>
            <a:endParaRPr lang="sk-SK" sz="2800" b="1" i="1" dirty="0">
              <a:solidFill>
                <a:srgbClr val="0000FF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Žarnovica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8207360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Žarnovica</a:t>
            </a:r>
            <a:r>
              <a:rPr lang="sk-SK" sz="2400" dirty="0" smtClean="0"/>
              <a:t> – okresné mesto v Banskobystrickom kraji,</a:t>
            </a:r>
          </a:p>
          <a:p>
            <a:r>
              <a:rPr lang="sk-SK" sz="2400" b="1" i="1" dirty="0" smtClean="0"/>
              <a:t>spracovávanie dreva,</a:t>
            </a:r>
          </a:p>
          <a:p>
            <a:r>
              <a:rPr lang="sk-SK" sz="2400" b="1" i="1" dirty="0" smtClean="0"/>
              <a:t>motocyklové preteky</a:t>
            </a:r>
          </a:p>
        </p:txBody>
      </p:sp>
      <p:pic>
        <p:nvPicPr>
          <p:cNvPr id="5122" name="Picture 2" descr="VÃ½sledok vyhÄ¾adÃ¡vania obrÃ¡zkov pre dopyt Å½arnov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7"/>
          <a:stretch/>
        </p:blipFill>
        <p:spPr bwMode="auto">
          <a:xfrm>
            <a:off x="0" y="4121624"/>
            <a:ext cx="12230040" cy="27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Å¾arnovica e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93" y="210404"/>
            <a:ext cx="1054686" cy="124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7191" y="185383"/>
            <a:ext cx="2590800" cy="1257300"/>
          </a:xfrm>
          <a:prstGeom prst="rect">
            <a:avLst/>
          </a:prstGeom>
        </p:spPr>
      </p:pic>
      <p:pic>
        <p:nvPicPr>
          <p:cNvPr id="5128" name="Picture 8" descr="VÃ½sledok vyhÄ¾adÃ¡vania obrÃ¡zkov pre dopyt spracovanie dreva Å¾arnovic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/>
          <a:stretch/>
        </p:blipFill>
        <p:spPr bwMode="auto">
          <a:xfrm>
            <a:off x="3958532" y="1954474"/>
            <a:ext cx="3811282" cy="24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ok vyhÄ¾adÃ¡vania obrÃ¡zkov pre dopyt motocyklovÃ© preteky Å¾arnov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981" y="1954474"/>
            <a:ext cx="4476010" cy="27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7955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Ã½sledok vyhÄ¾adÃ¡vania obrÃ¡zkov pre dopyt NovÃ¡ ba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05"/>
          <a:stretch/>
        </p:blipFill>
        <p:spPr bwMode="auto">
          <a:xfrm>
            <a:off x="0" y="0"/>
            <a:ext cx="12192000" cy="68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243289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Nová Baňa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16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VÃ½sledok vyhÄ¾adÃ¡vania obrÃ¡zkov pre dopyt NovÃ¡ baÅ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6" b="9255"/>
          <a:stretch/>
        </p:blipFill>
        <p:spPr bwMode="auto">
          <a:xfrm>
            <a:off x="0" y="3769734"/>
            <a:ext cx="12192000" cy="31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Nová Baňa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7593210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Nová Baňa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mesto </a:t>
            </a:r>
            <a:r>
              <a:rPr lang="sk-SK" sz="2400" b="1" i="1" dirty="0" smtClean="0"/>
              <a:t>v okrese Žarnovica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nachádza sa tu </a:t>
            </a:r>
            <a:r>
              <a:rPr lang="sk-SK" sz="2400" b="1" i="1" dirty="0" smtClean="0">
                <a:solidFill>
                  <a:srgbClr val="C00000"/>
                </a:solidFill>
              </a:rPr>
              <a:t>Pohronské múzeum</a:t>
            </a:r>
          </a:p>
        </p:txBody>
      </p:sp>
      <p:pic>
        <p:nvPicPr>
          <p:cNvPr id="11266" name="Picture 2" descr="Coa Slovakia Town ÃjbÃ¡ny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186" y="236705"/>
            <a:ext cx="11127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/>
          <a:srcRect b="2720"/>
          <a:stretch/>
        </p:blipFill>
        <p:spPr>
          <a:xfrm>
            <a:off x="9386129" y="236705"/>
            <a:ext cx="2562225" cy="1250901"/>
          </a:xfrm>
          <a:prstGeom prst="rect">
            <a:avLst/>
          </a:prstGeom>
        </p:spPr>
      </p:pic>
      <p:pic>
        <p:nvPicPr>
          <p:cNvPr id="11268" name="Picture 4" descr="VÃ½sledok vyhÄ¾adÃ¡vania obrÃ¡zkov pre dopyt NovÃ¡ baÅa pohronskÃ© mÃºz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6" y="2030404"/>
            <a:ext cx="6085649" cy="45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06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ok vyhÄ¾adÃ¡vania obrÃ¡zkov pre dopyt hodruÅ¡a-hÃ¡m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69398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Hodruša – Hámre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77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Hodruša – Hámre 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442683"/>
            <a:ext cx="8428030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Hodruša – Hámre </a:t>
            </a:r>
            <a:r>
              <a:rPr lang="sk-SK" sz="2400" dirty="0" smtClean="0"/>
              <a:t>– obec v </a:t>
            </a:r>
            <a:r>
              <a:rPr lang="sk-SK" sz="2400" b="1" i="1" dirty="0" smtClean="0"/>
              <a:t>okrese Žarnovica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nachádzajú sa tu pamiatky zapísané do </a:t>
            </a:r>
            <a:r>
              <a:rPr lang="sk-SK" sz="2400" dirty="0" smtClean="0"/>
              <a:t>Zoznamu UNESCO</a:t>
            </a:r>
            <a:r>
              <a:rPr lang="sk-SK" sz="2400" dirty="0" smtClean="0"/>
              <a:t>,</a:t>
            </a:r>
          </a:p>
          <a:p>
            <a:r>
              <a:rPr lang="sk-SK" sz="2400" b="1" i="1" dirty="0" err="1" smtClean="0">
                <a:solidFill>
                  <a:srgbClr val="0000FF"/>
                </a:solidFill>
              </a:rPr>
              <a:t>Dolnohodrušský</a:t>
            </a:r>
            <a:r>
              <a:rPr lang="sk-SK" sz="2400" b="1" i="1" dirty="0" smtClean="0">
                <a:solidFill>
                  <a:srgbClr val="0000FF"/>
                </a:solidFill>
              </a:rPr>
              <a:t> </a:t>
            </a:r>
            <a:r>
              <a:rPr lang="sk-SK" sz="2400" b="1" i="1" dirty="0" err="1" smtClean="0">
                <a:solidFill>
                  <a:srgbClr val="0000FF"/>
                </a:solidFill>
              </a:rPr>
              <a:t>tajch</a:t>
            </a:r>
            <a:endParaRPr lang="sk-SK" sz="2400" b="1" i="1" dirty="0" smtClean="0">
              <a:solidFill>
                <a:srgbClr val="0000FF"/>
              </a:solidFill>
            </a:endParaRPr>
          </a:p>
        </p:txBody>
      </p:sp>
      <p:pic>
        <p:nvPicPr>
          <p:cNvPr id="9220" name="Picture 4" descr="VÃ½sledok vyhÄ¾adÃ¡vania obrÃ¡zkov pre dopyt hodruÅ¡a-hÃ¡m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8" b="10756"/>
          <a:stretch/>
        </p:blipFill>
        <p:spPr bwMode="auto">
          <a:xfrm>
            <a:off x="0" y="3179929"/>
            <a:ext cx="12175438" cy="367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8299" y="175858"/>
            <a:ext cx="2543175" cy="1266825"/>
          </a:xfrm>
          <a:prstGeom prst="rect">
            <a:avLst/>
          </a:prstGeom>
        </p:spPr>
      </p:pic>
      <p:pic>
        <p:nvPicPr>
          <p:cNvPr id="9222" name="Picture 6" descr="VÃ½sledok vyhÄ¾adÃ¡vania obrÃ¡zkov pre dopyt hodruÅ¡a-hÃ¡mre e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22" y="175858"/>
            <a:ext cx="1100554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277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Ãºvisiaci obrÃ¡z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/>
          <a:stretch/>
        </p:blipFill>
        <p:spPr bwMode="auto">
          <a:xfrm>
            <a:off x="0" y="-13649"/>
            <a:ext cx="12192000" cy="68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198632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Sklené Teplice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05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Sklené Teplice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733265"/>
            <a:ext cx="8275598" cy="4599295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Sklené Teplice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kúpeľné mesto </a:t>
            </a:r>
            <a:r>
              <a:rPr lang="sk-SK" sz="2400" b="1" i="1" dirty="0" smtClean="0"/>
              <a:t>v okrese Žiar nad Hronom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889" y="175858"/>
            <a:ext cx="2552700" cy="1266825"/>
          </a:xfrm>
          <a:prstGeom prst="rect">
            <a:avLst/>
          </a:prstGeom>
        </p:spPr>
      </p:pic>
      <p:pic>
        <p:nvPicPr>
          <p:cNvPr id="13314" name="Picture 2" descr="VÃ½sledok vyhÄ¾adÃ¡vania obrÃ¡zkov pre dopyt sklenÃ© teplice e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91" y="63959"/>
            <a:ext cx="1166702" cy="1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Ã½sledok vyhÄ¾adÃ¡vania obrÃ¡zkov pre dopyt sklenÃ© tepl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366"/>
            <a:ext cx="6045958" cy="40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VÃ½sledok vyhÄ¾adÃ¡vania obrÃ¡zkov pre dopyt sklenÃ© tep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44" y="2811366"/>
            <a:ext cx="6045956" cy="40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9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Zopakuj si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6" y="1390918"/>
            <a:ext cx="9119456" cy="51653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b="1" dirty="0" smtClean="0"/>
              <a:t>Aká rieka preteká územím Žiaru nad Hronom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Do akého regiónu patrí Žiar nad Hronom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V ktorom kraji sa nachádza Žiar nad Hronom s okolím?</a:t>
            </a:r>
            <a:endParaRPr lang="sk-SK" sz="2200" b="1" dirty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pohoria obklopujú Žiarsku kotlinu?</a:t>
            </a:r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Aký kov sa vyrába v Žiari nad Hronom? 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Aké múzeum sa nachádza v Novej Bani? </a:t>
            </a:r>
          </a:p>
          <a:p>
            <a:pPr marL="0" indent="0">
              <a:lnSpc>
                <a:spcPct val="150000"/>
              </a:lnSpc>
              <a:buNone/>
            </a:pPr>
            <a:endParaRPr lang="sk-SK" sz="2200" b="1" dirty="0"/>
          </a:p>
        </p:txBody>
      </p:sp>
      <p:sp>
        <p:nvSpPr>
          <p:cNvPr id="10" name="Zaoblený obdĺžnik 9"/>
          <p:cNvSpPr/>
          <p:nvPr/>
        </p:nvSpPr>
        <p:spPr>
          <a:xfrm>
            <a:off x="7450649" y="1429407"/>
            <a:ext cx="142083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Hron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6995572" y="2060611"/>
            <a:ext cx="132605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Tekov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450649" y="2706306"/>
            <a:ext cx="230174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Banskobystrický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6164516" y="3352001"/>
            <a:ext cx="1494081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Vtáčnik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6187740" y="3935611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Štiavnické vrchy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6187740" y="4581306"/>
            <a:ext cx="2561355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Kremnické vrchy</a:t>
            </a:r>
          </a:p>
        </p:txBody>
      </p:sp>
      <p:sp>
        <p:nvSpPr>
          <p:cNvPr id="20" name="Zaoblený obdĺžnik 19"/>
          <p:cNvSpPr/>
          <p:nvPr/>
        </p:nvSpPr>
        <p:spPr>
          <a:xfrm>
            <a:off x="5732060" y="5235065"/>
            <a:ext cx="149156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</a:t>
            </a:r>
          </a:p>
        </p:txBody>
      </p:sp>
      <p:sp>
        <p:nvSpPr>
          <p:cNvPr id="24" name="Zaoblený obdĺžnik 23"/>
          <p:cNvSpPr/>
          <p:nvPr/>
        </p:nvSpPr>
        <p:spPr>
          <a:xfrm>
            <a:off x="5852199" y="5871811"/>
            <a:ext cx="2786834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Pohronské múzeum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Na ktorom obrázku je správne označený Žiar nad Hronom s okolím?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92" y="3302758"/>
            <a:ext cx="3595096" cy="199941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20" y="3361186"/>
            <a:ext cx="3792726" cy="194098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734" y="3302758"/>
            <a:ext cx="3494775" cy="186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pohorie Kremnické vrchy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 rot="975350">
            <a:off x="4062985" y="3838792"/>
            <a:ext cx="501071" cy="364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9852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481069"/>
            <a:ext cx="9561370" cy="278277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dirty="0" smtClean="0"/>
              <a:t>Mesto </a:t>
            </a:r>
            <a:r>
              <a:rPr lang="sk-SK" sz="2400" dirty="0" smtClean="0">
                <a:solidFill>
                  <a:srgbClr val="FF0000"/>
                </a:solidFill>
              </a:rPr>
              <a:t>Žiar nad Hronom s okolím</a:t>
            </a:r>
            <a:r>
              <a:rPr lang="sk-SK" sz="2400" dirty="0" smtClean="0"/>
              <a:t> leží v </a:t>
            </a:r>
            <a:r>
              <a:rPr lang="sk-SK" sz="2400" dirty="0" smtClean="0">
                <a:solidFill>
                  <a:srgbClr val="0070C0"/>
                </a:solidFill>
              </a:rPr>
              <a:t>Žiarskej kotline</a:t>
            </a:r>
            <a:r>
              <a:rPr lang="sk-SK" sz="2400" dirty="0" smtClean="0"/>
              <a:t>,</a:t>
            </a:r>
          </a:p>
          <a:p>
            <a:pPr marL="0" indent="0">
              <a:buNone/>
            </a:pPr>
            <a:r>
              <a:rPr lang="sk-SK" sz="2400" dirty="0" smtClean="0"/>
              <a:t>nachádza sa medzi pohoriami:</a:t>
            </a:r>
          </a:p>
          <a:p>
            <a:r>
              <a:rPr lang="sk-SK" sz="2400" b="1" i="1" dirty="0" smtClean="0">
                <a:solidFill>
                  <a:srgbClr val="C00000"/>
                </a:solidFill>
              </a:rPr>
              <a:t>Kremnické vrchy,</a:t>
            </a:r>
          </a:p>
          <a:p>
            <a:r>
              <a:rPr lang="sk-SK" sz="2400" b="1" i="1" dirty="0">
                <a:solidFill>
                  <a:srgbClr val="C00000"/>
                </a:solidFill>
              </a:rPr>
              <a:t>Štiavnické </a:t>
            </a:r>
            <a:r>
              <a:rPr lang="sk-SK" sz="2400" b="1" i="1" dirty="0" smtClean="0">
                <a:solidFill>
                  <a:srgbClr val="C00000"/>
                </a:solidFill>
              </a:rPr>
              <a:t>vrchy, </a:t>
            </a:r>
            <a:endParaRPr lang="sk-SK" sz="2400" b="1" i="1" dirty="0">
              <a:solidFill>
                <a:srgbClr val="C00000"/>
              </a:solidFill>
            </a:endParaRPr>
          </a:p>
          <a:p>
            <a:r>
              <a:rPr lang="sk-SK" sz="2400" b="1" i="1" dirty="0" smtClean="0">
                <a:solidFill>
                  <a:srgbClr val="C00000"/>
                </a:solidFill>
              </a:rPr>
              <a:t>Vtáčnik,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0000FF"/>
                </a:solidFill>
              </a:rPr>
              <a:t>Poloha</a:t>
            </a:r>
            <a:endParaRPr lang="sk-SK" b="1" i="1" dirty="0">
              <a:solidFill>
                <a:srgbClr val="0000FF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 rot="18752391">
            <a:off x="3671814" y="4306717"/>
            <a:ext cx="999595" cy="459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 rot="19291402">
            <a:off x="3748906" y="4732763"/>
            <a:ext cx="952344" cy="34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 rot="18713810">
            <a:off x="3595724" y="4360167"/>
            <a:ext cx="637780" cy="304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105" y="242257"/>
            <a:ext cx="2164102" cy="1157274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 rot="1867808">
            <a:off x="4072543" y="4347843"/>
            <a:ext cx="202087" cy="51382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 rot="975350">
            <a:off x="3991536" y="4108655"/>
            <a:ext cx="689915" cy="3647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pohorie Štiavnické vrchy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 rot="19291402">
            <a:off x="3553398" y="4422821"/>
            <a:ext cx="952344" cy="3418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620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pohorie Vtáčnik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 7"/>
          <p:cNvSpPr/>
          <p:nvPr/>
        </p:nvSpPr>
        <p:spPr>
          <a:xfrm rot="18713810">
            <a:off x="3400216" y="4050225"/>
            <a:ext cx="637780" cy="304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752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Označ na mape rieku Hron</a:t>
            </a:r>
            <a:endParaRPr lang="sk-SK" b="1" i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2006221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Voľný tvar 5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 6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24" name="Picture 6" descr="VÃ½sledok vyhÄ¾adÃ¡vania obrÃ¡zkov pre dopyt motocyklovÃ© preteky Å¾arnov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28" y="1537950"/>
            <a:ext cx="6295682" cy="39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444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Picture 8" descr="VÃ½sledok vyhÄ¾adÃ¡vania obrÃ¡zkov pre dopyt spracovanie dreva Å¾arnovic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2"/>
          <a:stretch/>
        </p:blipFill>
        <p:spPr bwMode="auto">
          <a:xfrm>
            <a:off x="2005262" y="1545761"/>
            <a:ext cx="5940811" cy="388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6142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Picture 4" descr="VÃ½sledok vyhÄ¾adÃ¡vania obrÃ¡zkov pre dopyt sklenÃ© tep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89" y="1465275"/>
            <a:ext cx="6045958" cy="404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43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100" y="1833432"/>
            <a:ext cx="4601854" cy="30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7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Picture 4" descr="VÃ½sledok vyhÄ¾adÃ¡vania obrÃ¡zkov pre dopyt NovÃ¡ baÅa pohronskÃ© mÃºz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6" y="1206473"/>
            <a:ext cx="6085649" cy="45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161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Picture 4" descr="VÃ½sledok vyhÄ¾adÃ¡vania obrÃ¡zkov pre dopyt prÃ­rodnÃ¡ rezervÃ¡cia bral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7" b="-650"/>
          <a:stretch/>
        </p:blipFill>
        <p:spPr bwMode="auto">
          <a:xfrm>
            <a:off x="1555863" y="1310184"/>
            <a:ext cx="6459921" cy="43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011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Priraď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8660223" y="230978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8660223" y="288582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20" name="Zaoblený obdĺžnik 19"/>
          <p:cNvSpPr/>
          <p:nvPr/>
        </p:nvSpPr>
        <p:spPr>
          <a:xfrm>
            <a:off x="8676620" y="169665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8676620" y="4101715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8676620" y="3488592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23" name="Zaoblený obdĺžnik 22"/>
          <p:cNvSpPr/>
          <p:nvPr/>
        </p:nvSpPr>
        <p:spPr>
          <a:xfrm>
            <a:off x="8676620" y="472586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pic>
        <p:nvPicPr>
          <p:cNvPr id="9" name="Picture 2" descr="VÃ½sledok vyhÄ¾adÃ¡vania obrÃ¡zkov pre dopyt hodruÅ¡a-hÃ¡m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68" y="1557860"/>
            <a:ext cx="6864824" cy="38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168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rieka nitr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565" y="1978925"/>
            <a:ext cx="9620729" cy="46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1574548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0000FF"/>
                </a:solidFill>
              </a:rPr>
              <a:t>Hron</a:t>
            </a:r>
            <a:endParaRPr lang="sk-SK" b="1" i="1" dirty="0">
              <a:solidFill>
                <a:srgbClr val="0000FF"/>
              </a:solidFill>
            </a:endParaRPr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023582"/>
            <a:ext cx="9561370" cy="1938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oblasťou Žiaru nad Hronom s okolím preteká rieka </a:t>
            </a:r>
            <a:r>
              <a:rPr lang="sk-SK" sz="2400" b="1" i="1" dirty="0" smtClean="0">
                <a:solidFill>
                  <a:srgbClr val="0000FF"/>
                </a:solidFill>
              </a:rPr>
              <a:t>Hron</a:t>
            </a:r>
          </a:p>
        </p:txBody>
      </p:sp>
      <p:sp>
        <p:nvSpPr>
          <p:cNvPr id="8" name="Voľný tvar 7"/>
          <p:cNvSpPr/>
          <p:nvPr/>
        </p:nvSpPr>
        <p:spPr>
          <a:xfrm>
            <a:off x="4243293" y="3814354"/>
            <a:ext cx="2601804" cy="1254048"/>
          </a:xfrm>
          <a:custGeom>
            <a:avLst/>
            <a:gdLst>
              <a:gd name="connsiteX0" fmla="*/ 2558101 w 2601804"/>
              <a:gd name="connsiteY0" fmla="*/ 0 h 1254048"/>
              <a:gd name="connsiteX1" fmla="*/ 2592936 w 2601804"/>
              <a:gd name="connsiteY1" fmla="*/ 69669 h 1254048"/>
              <a:gd name="connsiteX2" fmla="*/ 2575518 w 2601804"/>
              <a:gd name="connsiteY2" fmla="*/ 87086 h 1254048"/>
              <a:gd name="connsiteX3" fmla="*/ 2566810 w 2601804"/>
              <a:gd name="connsiteY3" fmla="*/ 113212 h 1254048"/>
              <a:gd name="connsiteX4" fmla="*/ 2514558 w 2601804"/>
              <a:gd name="connsiteY4" fmla="*/ 130629 h 1254048"/>
              <a:gd name="connsiteX5" fmla="*/ 2488433 w 2601804"/>
              <a:gd name="connsiteY5" fmla="*/ 121920 h 1254048"/>
              <a:gd name="connsiteX6" fmla="*/ 2444890 w 2601804"/>
              <a:gd name="connsiteY6" fmla="*/ 113212 h 1254048"/>
              <a:gd name="connsiteX7" fmla="*/ 2418764 w 2601804"/>
              <a:gd name="connsiteY7" fmla="*/ 95795 h 1254048"/>
              <a:gd name="connsiteX8" fmla="*/ 2383930 w 2601804"/>
              <a:gd name="connsiteY8" fmla="*/ 104503 h 1254048"/>
              <a:gd name="connsiteX9" fmla="*/ 2331678 w 2601804"/>
              <a:gd name="connsiteY9" fmla="*/ 95795 h 1254048"/>
              <a:gd name="connsiteX10" fmla="*/ 2305553 w 2601804"/>
              <a:gd name="connsiteY10" fmla="*/ 87086 h 1254048"/>
              <a:gd name="connsiteX11" fmla="*/ 2279427 w 2601804"/>
              <a:gd name="connsiteY11" fmla="*/ 69669 h 1254048"/>
              <a:gd name="connsiteX12" fmla="*/ 2244593 w 2601804"/>
              <a:gd name="connsiteY12" fmla="*/ 60960 h 1254048"/>
              <a:gd name="connsiteX13" fmla="*/ 2218467 w 2601804"/>
              <a:gd name="connsiteY13" fmla="*/ 52252 h 1254048"/>
              <a:gd name="connsiteX14" fmla="*/ 2148798 w 2601804"/>
              <a:gd name="connsiteY14" fmla="*/ 87086 h 1254048"/>
              <a:gd name="connsiteX15" fmla="*/ 2113964 w 2601804"/>
              <a:gd name="connsiteY15" fmla="*/ 78377 h 1254048"/>
              <a:gd name="connsiteX16" fmla="*/ 2087838 w 2601804"/>
              <a:gd name="connsiteY16" fmla="*/ 69669 h 1254048"/>
              <a:gd name="connsiteX17" fmla="*/ 2044296 w 2601804"/>
              <a:gd name="connsiteY17" fmla="*/ 78377 h 1254048"/>
              <a:gd name="connsiteX18" fmla="*/ 2018170 w 2601804"/>
              <a:gd name="connsiteY18" fmla="*/ 69669 h 1254048"/>
              <a:gd name="connsiteX19" fmla="*/ 1974627 w 2601804"/>
              <a:gd name="connsiteY19" fmla="*/ 104503 h 1254048"/>
              <a:gd name="connsiteX20" fmla="*/ 1948501 w 2601804"/>
              <a:gd name="connsiteY20" fmla="*/ 95795 h 1254048"/>
              <a:gd name="connsiteX21" fmla="*/ 1896250 w 2601804"/>
              <a:gd name="connsiteY21" fmla="*/ 113212 h 1254048"/>
              <a:gd name="connsiteX22" fmla="*/ 1870124 w 2601804"/>
              <a:gd name="connsiteY22" fmla="*/ 121920 h 1254048"/>
              <a:gd name="connsiteX23" fmla="*/ 1765621 w 2601804"/>
              <a:gd name="connsiteY23" fmla="*/ 139337 h 1254048"/>
              <a:gd name="connsiteX24" fmla="*/ 1739496 w 2601804"/>
              <a:gd name="connsiteY24" fmla="*/ 156755 h 1254048"/>
              <a:gd name="connsiteX25" fmla="*/ 1687244 w 2601804"/>
              <a:gd name="connsiteY25" fmla="*/ 182880 h 1254048"/>
              <a:gd name="connsiteX26" fmla="*/ 1617576 w 2601804"/>
              <a:gd name="connsiteY26" fmla="*/ 165463 h 1254048"/>
              <a:gd name="connsiteX27" fmla="*/ 1600158 w 2601804"/>
              <a:gd name="connsiteY27" fmla="*/ 148046 h 1254048"/>
              <a:gd name="connsiteX28" fmla="*/ 1565324 w 2601804"/>
              <a:gd name="connsiteY28" fmla="*/ 165463 h 1254048"/>
              <a:gd name="connsiteX29" fmla="*/ 1486947 w 2601804"/>
              <a:gd name="connsiteY29" fmla="*/ 165463 h 1254048"/>
              <a:gd name="connsiteX30" fmla="*/ 1478238 w 2601804"/>
              <a:gd name="connsiteY30" fmla="*/ 139337 h 1254048"/>
              <a:gd name="connsiteX31" fmla="*/ 1425987 w 2601804"/>
              <a:gd name="connsiteY31" fmla="*/ 156755 h 1254048"/>
              <a:gd name="connsiteX32" fmla="*/ 1399861 w 2601804"/>
              <a:gd name="connsiteY32" fmla="*/ 165463 h 1254048"/>
              <a:gd name="connsiteX33" fmla="*/ 1373736 w 2601804"/>
              <a:gd name="connsiteY33" fmla="*/ 156755 h 1254048"/>
              <a:gd name="connsiteX34" fmla="*/ 1295358 w 2601804"/>
              <a:gd name="connsiteY34" fmla="*/ 200297 h 1254048"/>
              <a:gd name="connsiteX35" fmla="*/ 1277941 w 2601804"/>
              <a:gd name="connsiteY35" fmla="*/ 217715 h 1254048"/>
              <a:gd name="connsiteX36" fmla="*/ 1208273 w 2601804"/>
              <a:gd name="connsiteY36" fmla="*/ 235132 h 1254048"/>
              <a:gd name="connsiteX37" fmla="*/ 1173438 w 2601804"/>
              <a:gd name="connsiteY37" fmla="*/ 278675 h 1254048"/>
              <a:gd name="connsiteX38" fmla="*/ 1156021 w 2601804"/>
              <a:gd name="connsiteY38" fmla="*/ 304800 h 1254048"/>
              <a:gd name="connsiteX39" fmla="*/ 1112478 w 2601804"/>
              <a:gd name="connsiteY39" fmla="*/ 313509 h 1254048"/>
              <a:gd name="connsiteX40" fmla="*/ 1068936 w 2601804"/>
              <a:gd name="connsiteY40" fmla="*/ 330926 h 1254048"/>
              <a:gd name="connsiteX41" fmla="*/ 1042810 w 2601804"/>
              <a:gd name="connsiteY41" fmla="*/ 339635 h 1254048"/>
              <a:gd name="connsiteX42" fmla="*/ 999267 w 2601804"/>
              <a:gd name="connsiteY42" fmla="*/ 330926 h 1254048"/>
              <a:gd name="connsiteX43" fmla="*/ 964433 w 2601804"/>
              <a:gd name="connsiteY43" fmla="*/ 365760 h 1254048"/>
              <a:gd name="connsiteX44" fmla="*/ 947016 w 2601804"/>
              <a:gd name="connsiteY44" fmla="*/ 391886 h 1254048"/>
              <a:gd name="connsiteX45" fmla="*/ 929598 w 2601804"/>
              <a:gd name="connsiteY45" fmla="*/ 444137 h 1254048"/>
              <a:gd name="connsiteX46" fmla="*/ 920890 w 2601804"/>
              <a:gd name="connsiteY46" fmla="*/ 470263 h 1254048"/>
              <a:gd name="connsiteX47" fmla="*/ 938307 w 2601804"/>
              <a:gd name="connsiteY47" fmla="*/ 496389 h 1254048"/>
              <a:gd name="connsiteX48" fmla="*/ 947016 w 2601804"/>
              <a:gd name="connsiteY48" fmla="*/ 539932 h 1254048"/>
              <a:gd name="connsiteX49" fmla="*/ 955724 w 2601804"/>
              <a:gd name="connsiteY49" fmla="*/ 566057 h 1254048"/>
              <a:gd name="connsiteX50" fmla="*/ 938307 w 2601804"/>
              <a:gd name="connsiteY50" fmla="*/ 583475 h 1254048"/>
              <a:gd name="connsiteX51" fmla="*/ 920890 w 2601804"/>
              <a:gd name="connsiteY51" fmla="*/ 679269 h 1254048"/>
              <a:gd name="connsiteX52" fmla="*/ 912181 w 2601804"/>
              <a:gd name="connsiteY52" fmla="*/ 714103 h 1254048"/>
              <a:gd name="connsiteX53" fmla="*/ 842513 w 2601804"/>
              <a:gd name="connsiteY53" fmla="*/ 775063 h 1254048"/>
              <a:gd name="connsiteX54" fmla="*/ 816387 w 2601804"/>
              <a:gd name="connsiteY54" fmla="*/ 783772 h 1254048"/>
              <a:gd name="connsiteX55" fmla="*/ 781553 w 2601804"/>
              <a:gd name="connsiteY55" fmla="*/ 766355 h 1254048"/>
              <a:gd name="connsiteX56" fmla="*/ 711884 w 2601804"/>
              <a:gd name="connsiteY56" fmla="*/ 757646 h 1254048"/>
              <a:gd name="connsiteX57" fmla="*/ 694467 w 2601804"/>
              <a:gd name="connsiteY57" fmla="*/ 731520 h 1254048"/>
              <a:gd name="connsiteX58" fmla="*/ 668341 w 2601804"/>
              <a:gd name="connsiteY58" fmla="*/ 740229 h 1254048"/>
              <a:gd name="connsiteX59" fmla="*/ 589964 w 2601804"/>
              <a:gd name="connsiteY59" fmla="*/ 714103 h 1254048"/>
              <a:gd name="connsiteX60" fmla="*/ 563838 w 2601804"/>
              <a:gd name="connsiteY60" fmla="*/ 705395 h 1254048"/>
              <a:gd name="connsiteX61" fmla="*/ 537713 w 2601804"/>
              <a:gd name="connsiteY61" fmla="*/ 696686 h 1254048"/>
              <a:gd name="connsiteX62" fmla="*/ 468044 w 2601804"/>
              <a:gd name="connsiteY62" fmla="*/ 722812 h 1254048"/>
              <a:gd name="connsiteX63" fmla="*/ 441918 w 2601804"/>
              <a:gd name="connsiteY63" fmla="*/ 740229 h 1254048"/>
              <a:gd name="connsiteX64" fmla="*/ 424501 w 2601804"/>
              <a:gd name="connsiteY64" fmla="*/ 766355 h 1254048"/>
              <a:gd name="connsiteX65" fmla="*/ 398376 w 2601804"/>
              <a:gd name="connsiteY65" fmla="*/ 775063 h 1254048"/>
              <a:gd name="connsiteX66" fmla="*/ 380958 w 2601804"/>
              <a:gd name="connsiteY66" fmla="*/ 792480 h 1254048"/>
              <a:gd name="connsiteX67" fmla="*/ 354833 w 2601804"/>
              <a:gd name="connsiteY67" fmla="*/ 783772 h 1254048"/>
              <a:gd name="connsiteX68" fmla="*/ 328707 w 2601804"/>
              <a:gd name="connsiteY68" fmla="*/ 801189 h 1254048"/>
              <a:gd name="connsiteX69" fmla="*/ 285164 w 2601804"/>
              <a:gd name="connsiteY69" fmla="*/ 809897 h 1254048"/>
              <a:gd name="connsiteX70" fmla="*/ 285164 w 2601804"/>
              <a:gd name="connsiteY70" fmla="*/ 862149 h 1254048"/>
              <a:gd name="connsiteX71" fmla="*/ 293873 w 2601804"/>
              <a:gd name="connsiteY71" fmla="*/ 923109 h 1254048"/>
              <a:gd name="connsiteX72" fmla="*/ 285164 w 2601804"/>
              <a:gd name="connsiteY72" fmla="*/ 949235 h 1254048"/>
              <a:gd name="connsiteX73" fmla="*/ 259038 w 2601804"/>
              <a:gd name="connsiteY73" fmla="*/ 957943 h 1254048"/>
              <a:gd name="connsiteX74" fmla="*/ 232913 w 2601804"/>
              <a:gd name="connsiteY74" fmla="*/ 975360 h 1254048"/>
              <a:gd name="connsiteX75" fmla="*/ 224204 w 2601804"/>
              <a:gd name="connsiteY75" fmla="*/ 1001486 h 1254048"/>
              <a:gd name="connsiteX76" fmla="*/ 215496 w 2601804"/>
              <a:gd name="connsiteY76" fmla="*/ 1062446 h 1254048"/>
              <a:gd name="connsiteX77" fmla="*/ 171953 w 2601804"/>
              <a:gd name="connsiteY77" fmla="*/ 1105989 h 1254048"/>
              <a:gd name="connsiteX78" fmla="*/ 119701 w 2601804"/>
              <a:gd name="connsiteY78" fmla="*/ 1123406 h 1254048"/>
              <a:gd name="connsiteX79" fmla="*/ 110993 w 2601804"/>
              <a:gd name="connsiteY79" fmla="*/ 1149532 h 1254048"/>
              <a:gd name="connsiteX80" fmla="*/ 102284 w 2601804"/>
              <a:gd name="connsiteY80" fmla="*/ 1184366 h 1254048"/>
              <a:gd name="connsiteX81" fmla="*/ 76158 w 2601804"/>
              <a:gd name="connsiteY81" fmla="*/ 1193075 h 1254048"/>
              <a:gd name="connsiteX82" fmla="*/ 50033 w 2601804"/>
              <a:gd name="connsiteY82" fmla="*/ 1210492 h 1254048"/>
              <a:gd name="connsiteX83" fmla="*/ 15198 w 2601804"/>
              <a:gd name="connsiteY83" fmla="*/ 1254035 h 125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601804" h="1254048">
                <a:moveTo>
                  <a:pt x="2558101" y="0"/>
                </a:moveTo>
                <a:cubicBezTo>
                  <a:pt x="2591139" y="33038"/>
                  <a:pt x="2615735" y="31671"/>
                  <a:pt x="2592936" y="69669"/>
                </a:cubicBezTo>
                <a:cubicBezTo>
                  <a:pt x="2588712" y="76710"/>
                  <a:pt x="2581324" y="81280"/>
                  <a:pt x="2575518" y="87086"/>
                </a:cubicBezTo>
                <a:cubicBezTo>
                  <a:pt x="2572615" y="95795"/>
                  <a:pt x="2574280" y="107876"/>
                  <a:pt x="2566810" y="113212"/>
                </a:cubicBezTo>
                <a:cubicBezTo>
                  <a:pt x="2551870" y="123883"/>
                  <a:pt x="2514558" y="130629"/>
                  <a:pt x="2514558" y="130629"/>
                </a:cubicBezTo>
                <a:cubicBezTo>
                  <a:pt x="2505850" y="127726"/>
                  <a:pt x="2497338" y="124146"/>
                  <a:pt x="2488433" y="121920"/>
                </a:cubicBezTo>
                <a:cubicBezTo>
                  <a:pt x="2474073" y="118330"/>
                  <a:pt x="2458749" y="118409"/>
                  <a:pt x="2444890" y="113212"/>
                </a:cubicBezTo>
                <a:cubicBezTo>
                  <a:pt x="2435090" y="109537"/>
                  <a:pt x="2427473" y="101601"/>
                  <a:pt x="2418764" y="95795"/>
                </a:cubicBezTo>
                <a:cubicBezTo>
                  <a:pt x="2407153" y="98698"/>
                  <a:pt x="2395778" y="106196"/>
                  <a:pt x="2383930" y="104503"/>
                </a:cubicBezTo>
                <a:cubicBezTo>
                  <a:pt x="2313028" y="94374"/>
                  <a:pt x="2400305" y="72918"/>
                  <a:pt x="2331678" y="95795"/>
                </a:cubicBezTo>
                <a:cubicBezTo>
                  <a:pt x="2322970" y="92892"/>
                  <a:pt x="2313763" y="91191"/>
                  <a:pt x="2305553" y="87086"/>
                </a:cubicBezTo>
                <a:cubicBezTo>
                  <a:pt x="2296192" y="82405"/>
                  <a:pt x="2289047" y="73792"/>
                  <a:pt x="2279427" y="69669"/>
                </a:cubicBezTo>
                <a:cubicBezTo>
                  <a:pt x="2268426" y="64954"/>
                  <a:pt x="2256101" y="64248"/>
                  <a:pt x="2244593" y="60960"/>
                </a:cubicBezTo>
                <a:cubicBezTo>
                  <a:pt x="2235767" y="58438"/>
                  <a:pt x="2227176" y="55155"/>
                  <a:pt x="2218467" y="52252"/>
                </a:cubicBezTo>
                <a:cubicBezTo>
                  <a:pt x="2158427" y="72265"/>
                  <a:pt x="2179198" y="56688"/>
                  <a:pt x="2148798" y="87086"/>
                </a:cubicBezTo>
                <a:cubicBezTo>
                  <a:pt x="2137187" y="84183"/>
                  <a:pt x="2125472" y="81665"/>
                  <a:pt x="2113964" y="78377"/>
                </a:cubicBezTo>
                <a:cubicBezTo>
                  <a:pt x="2105138" y="75855"/>
                  <a:pt x="2097018" y="69669"/>
                  <a:pt x="2087838" y="69669"/>
                </a:cubicBezTo>
                <a:cubicBezTo>
                  <a:pt x="2073037" y="69669"/>
                  <a:pt x="2058810" y="75474"/>
                  <a:pt x="2044296" y="78377"/>
                </a:cubicBezTo>
                <a:cubicBezTo>
                  <a:pt x="2035587" y="75474"/>
                  <a:pt x="2027350" y="69669"/>
                  <a:pt x="2018170" y="69669"/>
                </a:cubicBezTo>
                <a:cubicBezTo>
                  <a:pt x="1990126" y="69669"/>
                  <a:pt x="1988001" y="84441"/>
                  <a:pt x="1974627" y="104503"/>
                </a:cubicBezTo>
                <a:cubicBezTo>
                  <a:pt x="1965918" y="101600"/>
                  <a:pt x="1957625" y="94781"/>
                  <a:pt x="1948501" y="95795"/>
                </a:cubicBezTo>
                <a:cubicBezTo>
                  <a:pt x="1930254" y="97823"/>
                  <a:pt x="1913667" y="107406"/>
                  <a:pt x="1896250" y="113212"/>
                </a:cubicBezTo>
                <a:cubicBezTo>
                  <a:pt x="1887541" y="116115"/>
                  <a:pt x="1879233" y="120781"/>
                  <a:pt x="1870124" y="121920"/>
                </a:cubicBezTo>
                <a:cubicBezTo>
                  <a:pt x="1788579" y="132114"/>
                  <a:pt x="1823161" y="124953"/>
                  <a:pt x="1765621" y="139337"/>
                </a:cubicBezTo>
                <a:cubicBezTo>
                  <a:pt x="1756913" y="145143"/>
                  <a:pt x="1748857" y="152074"/>
                  <a:pt x="1739496" y="156755"/>
                </a:cubicBezTo>
                <a:cubicBezTo>
                  <a:pt x="1667373" y="192817"/>
                  <a:pt x="1762132" y="132956"/>
                  <a:pt x="1687244" y="182880"/>
                </a:cubicBezTo>
                <a:cubicBezTo>
                  <a:pt x="1677874" y="181006"/>
                  <a:pt x="1630968" y="173498"/>
                  <a:pt x="1617576" y="165463"/>
                </a:cubicBezTo>
                <a:cubicBezTo>
                  <a:pt x="1610535" y="161239"/>
                  <a:pt x="1605964" y="153852"/>
                  <a:pt x="1600158" y="148046"/>
                </a:cubicBezTo>
                <a:cubicBezTo>
                  <a:pt x="1588547" y="153852"/>
                  <a:pt x="1578306" y="165463"/>
                  <a:pt x="1565324" y="165463"/>
                </a:cubicBezTo>
                <a:cubicBezTo>
                  <a:pt x="1472053" y="165463"/>
                  <a:pt x="1546074" y="126046"/>
                  <a:pt x="1486947" y="165463"/>
                </a:cubicBezTo>
                <a:cubicBezTo>
                  <a:pt x="1484044" y="156754"/>
                  <a:pt x="1487326" y="140635"/>
                  <a:pt x="1478238" y="139337"/>
                </a:cubicBezTo>
                <a:cubicBezTo>
                  <a:pt x="1460063" y="136741"/>
                  <a:pt x="1425987" y="156755"/>
                  <a:pt x="1425987" y="156755"/>
                </a:cubicBezTo>
                <a:cubicBezTo>
                  <a:pt x="1385228" y="115993"/>
                  <a:pt x="1430007" y="150389"/>
                  <a:pt x="1399861" y="165463"/>
                </a:cubicBezTo>
                <a:cubicBezTo>
                  <a:pt x="1391651" y="169568"/>
                  <a:pt x="1382444" y="159658"/>
                  <a:pt x="1373736" y="156755"/>
                </a:cubicBezTo>
                <a:cubicBezTo>
                  <a:pt x="1340884" y="167705"/>
                  <a:pt x="1325300" y="170353"/>
                  <a:pt x="1295358" y="200297"/>
                </a:cubicBezTo>
                <a:cubicBezTo>
                  <a:pt x="1289552" y="206103"/>
                  <a:pt x="1284982" y="213491"/>
                  <a:pt x="1277941" y="217715"/>
                </a:cubicBezTo>
                <a:cubicBezTo>
                  <a:pt x="1264554" y="225747"/>
                  <a:pt x="1217633" y="233260"/>
                  <a:pt x="1208273" y="235132"/>
                </a:cubicBezTo>
                <a:cubicBezTo>
                  <a:pt x="1154668" y="315539"/>
                  <a:pt x="1223074" y="216631"/>
                  <a:pt x="1173438" y="278675"/>
                </a:cubicBezTo>
                <a:cubicBezTo>
                  <a:pt x="1166900" y="286848"/>
                  <a:pt x="1165108" y="299607"/>
                  <a:pt x="1156021" y="304800"/>
                </a:cubicBezTo>
                <a:cubicBezTo>
                  <a:pt x="1143169" y="312144"/>
                  <a:pt x="1126656" y="309256"/>
                  <a:pt x="1112478" y="313509"/>
                </a:cubicBezTo>
                <a:cubicBezTo>
                  <a:pt x="1097505" y="318001"/>
                  <a:pt x="1083573" y="325437"/>
                  <a:pt x="1068936" y="330926"/>
                </a:cubicBezTo>
                <a:cubicBezTo>
                  <a:pt x="1060341" y="334149"/>
                  <a:pt x="1051519" y="336732"/>
                  <a:pt x="1042810" y="339635"/>
                </a:cubicBezTo>
                <a:cubicBezTo>
                  <a:pt x="1028296" y="336732"/>
                  <a:pt x="1014069" y="330926"/>
                  <a:pt x="999267" y="330926"/>
                </a:cubicBezTo>
                <a:cubicBezTo>
                  <a:pt x="964433" y="330926"/>
                  <a:pt x="976044" y="342538"/>
                  <a:pt x="964433" y="365760"/>
                </a:cubicBezTo>
                <a:cubicBezTo>
                  <a:pt x="959752" y="375122"/>
                  <a:pt x="951267" y="382322"/>
                  <a:pt x="947016" y="391886"/>
                </a:cubicBezTo>
                <a:cubicBezTo>
                  <a:pt x="939559" y="408663"/>
                  <a:pt x="935404" y="426720"/>
                  <a:pt x="929598" y="444137"/>
                </a:cubicBezTo>
                <a:lnTo>
                  <a:pt x="920890" y="470263"/>
                </a:lnTo>
                <a:cubicBezTo>
                  <a:pt x="926696" y="478972"/>
                  <a:pt x="934632" y="486589"/>
                  <a:pt x="938307" y="496389"/>
                </a:cubicBezTo>
                <a:cubicBezTo>
                  <a:pt x="943504" y="510248"/>
                  <a:pt x="943426" y="525572"/>
                  <a:pt x="947016" y="539932"/>
                </a:cubicBezTo>
                <a:cubicBezTo>
                  <a:pt x="949242" y="548837"/>
                  <a:pt x="952821" y="557349"/>
                  <a:pt x="955724" y="566057"/>
                </a:cubicBezTo>
                <a:cubicBezTo>
                  <a:pt x="949918" y="571863"/>
                  <a:pt x="941541" y="575928"/>
                  <a:pt x="938307" y="583475"/>
                </a:cubicBezTo>
                <a:cubicBezTo>
                  <a:pt x="934802" y="591654"/>
                  <a:pt x="921692" y="675259"/>
                  <a:pt x="920890" y="679269"/>
                </a:cubicBezTo>
                <a:cubicBezTo>
                  <a:pt x="918543" y="691005"/>
                  <a:pt x="918820" y="704144"/>
                  <a:pt x="912181" y="714103"/>
                </a:cubicBezTo>
                <a:cubicBezTo>
                  <a:pt x="900832" y="731127"/>
                  <a:pt x="865528" y="763555"/>
                  <a:pt x="842513" y="775063"/>
                </a:cubicBezTo>
                <a:cubicBezTo>
                  <a:pt x="834302" y="779168"/>
                  <a:pt x="825096" y="780869"/>
                  <a:pt x="816387" y="783772"/>
                </a:cubicBezTo>
                <a:cubicBezTo>
                  <a:pt x="804776" y="777966"/>
                  <a:pt x="794147" y="769504"/>
                  <a:pt x="781553" y="766355"/>
                </a:cubicBezTo>
                <a:cubicBezTo>
                  <a:pt x="758848" y="760679"/>
                  <a:pt x="733614" y="766338"/>
                  <a:pt x="711884" y="757646"/>
                </a:cubicBezTo>
                <a:cubicBezTo>
                  <a:pt x="702166" y="753759"/>
                  <a:pt x="700273" y="740229"/>
                  <a:pt x="694467" y="731520"/>
                </a:cubicBezTo>
                <a:cubicBezTo>
                  <a:pt x="685758" y="734423"/>
                  <a:pt x="677465" y="741243"/>
                  <a:pt x="668341" y="740229"/>
                </a:cubicBezTo>
                <a:cubicBezTo>
                  <a:pt x="668335" y="740228"/>
                  <a:pt x="603029" y="718458"/>
                  <a:pt x="589964" y="714103"/>
                </a:cubicBezTo>
                <a:lnTo>
                  <a:pt x="563838" y="705395"/>
                </a:lnTo>
                <a:lnTo>
                  <a:pt x="537713" y="696686"/>
                </a:lnTo>
                <a:cubicBezTo>
                  <a:pt x="476443" y="737532"/>
                  <a:pt x="554134" y="690528"/>
                  <a:pt x="468044" y="722812"/>
                </a:cubicBezTo>
                <a:cubicBezTo>
                  <a:pt x="458244" y="726487"/>
                  <a:pt x="450627" y="734423"/>
                  <a:pt x="441918" y="740229"/>
                </a:cubicBezTo>
                <a:cubicBezTo>
                  <a:pt x="436112" y="748938"/>
                  <a:pt x="432674" y="759817"/>
                  <a:pt x="424501" y="766355"/>
                </a:cubicBezTo>
                <a:cubicBezTo>
                  <a:pt x="417333" y="772089"/>
                  <a:pt x="406247" y="770340"/>
                  <a:pt x="398376" y="775063"/>
                </a:cubicBezTo>
                <a:cubicBezTo>
                  <a:pt x="391335" y="779287"/>
                  <a:pt x="386764" y="786674"/>
                  <a:pt x="380958" y="792480"/>
                </a:cubicBezTo>
                <a:cubicBezTo>
                  <a:pt x="372250" y="789577"/>
                  <a:pt x="363887" y="782263"/>
                  <a:pt x="354833" y="783772"/>
                </a:cubicBezTo>
                <a:cubicBezTo>
                  <a:pt x="344509" y="785493"/>
                  <a:pt x="338507" y="797514"/>
                  <a:pt x="328707" y="801189"/>
                </a:cubicBezTo>
                <a:cubicBezTo>
                  <a:pt x="314848" y="806386"/>
                  <a:pt x="299678" y="806994"/>
                  <a:pt x="285164" y="809897"/>
                </a:cubicBezTo>
                <a:cubicBezTo>
                  <a:pt x="308388" y="879566"/>
                  <a:pt x="285164" y="792480"/>
                  <a:pt x="285164" y="862149"/>
                </a:cubicBezTo>
                <a:cubicBezTo>
                  <a:pt x="285164" y="882675"/>
                  <a:pt x="290970" y="902789"/>
                  <a:pt x="293873" y="923109"/>
                </a:cubicBezTo>
                <a:cubicBezTo>
                  <a:pt x="290970" y="931818"/>
                  <a:pt x="291655" y="942744"/>
                  <a:pt x="285164" y="949235"/>
                </a:cubicBezTo>
                <a:cubicBezTo>
                  <a:pt x="278673" y="955726"/>
                  <a:pt x="267249" y="953838"/>
                  <a:pt x="259038" y="957943"/>
                </a:cubicBezTo>
                <a:cubicBezTo>
                  <a:pt x="249677" y="962624"/>
                  <a:pt x="241621" y="969554"/>
                  <a:pt x="232913" y="975360"/>
                </a:cubicBezTo>
                <a:cubicBezTo>
                  <a:pt x="230010" y="984069"/>
                  <a:pt x="226004" y="992484"/>
                  <a:pt x="224204" y="1001486"/>
                </a:cubicBezTo>
                <a:cubicBezTo>
                  <a:pt x="220179" y="1021614"/>
                  <a:pt x="224676" y="1044087"/>
                  <a:pt x="215496" y="1062446"/>
                </a:cubicBezTo>
                <a:cubicBezTo>
                  <a:pt x="206316" y="1080805"/>
                  <a:pt x="191426" y="1099498"/>
                  <a:pt x="171953" y="1105989"/>
                </a:cubicBezTo>
                <a:lnTo>
                  <a:pt x="119701" y="1123406"/>
                </a:lnTo>
                <a:cubicBezTo>
                  <a:pt x="116798" y="1132115"/>
                  <a:pt x="113515" y="1140706"/>
                  <a:pt x="110993" y="1149532"/>
                </a:cubicBezTo>
                <a:cubicBezTo>
                  <a:pt x="107705" y="1161040"/>
                  <a:pt x="109761" y="1175020"/>
                  <a:pt x="102284" y="1184366"/>
                </a:cubicBezTo>
                <a:cubicBezTo>
                  <a:pt x="96549" y="1191534"/>
                  <a:pt x="84369" y="1188970"/>
                  <a:pt x="76158" y="1193075"/>
                </a:cubicBezTo>
                <a:cubicBezTo>
                  <a:pt x="66797" y="1197756"/>
                  <a:pt x="57910" y="1203600"/>
                  <a:pt x="50033" y="1210492"/>
                </a:cubicBezTo>
                <a:cubicBezTo>
                  <a:pt x="-2076" y="1256087"/>
                  <a:pt x="-13115" y="1254035"/>
                  <a:pt x="15198" y="125403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Voľný tvar 8"/>
          <p:cNvSpPr/>
          <p:nvPr/>
        </p:nvSpPr>
        <p:spPr>
          <a:xfrm>
            <a:off x="4179701" y="5068389"/>
            <a:ext cx="340048" cy="1288868"/>
          </a:xfrm>
          <a:custGeom>
            <a:avLst/>
            <a:gdLst>
              <a:gd name="connsiteX0" fmla="*/ 70082 w 340048"/>
              <a:gd name="connsiteY0" fmla="*/ 0 h 1288868"/>
              <a:gd name="connsiteX1" fmla="*/ 52665 w 340048"/>
              <a:gd name="connsiteY1" fmla="*/ 69668 h 1288868"/>
              <a:gd name="connsiteX2" fmla="*/ 35248 w 340048"/>
              <a:gd name="connsiteY2" fmla="*/ 104502 h 1288868"/>
              <a:gd name="connsiteX3" fmla="*/ 9122 w 340048"/>
              <a:gd name="connsiteY3" fmla="*/ 200297 h 1288868"/>
              <a:gd name="connsiteX4" fmla="*/ 413 w 340048"/>
              <a:gd name="connsiteY4" fmla="*/ 243840 h 1288868"/>
              <a:gd name="connsiteX5" fmla="*/ 35248 w 340048"/>
              <a:gd name="connsiteY5" fmla="*/ 296091 h 1288868"/>
              <a:gd name="connsiteX6" fmla="*/ 26539 w 340048"/>
              <a:gd name="connsiteY6" fmla="*/ 330925 h 1288868"/>
              <a:gd name="connsiteX7" fmla="*/ 9122 w 340048"/>
              <a:gd name="connsiteY7" fmla="*/ 357051 h 1288868"/>
              <a:gd name="connsiteX8" fmla="*/ 413 w 340048"/>
              <a:gd name="connsiteY8" fmla="*/ 383177 h 1288868"/>
              <a:gd name="connsiteX9" fmla="*/ 35248 w 340048"/>
              <a:gd name="connsiteY9" fmla="*/ 435428 h 1288868"/>
              <a:gd name="connsiteX10" fmla="*/ 70082 w 340048"/>
              <a:gd name="connsiteY10" fmla="*/ 444137 h 1288868"/>
              <a:gd name="connsiteX11" fmla="*/ 96208 w 340048"/>
              <a:gd name="connsiteY11" fmla="*/ 461554 h 1288868"/>
              <a:gd name="connsiteX12" fmla="*/ 148459 w 340048"/>
              <a:gd name="connsiteY12" fmla="*/ 478971 h 1288868"/>
              <a:gd name="connsiteX13" fmla="*/ 183293 w 340048"/>
              <a:gd name="connsiteY13" fmla="*/ 531222 h 1288868"/>
              <a:gd name="connsiteX14" fmla="*/ 200710 w 340048"/>
              <a:gd name="connsiteY14" fmla="*/ 600891 h 1288868"/>
              <a:gd name="connsiteX15" fmla="*/ 235545 w 340048"/>
              <a:gd name="connsiteY15" fmla="*/ 644434 h 1288868"/>
              <a:gd name="connsiteX16" fmla="*/ 261670 w 340048"/>
              <a:gd name="connsiteY16" fmla="*/ 748937 h 1288868"/>
              <a:gd name="connsiteX17" fmla="*/ 252962 w 340048"/>
              <a:gd name="connsiteY17" fmla="*/ 827314 h 1288868"/>
              <a:gd name="connsiteX18" fmla="*/ 235545 w 340048"/>
              <a:gd name="connsiteY18" fmla="*/ 853440 h 1288868"/>
              <a:gd name="connsiteX19" fmla="*/ 226836 w 340048"/>
              <a:gd name="connsiteY19" fmla="*/ 888274 h 1288868"/>
              <a:gd name="connsiteX20" fmla="*/ 209419 w 340048"/>
              <a:gd name="connsiteY20" fmla="*/ 957942 h 1288868"/>
              <a:gd name="connsiteX21" fmla="*/ 200710 w 340048"/>
              <a:gd name="connsiteY21" fmla="*/ 1010194 h 1288868"/>
              <a:gd name="connsiteX22" fmla="*/ 192002 w 340048"/>
              <a:gd name="connsiteY22" fmla="*/ 1045028 h 1288868"/>
              <a:gd name="connsiteX23" fmla="*/ 183293 w 340048"/>
              <a:gd name="connsiteY23" fmla="*/ 1088571 h 1288868"/>
              <a:gd name="connsiteX24" fmla="*/ 209419 w 340048"/>
              <a:gd name="connsiteY24" fmla="*/ 1140822 h 1288868"/>
              <a:gd name="connsiteX25" fmla="*/ 235545 w 340048"/>
              <a:gd name="connsiteY25" fmla="*/ 1149531 h 1288868"/>
              <a:gd name="connsiteX26" fmla="*/ 287796 w 340048"/>
              <a:gd name="connsiteY26" fmla="*/ 1254034 h 1288868"/>
              <a:gd name="connsiteX27" fmla="*/ 305213 w 340048"/>
              <a:gd name="connsiteY27" fmla="*/ 1280160 h 1288868"/>
              <a:gd name="connsiteX28" fmla="*/ 340048 w 340048"/>
              <a:gd name="connsiteY28" fmla="*/ 1288868 h 128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40048" h="1288868">
                <a:moveTo>
                  <a:pt x="70082" y="0"/>
                </a:moveTo>
                <a:cubicBezTo>
                  <a:pt x="64972" y="25550"/>
                  <a:pt x="62705" y="46241"/>
                  <a:pt x="52665" y="69668"/>
                </a:cubicBezTo>
                <a:cubicBezTo>
                  <a:pt x="47551" y="81600"/>
                  <a:pt x="40069" y="92449"/>
                  <a:pt x="35248" y="104502"/>
                </a:cubicBezTo>
                <a:cubicBezTo>
                  <a:pt x="17568" y="148702"/>
                  <a:pt x="17868" y="156563"/>
                  <a:pt x="9122" y="200297"/>
                </a:cubicBezTo>
                <a:cubicBezTo>
                  <a:pt x="33791" y="274306"/>
                  <a:pt x="12367" y="184068"/>
                  <a:pt x="413" y="243840"/>
                </a:cubicBezTo>
                <a:cubicBezTo>
                  <a:pt x="-3788" y="264844"/>
                  <a:pt x="25177" y="286020"/>
                  <a:pt x="35248" y="296091"/>
                </a:cubicBezTo>
                <a:cubicBezTo>
                  <a:pt x="32345" y="307702"/>
                  <a:pt x="31254" y="319924"/>
                  <a:pt x="26539" y="330925"/>
                </a:cubicBezTo>
                <a:cubicBezTo>
                  <a:pt x="22416" y="340545"/>
                  <a:pt x="13803" y="347690"/>
                  <a:pt x="9122" y="357051"/>
                </a:cubicBezTo>
                <a:cubicBezTo>
                  <a:pt x="5017" y="365262"/>
                  <a:pt x="3316" y="374468"/>
                  <a:pt x="413" y="383177"/>
                </a:cubicBezTo>
                <a:cubicBezTo>
                  <a:pt x="8727" y="408116"/>
                  <a:pt x="8387" y="420079"/>
                  <a:pt x="35248" y="435428"/>
                </a:cubicBezTo>
                <a:cubicBezTo>
                  <a:pt x="45640" y="441366"/>
                  <a:pt x="58471" y="441234"/>
                  <a:pt x="70082" y="444137"/>
                </a:cubicBezTo>
                <a:cubicBezTo>
                  <a:pt x="78791" y="449943"/>
                  <a:pt x="86644" y="457303"/>
                  <a:pt x="96208" y="461554"/>
                </a:cubicBezTo>
                <a:cubicBezTo>
                  <a:pt x="112985" y="469010"/>
                  <a:pt x="148459" y="478971"/>
                  <a:pt x="148459" y="478971"/>
                </a:cubicBezTo>
                <a:cubicBezTo>
                  <a:pt x="160070" y="496388"/>
                  <a:pt x="178216" y="510914"/>
                  <a:pt x="183293" y="531222"/>
                </a:cubicBezTo>
                <a:cubicBezTo>
                  <a:pt x="189099" y="554445"/>
                  <a:pt x="183783" y="583965"/>
                  <a:pt x="200710" y="600891"/>
                </a:cubicBezTo>
                <a:cubicBezTo>
                  <a:pt x="225529" y="625709"/>
                  <a:pt x="213574" y="611476"/>
                  <a:pt x="235545" y="644434"/>
                </a:cubicBezTo>
                <a:cubicBezTo>
                  <a:pt x="258546" y="713436"/>
                  <a:pt x="249944" y="678576"/>
                  <a:pt x="261670" y="748937"/>
                </a:cubicBezTo>
                <a:cubicBezTo>
                  <a:pt x="258767" y="775063"/>
                  <a:pt x="259337" y="801812"/>
                  <a:pt x="252962" y="827314"/>
                </a:cubicBezTo>
                <a:cubicBezTo>
                  <a:pt x="250424" y="837468"/>
                  <a:pt x="239668" y="843820"/>
                  <a:pt x="235545" y="853440"/>
                </a:cubicBezTo>
                <a:cubicBezTo>
                  <a:pt x="230830" y="864441"/>
                  <a:pt x="229432" y="876590"/>
                  <a:pt x="226836" y="888274"/>
                </a:cubicBezTo>
                <a:cubicBezTo>
                  <a:pt x="212824" y="951330"/>
                  <a:pt x="224982" y="911256"/>
                  <a:pt x="209419" y="957942"/>
                </a:cubicBezTo>
                <a:cubicBezTo>
                  <a:pt x="206516" y="975359"/>
                  <a:pt x="204173" y="992879"/>
                  <a:pt x="200710" y="1010194"/>
                </a:cubicBezTo>
                <a:cubicBezTo>
                  <a:pt x="198363" y="1021930"/>
                  <a:pt x="194598" y="1033344"/>
                  <a:pt x="192002" y="1045028"/>
                </a:cubicBezTo>
                <a:cubicBezTo>
                  <a:pt x="188791" y="1059477"/>
                  <a:pt x="186196" y="1074057"/>
                  <a:pt x="183293" y="1088571"/>
                </a:cubicBezTo>
                <a:cubicBezTo>
                  <a:pt x="189030" y="1105781"/>
                  <a:pt x="194072" y="1128545"/>
                  <a:pt x="209419" y="1140822"/>
                </a:cubicBezTo>
                <a:cubicBezTo>
                  <a:pt x="216587" y="1146557"/>
                  <a:pt x="226836" y="1146628"/>
                  <a:pt x="235545" y="1149531"/>
                </a:cubicBezTo>
                <a:cubicBezTo>
                  <a:pt x="259582" y="1221641"/>
                  <a:pt x="242778" y="1186506"/>
                  <a:pt x="287796" y="1254034"/>
                </a:cubicBezTo>
                <a:cubicBezTo>
                  <a:pt x="293602" y="1262743"/>
                  <a:pt x="295059" y="1277622"/>
                  <a:pt x="305213" y="1280160"/>
                </a:cubicBezTo>
                <a:lnTo>
                  <a:pt x="340048" y="1288868"/>
                </a:ln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105" y="242257"/>
            <a:ext cx="2164102" cy="11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7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i="1" dirty="0" smtClean="0">
                <a:solidFill>
                  <a:srgbClr val="C00000"/>
                </a:solidFill>
              </a:rPr>
              <a:t>Zdroje</a:t>
            </a:r>
            <a:endParaRPr lang="sk-SK" b="1" i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b="1" i="1" dirty="0" smtClean="0"/>
              <a:t>Dudášová, Mäsiar, Muchová: Vlastiveda pre štvrtákov</a:t>
            </a:r>
          </a:p>
          <a:p>
            <a:r>
              <a:rPr lang="sk-SK" sz="2400" b="1" i="1" dirty="0" smtClean="0"/>
              <a:t>sk.wikipedia.org</a:t>
            </a:r>
          </a:p>
          <a:p>
            <a:r>
              <a:rPr lang="sk-SK" sz="2400" b="1" i="1" dirty="0" smtClean="0"/>
              <a:t>obrázky: </a:t>
            </a:r>
            <a:r>
              <a:rPr lang="sk-SK" sz="2400" b="1" i="1" dirty="0" err="1" smtClean="0"/>
              <a:t>google</a:t>
            </a:r>
            <a:endParaRPr lang="sk-SK" sz="2400" b="1" i="1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241" y="3060745"/>
            <a:ext cx="36385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i="1" dirty="0" smtClean="0">
                <a:solidFill>
                  <a:srgbClr val="FF0000"/>
                </a:solidFill>
              </a:rPr>
              <a:t>Významné obce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274002" y="3596514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Hliník nad Hronom</a:t>
            </a:r>
          </a:p>
        </p:txBody>
      </p:sp>
      <p:sp>
        <p:nvSpPr>
          <p:cNvPr id="15" name="Zaoblený obdĺžnik 14"/>
          <p:cNvSpPr/>
          <p:nvPr/>
        </p:nvSpPr>
        <p:spPr>
          <a:xfrm>
            <a:off x="9274002" y="4172560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Žarnovica</a:t>
            </a:r>
            <a:endParaRPr lang="sk-SK" sz="2400" dirty="0"/>
          </a:p>
        </p:txBody>
      </p:sp>
      <p:sp>
        <p:nvSpPr>
          <p:cNvPr id="17" name="Ovál 16"/>
          <p:cNvSpPr/>
          <p:nvPr/>
        </p:nvSpPr>
        <p:spPr>
          <a:xfrm rot="19790114">
            <a:off x="3066665" y="4536670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290399" y="2983391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Žiar nad Hronom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9290399" y="5388448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Hodruša - Hámre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9290399" y="4775325"/>
            <a:ext cx="2742808" cy="4564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Nová Baňa</a:t>
            </a:r>
          </a:p>
        </p:txBody>
      </p:sp>
      <p:sp>
        <p:nvSpPr>
          <p:cNvPr id="18" name="Ovál 17"/>
          <p:cNvSpPr/>
          <p:nvPr/>
        </p:nvSpPr>
        <p:spPr>
          <a:xfrm rot="19790114">
            <a:off x="3167703" y="4430703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 rot="19790114">
            <a:off x="3244694" y="4375091"/>
            <a:ext cx="138975" cy="132587"/>
          </a:xfrm>
          <a:prstGeom prst="ellipse">
            <a:avLst/>
          </a:prstGeom>
          <a:solidFill>
            <a:srgbClr val="82C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 rot="19790114">
            <a:off x="3405798" y="4147015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105" y="242257"/>
            <a:ext cx="2164102" cy="1157274"/>
          </a:xfrm>
          <a:prstGeom prst="rect">
            <a:avLst/>
          </a:prstGeom>
        </p:spPr>
      </p:pic>
      <p:sp>
        <p:nvSpPr>
          <p:cNvPr id="23" name="Zaoblený obdĺžnik 22"/>
          <p:cNvSpPr/>
          <p:nvPr/>
        </p:nvSpPr>
        <p:spPr>
          <a:xfrm>
            <a:off x="9290399" y="6012597"/>
            <a:ext cx="274280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Sklené Teplice</a:t>
            </a:r>
          </a:p>
        </p:txBody>
      </p:sp>
      <p:sp>
        <p:nvSpPr>
          <p:cNvPr id="25" name="Ovál 24"/>
          <p:cNvSpPr/>
          <p:nvPr/>
        </p:nvSpPr>
        <p:spPr>
          <a:xfrm rot="19790114">
            <a:off x="3330419" y="4556066"/>
            <a:ext cx="138975" cy="132587"/>
          </a:xfrm>
          <a:prstGeom prst="ellipse">
            <a:avLst/>
          </a:prstGeom>
          <a:solidFill>
            <a:srgbClr val="82C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 rot="19790114">
            <a:off x="3482819" y="4422716"/>
            <a:ext cx="138975" cy="132587"/>
          </a:xfrm>
          <a:prstGeom prst="ellipse">
            <a:avLst/>
          </a:prstGeom>
          <a:solidFill>
            <a:srgbClr val="82C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7" grpId="0" animBg="1"/>
      <p:bldP spid="21" grpId="0" animBg="1"/>
      <p:bldP spid="12" grpId="0" animBg="1"/>
      <p:bldP spid="16" grpId="0" animBg="1"/>
      <p:bldP spid="18" grpId="0" animBg="1"/>
      <p:bldP spid="19" grpId="0" animBg="1"/>
      <p:bldP spid="24" grpId="0" animBg="1"/>
      <p:bldP spid="23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Å½iar nad Hron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6"/>
          <a:stretch/>
        </p:blipFill>
        <p:spPr bwMode="auto">
          <a:xfrm>
            <a:off x="0" y="-95534"/>
            <a:ext cx="12192000" cy="69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198632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i="1" dirty="0" smtClean="0">
                <a:solidFill>
                  <a:srgbClr val="FF0000"/>
                </a:solidFill>
              </a:rPr>
              <a:t>Žiar nad Hronom</a:t>
            </a:r>
            <a:endParaRPr lang="sk-SK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Ã½sledok vyhÄ¾adÃ¡vania obrÃ¡zkov pre dopyt Å½iar nad Hronom hlinikÃ¡reÅ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" t="11305" r="-112" b="24413"/>
          <a:stretch/>
        </p:blipFill>
        <p:spPr bwMode="auto">
          <a:xfrm>
            <a:off x="0" y="3480179"/>
            <a:ext cx="12192000" cy="337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3486775" cy="742678"/>
          </a:xfrm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Žiar nad Hronom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442683"/>
            <a:ext cx="8809851" cy="4889878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Žiar nad Hronom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okresné mesto v Banskobystrickom kraji,</a:t>
            </a:r>
          </a:p>
          <a:p>
            <a:r>
              <a:rPr lang="sk-SK" sz="2400" dirty="0" smtClean="0"/>
              <a:t>región – </a:t>
            </a:r>
            <a:r>
              <a:rPr lang="sk-SK" sz="2400" b="1" i="1" dirty="0" smtClean="0">
                <a:solidFill>
                  <a:srgbClr val="C00000"/>
                </a:solidFill>
              </a:rPr>
              <a:t>Tekov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nachádza sa tu závod na výrobu </a:t>
            </a:r>
            <a:r>
              <a:rPr lang="sk-SK" sz="2400" b="1" i="1" dirty="0" smtClean="0"/>
              <a:t>hliníka</a:t>
            </a:r>
          </a:p>
          <a:p>
            <a:endParaRPr lang="sk-SK" sz="2400" dirty="0" smtClean="0"/>
          </a:p>
          <a:p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7184" y="166333"/>
            <a:ext cx="2552700" cy="1276350"/>
          </a:xfrm>
          <a:prstGeom prst="rect">
            <a:avLst/>
          </a:prstGeom>
        </p:spPr>
      </p:pic>
      <p:pic>
        <p:nvPicPr>
          <p:cNvPr id="1026" name="Picture 2" descr="VÃ½sledok vyhÄ¾adÃ¡vania obrÃ¡zkov pre dopyt Å½iar nad Hronom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895" y="166332"/>
            <a:ext cx="1106023" cy="12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895" y="1960969"/>
            <a:ext cx="3776989" cy="24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ok vyhÄ¾adÃ¡vania obrÃ¡zkov pre dopyt HlinÃ­k nad Hron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r="7232"/>
          <a:stretch/>
        </p:blipFill>
        <p:spPr bwMode="auto">
          <a:xfrm>
            <a:off x="-68239" y="-13648"/>
            <a:ext cx="122829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7" y="145576"/>
            <a:ext cx="3951565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Hliník nad Hronom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01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Ã½sledok vyhÄ¾adÃ¡vania obrÃ¡zkov pre dopyt prÃ­rodnÃ¡ rezervÃ¡cia bral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1" b="20082"/>
          <a:stretch/>
        </p:blipFill>
        <p:spPr bwMode="auto">
          <a:xfrm>
            <a:off x="0" y="2586250"/>
            <a:ext cx="12192000" cy="42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4049214" cy="742678"/>
          </a:xfrm>
        </p:spPr>
        <p:txBody>
          <a:bodyPr>
            <a:normAutofit/>
          </a:bodyPr>
          <a:lstStyle/>
          <a:p>
            <a:r>
              <a:rPr lang="sk-SK" b="1" i="1" dirty="0" smtClean="0">
                <a:solidFill>
                  <a:srgbClr val="FF0000"/>
                </a:solidFill>
              </a:rPr>
              <a:t>Hliník nad Hronom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3" y="1228299"/>
            <a:ext cx="7606858" cy="5104262"/>
          </a:xfrm>
        </p:spPr>
        <p:txBody>
          <a:bodyPr>
            <a:norm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Hliník nad Hronom</a:t>
            </a:r>
            <a:r>
              <a:rPr lang="sk-SK" sz="2400" b="1" i="1" dirty="0" smtClean="0"/>
              <a:t> </a:t>
            </a:r>
            <a:r>
              <a:rPr lang="sk-SK" sz="2400" dirty="0" smtClean="0"/>
              <a:t>– obec </a:t>
            </a:r>
            <a:r>
              <a:rPr lang="sk-SK" sz="2400" b="1" i="1" dirty="0" smtClean="0"/>
              <a:t>v okrese Žiar nad Hronom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pri obci sa nachádza </a:t>
            </a:r>
            <a:r>
              <a:rPr lang="sk-SK" sz="2400" b="1" i="1" dirty="0" smtClean="0"/>
              <a:t>prírodná </a:t>
            </a:r>
            <a:r>
              <a:rPr lang="sk-SK" sz="2400" b="1" i="1" dirty="0"/>
              <a:t>rezervácia </a:t>
            </a:r>
            <a:r>
              <a:rPr lang="sk-SK" sz="2400" b="1" i="1" dirty="0" err="1"/>
              <a:t>Bralce</a:t>
            </a:r>
            <a:r>
              <a:rPr lang="sk-SK" sz="2400" b="1" i="1" dirty="0"/>
              <a:t> </a:t>
            </a:r>
            <a:r>
              <a:rPr lang="sk-SK" sz="2400" dirty="0" smtClean="0"/>
              <a:t>na </a:t>
            </a:r>
            <a:r>
              <a:rPr lang="sk-SK" sz="2400" dirty="0"/>
              <a:t>úpätí vrchu </a:t>
            </a:r>
            <a:r>
              <a:rPr lang="sk-SK" sz="2400" dirty="0" err="1" smtClean="0"/>
              <a:t>Bralce</a:t>
            </a:r>
            <a:r>
              <a:rPr lang="sk-SK" sz="2400" dirty="0" smtClean="0"/>
              <a:t> </a:t>
            </a:r>
            <a:r>
              <a:rPr lang="sk-SK" sz="2400" dirty="0"/>
              <a:t>v Štiavnických </a:t>
            </a:r>
            <a:r>
              <a:rPr lang="sk-SK" sz="2400" dirty="0" smtClean="0"/>
              <a:t>vrchoch</a:t>
            </a:r>
            <a:endParaRPr lang="sk-SK" sz="24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953" y="166333"/>
            <a:ext cx="2581275" cy="1276350"/>
          </a:xfrm>
          <a:prstGeom prst="rect">
            <a:avLst/>
          </a:prstGeom>
        </p:spPr>
      </p:pic>
      <p:pic>
        <p:nvPicPr>
          <p:cNvPr id="4098" name="Picture 2" descr="VÃ½sledok vyhÄ¾adÃ¡vania obrÃ¡zkov pre dopyt HlinÃ­k nad Hronom er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161" y="166334"/>
            <a:ext cx="1103584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002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Ã½sledok vyhÄ¾adÃ¡vania obrÃ¡zkov pre dopyt mesto Å½arnovi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5"/>
          <a:stretch/>
        </p:blipFill>
        <p:spPr bwMode="auto">
          <a:xfrm>
            <a:off x="0" y="0"/>
            <a:ext cx="12192000" cy="689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2161402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i="1" dirty="0" smtClean="0">
                <a:solidFill>
                  <a:srgbClr val="FF0000"/>
                </a:solidFill>
              </a:rPr>
              <a:t>Žarnovica</a:t>
            </a:r>
            <a:endParaRPr lang="sk-SK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0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3530</TotalTime>
  <Words>416</Words>
  <Application>Microsoft Office PowerPoint</Application>
  <PresentationFormat>Širokouhlá</PresentationFormat>
  <Paragraphs>119</Paragraphs>
  <Slides>30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4" baseType="lpstr">
      <vt:lpstr>Arial</vt:lpstr>
      <vt:lpstr>Times New Roman</vt:lpstr>
      <vt:lpstr>Wingdings 3</vt:lpstr>
      <vt:lpstr>Fazeta</vt:lpstr>
      <vt:lpstr>Od Dunaja po Hornád ŽIAR NAD HRONOM S OKOLÍM</vt:lpstr>
      <vt:lpstr>Prezentácia programu PowerPoint</vt:lpstr>
      <vt:lpstr>Hron</vt:lpstr>
      <vt:lpstr>Prezentácia programu PowerPoint</vt:lpstr>
      <vt:lpstr>Žiar nad Hronom</vt:lpstr>
      <vt:lpstr>Žiar nad Hronom</vt:lpstr>
      <vt:lpstr>Hliník nad Hronom</vt:lpstr>
      <vt:lpstr>Hliník nad Hronom</vt:lpstr>
      <vt:lpstr>Žarnovica</vt:lpstr>
      <vt:lpstr>Žarnovica</vt:lpstr>
      <vt:lpstr>Nová Baňa</vt:lpstr>
      <vt:lpstr>Nová Baňa</vt:lpstr>
      <vt:lpstr>Hodruša – Hámre</vt:lpstr>
      <vt:lpstr>Hodruša – Hámre </vt:lpstr>
      <vt:lpstr>Sklené Teplice</vt:lpstr>
      <vt:lpstr>Sklené Teplice</vt:lpstr>
      <vt:lpstr>Zopakuj si</vt:lpstr>
      <vt:lpstr>Na ktorom obrázku je správne označený Žiar nad Hronom s okolím?</vt:lpstr>
      <vt:lpstr>Označ na mape pohorie Kremnické vrchy</vt:lpstr>
      <vt:lpstr>Označ na mape pohorie Štiavnické vrchy</vt:lpstr>
      <vt:lpstr>Označ na mape pohorie Vtáčnik</vt:lpstr>
      <vt:lpstr>Označ na mape rieku Hron</vt:lpstr>
      <vt:lpstr>Priraď</vt:lpstr>
      <vt:lpstr>Priraď</vt:lpstr>
      <vt:lpstr>Priraď</vt:lpstr>
      <vt:lpstr>Priraď</vt:lpstr>
      <vt:lpstr>Priraď</vt:lpstr>
      <vt:lpstr>Priraď</vt:lpstr>
      <vt:lpstr>Priraď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505</cp:revision>
  <dcterms:created xsi:type="dcterms:W3CDTF">2018-11-24T12:23:45Z</dcterms:created>
  <dcterms:modified xsi:type="dcterms:W3CDTF">2020-05-17T13:26:41Z</dcterms:modified>
</cp:coreProperties>
</file>