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sj.sk/sk/clanok/122-krasnohorska-jaskyna" TargetMode="External"/><Relationship Id="rId3" Type="http://schemas.openxmlformats.org/officeDocument/2006/relationships/hyperlink" Target="http://nppoloniny.sopsr.sk/unesco-karpatske-bukove-pralesy/" TargetMode="External"/><Relationship Id="rId7" Type="http://schemas.openxmlformats.org/officeDocument/2006/relationships/hyperlink" Target="https://www.unesconadosah.sk/lokalita-jaskyna-domica" TargetMode="External"/><Relationship Id="rId2" Type="http://schemas.openxmlformats.org/officeDocument/2006/relationships/hyperlink" Target="https://www.unesconadosah.sk/lokalita-vihorlatsky-prale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esconadosah.sk/lokalita-gombasecka-jaskyna" TargetMode="External"/><Relationship Id="rId5" Type="http://schemas.openxmlformats.org/officeDocument/2006/relationships/hyperlink" Target="https://www.unesconadosah.sk/lokalita-ochtinska-aragonitova-jaskyna" TargetMode="External"/><Relationship Id="rId4" Type="http://schemas.openxmlformats.org/officeDocument/2006/relationships/hyperlink" Target="http://www.ssj.sk/sk/clanok/147-svetove-prirodne-dedicstvo-dobsinska-ladova-jaskyna" TargetMode="External"/><Relationship Id="rId9" Type="http://schemas.openxmlformats.org/officeDocument/2006/relationships/hyperlink" Target="https://www.travelguide.sk/svk/turisticke-zaujimavosti/jasovska-jaskyna_49_1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smtClean="0"/>
              <a:t>2. </a:t>
            </a:r>
            <a:br>
              <a:rPr lang="sk-SK" smtClean="0"/>
            </a:br>
            <a:r>
              <a:rPr lang="sk-SK" smtClean="0"/>
              <a:t>Prírodné </a:t>
            </a:r>
            <a:r>
              <a:rPr lang="sk-SK" dirty="0" smtClean="0"/>
              <a:t>pamiatky UNESCO na Slovensku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29000" y="4800600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Vlastiveda 4. ročník</a:t>
            </a:r>
          </a:p>
          <a:p>
            <a:endParaRPr lang="sk-SK" dirty="0" smtClean="0"/>
          </a:p>
          <a:p>
            <a:r>
              <a:rPr lang="sk-SK" dirty="0" smtClean="0"/>
              <a:t>Mgr. Mária Juríková</a:t>
            </a:r>
            <a:endParaRPr lang="sk-SK" dirty="0"/>
          </a:p>
        </p:txBody>
      </p:sp>
      <p:pic>
        <p:nvPicPr>
          <p:cNvPr id="1026" name="Picture 2" descr="C:\Users\Mamina\Desktop\KORONA\MOJE VÝKAZY PRAC.ČINNOSTI\Obrázky\UNESCO\slovensko-a-znacka-unesco-812.940x625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20000" cy="7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33400" y="457200"/>
            <a:ext cx="5181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sk-SK" dirty="0" smtClean="0">
              <a:solidFill>
                <a:srgbClr val="FF0000"/>
              </a:solidFill>
              <a:latin typeface="Algerian" pitchFamily="82" charset="0"/>
            </a:endParaRPr>
          </a:p>
          <a:p>
            <a:r>
              <a:rPr lang="sk-SK" dirty="0" smtClean="0">
                <a:solidFill>
                  <a:srgbClr val="002060"/>
                </a:solidFill>
                <a:latin typeface="Algerian" pitchFamily="82" charset="0"/>
              </a:rPr>
              <a:t>Jasovská </a:t>
            </a:r>
            <a:r>
              <a:rPr lang="sk-SK" dirty="0" err="1" smtClean="0">
                <a:solidFill>
                  <a:srgbClr val="002060"/>
                </a:solidFill>
                <a:latin typeface="Algerian" pitchFamily="82" charset="0"/>
              </a:rPr>
              <a:t>jasky</a:t>
            </a:r>
            <a:r>
              <a:rPr lang="sk-SK" b="1" dirty="0" err="1" smtClean="0">
                <a:solidFill>
                  <a:srgbClr val="002060"/>
                </a:solidFill>
                <a:latin typeface="Algerian" pitchFamily="82" charset="0"/>
              </a:rPr>
              <a:t>Ň</a:t>
            </a:r>
            <a:r>
              <a:rPr lang="sk-SK" dirty="0" err="1" smtClean="0">
                <a:solidFill>
                  <a:srgbClr val="002060"/>
                </a:solidFill>
                <a:latin typeface="Algerian" pitchFamily="82" charset="0"/>
              </a:rPr>
              <a:t>a</a:t>
            </a:r>
            <a:endParaRPr lang="sk-SK" dirty="0" smtClean="0">
              <a:solidFill>
                <a:srgbClr val="002060"/>
              </a:solidFill>
              <a:latin typeface="Algerian" pitchFamily="82" charset="0"/>
            </a:endParaRPr>
          </a:p>
          <a:p>
            <a:r>
              <a:rPr lang="sk-SK" sz="2000" dirty="0" smtClean="0">
                <a:latin typeface="Monotype Corsiva" pitchFamily="66" charset="0"/>
              </a:rPr>
              <a:t>Jasovská jaskyňa patrí medzi najvýznamnejšie jaskyne Národného parku Slovenský kras.</a:t>
            </a:r>
            <a:endParaRPr lang="sk-SK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Mamina\Desktop\KORONA\MOJE VÝKAZY PRAC.ČINNOSTI\Obrázky\UNESCO\Prírodné pamiatky UNESCO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2638425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C:\Users\Mamina\Desktop\KORONA\MOJE VÝKAZY PRAC.ČINNOSTI\Obrázky\UNESCO\Prírodné pamiatky UNESCO\jasovska_jaskyna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4957">
            <a:off x="5979429" y="1164046"/>
            <a:ext cx="1866900" cy="124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C:\Users\Mamina\Desktop\KORONA\MOJE VÝKAZY PRAC.ČINNOSTI\Obrázky\UNESCO\Prírodné pamiatky UNESCO\jasovska_jasky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343400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Picture 7" descr="C:\Users\Mamina\Desktop\KORONA\MOJE VÝKAZY PRAC.ČINNOSTI\Obrázky\UNESCO\Prírodné pamiatky UNESCO\jasovskacave_c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24384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57200" y="609600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Zdroje:</a:t>
            </a:r>
            <a:endParaRPr lang="sk-SK" dirty="0" smtClean="0">
              <a:hlinkClick r:id="rId2"/>
            </a:endParaRPr>
          </a:p>
          <a:p>
            <a:r>
              <a:rPr lang="sk-SK" dirty="0" smtClean="0">
                <a:hlinkClick r:id="rId2"/>
              </a:rPr>
              <a:t>https://www.unesconadosah.sk/lokalita-vihorlatsky-prales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http://nppoloniny.sopsr.sk/unesco-karpatske-bukove-pralesy/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http://www.ssj.sk/sk/clanok/147-svetove-prirodne-dedicstvo-dobsinska-ladova-jaskyna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https://www.unesconadosah.sk/lokalita-ochtinska-aragonitova-jaskyna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https://www.unesconadosah.sk/lokalita-gombasecka-jaskyna</a:t>
            </a:r>
            <a:endParaRPr lang="sk-SK" dirty="0" smtClean="0"/>
          </a:p>
          <a:p>
            <a:r>
              <a:rPr lang="sk-SK" dirty="0" smtClean="0">
                <a:hlinkClick r:id="rId7"/>
              </a:rPr>
              <a:t>https://www.unesconadosah.sk/lokalita-jaskyna-domica</a:t>
            </a:r>
            <a:endParaRPr lang="sk-SK" dirty="0" smtClean="0"/>
          </a:p>
          <a:p>
            <a:r>
              <a:rPr lang="sk-SK" dirty="0" smtClean="0">
                <a:hlinkClick r:id="rId8"/>
              </a:rPr>
              <a:t>http://www.ssj.sk/sk/clanok/122-krasnohorska-jaskyna</a:t>
            </a:r>
            <a:endParaRPr lang="sk-SK" dirty="0" smtClean="0"/>
          </a:p>
          <a:p>
            <a:r>
              <a:rPr lang="sk-SK" dirty="0" smtClean="0">
                <a:hlinkClick r:id="rId9"/>
              </a:rPr>
              <a:t>https://www.travelguide.sk/svk/turisticke-zaujimavosti/jasovska-jaskyna_49_1.html</a:t>
            </a: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5800" y="990600"/>
            <a:ext cx="65370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rgbClr val="00B050"/>
                </a:solidFill>
                <a:latin typeface="Algerian" pitchFamily="82" charset="0"/>
              </a:rPr>
              <a:t>Prírodné pamiatky UNESCO na Slovensku</a:t>
            </a:r>
          </a:p>
          <a:p>
            <a:endParaRPr lang="sk-SK" dirty="0" smtClean="0">
              <a:latin typeface="Algerian" pitchFamily="82" charset="0"/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 Vihorlatský prales (Vihorlatské vrchy)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92D050"/>
                </a:solidFill>
                <a:latin typeface="Algerian" pitchFamily="82" charset="0"/>
              </a:rPr>
              <a:t> </a:t>
            </a:r>
            <a:r>
              <a:rPr lang="sk-SK" dirty="0" smtClean="0">
                <a:solidFill>
                  <a:srgbClr val="339933"/>
                </a:solidFill>
                <a:latin typeface="Algerian" pitchFamily="82" charset="0"/>
              </a:rPr>
              <a:t>Karpatské bukové pralesy (</a:t>
            </a:r>
            <a:r>
              <a:rPr lang="sk-SK" dirty="0" err="1" smtClean="0">
                <a:solidFill>
                  <a:srgbClr val="339933"/>
                </a:solidFill>
                <a:latin typeface="Algerian" pitchFamily="82" charset="0"/>
              </a:rPr>
              <a:t>Bukovské</a:t>
            </a:r>
            <a:r>
              <a:rPr lang="sk-SK" dirty="0" smtClean="0">
                <a:solidFill>
                  <a:srgbClr val="339933"/>
                </a:solidFill>
                <a:latin typeface="Algerian" pitchFamily="82" charset="0"/>
              </a:rPr>
              <a:t> vrchy)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0070C0"/>
                </a:solidFill>
                <a:latin typeface="Algerian" pitchFamily="82" charset="0"/>
              </a:rPr>
              <a:t> Dobšinská </a:t>
            </a:r>
            <a:r>
              <a:rPr lang="sk-SK" b="1" dirty="0" smtClean="0">
                <a:solidFill>
                  <a:srgbClr val="0070C0"/>
                </a:solidFill>
                <a:latin typeface="Algerian" pitchFamily="82" charset="0"/>
              </a:rPr>
              <a:t>Ľ</a:t>
            </a:r>
            <a:r>
              <a:rPr lang="sk-SK" dirty="0" smtClean="0">
                <a:solidFill>
                  <a:srgbClr val="0070C0"/>
                </a:solidFill>
                <a:latin typeface="Algerian" pitchFamily="82" charset="0"/>
              </a:rPr>
              <a:t>adová </a:t>
            </a:r>
            <a:r>
              <a:rPr lang="sk-SK" dirty="0" err="1" smtClean="0">
                <a:solidFill>
                  <a:srgbClr val="0070C0"/>
                </a:solidFill>
                <a:latin typeface="Algerian" pitchFamily="82" charset="0"/>
              </a:rPr>
              <a:t>jasky</a:t>
            </a:r>
            <a:r>
              <a:rPr lang="sk-SK" b="1" dirty="0" err="1" smtClean="0">
                <a:solidFill>
                  <a:srgbClr val="0070C0"/>
                </a:solidFill>
                <a:latin typeface="Algerian" pitchFamily="82" charset="0"/>
              </a:rPr>
              <a:t>Ň</a:t>
            </a:r>
            <a:r>
              <a:rPr lang="sk-SK" dirty="0" err="1" smtClean="0">
                <a:solidFill>
                  <a:srgbClr val="0070C0"/>
                </a:solidFill>
                <a:latin typeface="Algerian" pitchFamily="82" charset="0"/>
              </a:rPr>
              <a:t>a</a:t>
            </a:r>
            <a:endParaRPr lang="sk-SK" dirty="0" smtClean="0">
              <a:solidFill>
                <a:srgbClr val="0070C0"/>
              </a:solidFill>
              <a:latin typeface="Algerian" pitchFamily="82" charset="0"/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Ochtinská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 aragonitová </a:t>
            </a:r>
            <a:r>
              <a:rPr lang="sk-SK" dirty="0" err="1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jasky</a:t>
            </a:r>
            <a:r>
              <a:rPr lang="sk-SK" b="1" dirty="0" err="1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Ň</a:t>
            </a:r>
            <a:r>
              <a:rPr lang="sk-SK" dirty="0" err="1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a</a:t>
            </a:r>
            <a:endParaRPr lang="sk-SK" dirty="0" smtClean="0">
              <a:solidFill>
                <a:schemeClr val="accent5">
                  <a:lumMod val="75000"/>
                </a:schemeClr>
              </a:solidFill>
              <a:latin typeface="Algerian" pitchFamily="82" charset="0"/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FFC000"/>
                </a:solidFill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Gombasecká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jasky</a:t>
            </a:r>
            <a:r>
              <a:rPr lang="sk-SK" b="1" dirty="0" err="1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Ň</a:t>
            </a:r>
            <a:r>
              <a:rPr lang="sk-SK" dirty="0" err="1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a</a:t>
            </a:r>
            <a:endParaRPr lang="sk-SK" dirty="0" smtClean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00B0F0"/>
                </a:solidFill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rgbClr val="00B0F0"/>
                </a:solidFill>
                <a:latin typeface="Algerian" pitchFamily="82" charset="0"/>
              </a:rPr>
              <a:t>Jasky</a:t>
            </a:r>
            <a:r>
              <a:rPr lang="sk-SK" b="1" dirty="0" err="1" smtClean="0">
                <a:solidFill>
                  <a:srgbClr val="00B0F0"/>
                </a:solidFill>
                <a:latin typeface="Algerian" pitchFamily="82" charset="0"/>
              </a:rPr>
              <a:t>Ň</a:t>
            </a:r>
            <a:r>
              <a:rPr lang="sk-SK" dirty="0" err="1" smtClean="0">
                <a:solidFill>
                  <a:srgbClr val="00B0F0"/>
                </a:solidFill>
                <a:latin typeface="Algerian" pitchFamily="82" charset="0"/>
              </a:rPr>
              <a:t>a</a:t>
            </a:r>
            <a:r>
              <a:rPr lang="sk-SK" dirty="0" smtClean="0">
                <a:solidFill>
                  <a:srgbClr val="00B0F0"/>
                </a:solidFill>
                <a:latin typeface="Algerian" pitchFamily="82" charset="0"/>
              </a:rPr>
              <a:t> Domica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FF0000"/>
                </a:solidFill>
                <a:latin typeface="Algerian" pitchFamily="82" charset="0"/>
              </a:rPr>
              <a:t> Krásnohorská </a:t>
            </a:r>
            <a:r>
              <a:rPr lang="sk-SK" dirty="0" err="1" smtClean="0">
                <a:solidFill>
                  <a:srgbClr val="FF0000"/>
                </a:solidFill>
                <a:latin typeface="Algerian" pitchFamily="82" charset="0"/>
              </a:rPr>
              <a:t>jasky</a:t>
            </a:r>
            <a:r>
              <a:rPr lang="sk-SK" b="1" dirty="0" err="1" smtClean="0">
                <a:solidFill>
                  <a:srgbClr val="FF0000"/>
                </a:solidFill>
                <a:latin typeface="Algerian" pitchFamily="82" charset="0"/>
              </a:rPr>
              <a:t>Ň</a:t>
            </a:r>
            <a:r>
              <a:rPr lang="sk-SK" dirty="0" err="1" smtClean="0">
                <a:solidFill>
                  <a:srgbClr val="FF0000"/>
                </a:solidFill>
                <a:latin typeface="Algerian" pitchFamily="82" charset="0"/>
              </a:rPr>
              <a:t>a</a:t>
            </a:r>
            <a:endParaRPr lang="sk-SK" dirty="0" smtClean="0">
              <a:solidFill>
                <a:srgbClr val="FF0000"/>
              </a:solidFill>
              <a:latin typeface="Algerian" pitchFamily="82" charset="0"/>
            </a:endParaRPr>
          </a:p>
          <a:p>
            <a:pPr>
              <a:buFontTx/>
              <a:buChar char="-"/>
            </a:pPr>
            <a:r>
              <a:rPr lang="sk-SK" dirty="0" smtClean="0">
                <a:solidFill>
                  <a:srgbClr val="002060"/>
                </a:solidFill>
                <a:latin typeface="Algerian" pitchFamily="82" charset="0"/>
              </a:rPr>
              <a:t> Jasovská </a:t>
            </a:r>
            <a:r>
              <a:rPr lang="sk-SK" dirty="0" err="1" smtClean="0">
                <a:solidFill>
                  <a:srgbClr val="002060"/>
                </a:solidFill>
                <a:latin typeface="Algerian" pitchFamily="82" charset="0"/>
              </a:rPr>
              <a:t>jasky</a:t>
            </a:r>
            <a:r>
              <a:rPr lang="sk-SK" b="1" dirty="0" err="1" smtClean="0">
                <a:solidFill>
                  <a:srgbClr val="002060"/>
                </a:solidFill>
                <a:latin typeface="Algerian" pitchFamily="82" charset="0"/>
              </a:rPr>
              <a:t>Ň</a:t>
            </a:r>
            <a:r>
              <a:rPr lang="sk-SK" dirty="0" err="1" smtClean="0">
                <a:solidFill>
                  <a:srgbClr val="002060"/>
                </a:solidFill>
                <a:latin typeface="Algerian" pitchFamily="82" charset="0"/>
              </a:rPr>
              <a:t>a</a:t>
            </a:r>
            <a:endParaRPr lang="sk-SK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1027" name="Picture 3" descr="C:\Users\Mamina\Desktop\KORONA\MOJE VÝKAZY PRAC.ČINNOSTI\Obrázky\UNESCO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05200"/>
            <a:ext cx="2959251" cy="2216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Mamina\Desktop\KORONA\MOJE VÝKAZY PRAC.ČINNOSTI\Obrázky\UNESCO\bf8e92a95e0cb28efdcf0fc6d30ca4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376" y="4572000"/>
            <a:ext cx="2705424" cy="1801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609600"/>
            <a:ext cx="73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 Vihorlatský prales (Vihorlatské vrchy)</a:t>
            </a:r>
          </a:p>
          <a:p>
            <a:r>
              <a:rPr lang="sk-SK" dirty="0" smtClean="0">
                <a:latin typeface="Monotype Corsiva" pitchFamily="66" charset="0"/>
              </a:rPr>
              <a:t>Vihorlatský prales - rajské prírodné zátišie nedotknuté človekom, nachádzame pri pohľade na 240-ročné buky. Bez ľudských zásahov tam neustále prebieha nekonečný prírodný cyklus, keď staré stromy uvoľňujú miesto novým a tie okamžite vyrastajú na vhodnom mieste.</a:t>
            </a:r>
            <a:endParaRPr lang="sk-SK" dirty="0">
              <a:latin typeface="Monotype Corsiva" pitchFamily="66" charset="0"/>
            </a:endParaRPr>
          </a:p>
        </p:txBody>
      </p:sp>
      <p:pic>
        <p:nvPicPr>
          <p:cNvPr id="2050" name="Picture 2" descr="C:\Users\Mamina\Desktop\KORONA\MOJE VÝKAZY PRAC.ČINNOSTI\Obrázky\UNESCO\stiahnuť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828800"/>
            <a:ext cx="2971800" cy="22259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Mamina\Desktop\KORONA\MOJE VÝKAZY PRAC.ČINNOSTI\Obrázky\UNESCO\stiahnuť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2387991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Mamina\Desktop\KORONA\MOJE VÝKAZY PRAC.ČINNOSTI\Obrázky\UNESCO\vihorlatsky-pra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495800"/>
            <a:ext cx="2997200" cy="1491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381000"/>
            <a:ext cx="7543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339933"/>
                </a:solidFill>
                <a:latin typeface="Algerian" pitchFamily="82" charset="0"/>
              </a:rPr>
              <a:t>Karpatské bukové pralesy (</a:t>
            </a:r>
            <a:r>
              <a:rPr lang="sk-SK" dirty="0" err="1" smtClean="0">
                <a:solidFill>
                  <a:srgbClr val="339933"/>
                </a:solidFill>
                <a:latin typeface="Algerian" pitchFamily="82" charset="0"/>
              </a:rPr>
              <a:t>Bukovské</a:t>
            </a:r>
            <a:r>
              <a:rPr lang="sk-SK" dirty="0" smtClean="0">
                <a:solidFill>
                  <a:srgbClr val="339933"/>
                </a:solidFill>
                <a:latin typeface="Algerian" pitchFamily="82" charset="0"/>
              </a:rPr>
              <a:t> vrchy)</a:t>
            </a:r>
          </a:p>
          <a:p>
            <a:r>
              <a:rPr lang="sk-SK" sz="2000" dirty="0" smtClean="0">
                <a:latin typeface="Monotype Corsiva" pitchFamily="66" charset="0"/>
              </a:rPr>
              <a:t>Prales je človekom nenarušený, alebo len málo narušený prírodný les. Nedotknuté lesy alebo pralesy, sa na Zemi ešte vyskytujú, ale v minimálnej veľkosti a ich výmera sa stále znižuje. Zachovali sa na ťažko prístupných miestach.</a:t>
            </a:r>
            <a:endParaRPr lang="sk-SK" sz="2000" dirty="0" smtClean="0">
              <a:solidFill>
                <a:srgbClr val="92D05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Mamina\Desktop\KORONA\MOJE VÝKAZY PRAC.ČINNOSTI\Obrázky\UNESCO\5811442_1200x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962400"/>
            <a:ext cx="2739643" cy="183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Mamina\Desktop\KORONA\MOJE VÝKAZY PRAC.ČINNOSTI\Obrázky\UNESCO\3470456_1000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86200"/>
            <a:ext cx="2037956" cy="2716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7" name="Picture 5" descr="C:\Users\Mamina\Desktop\KORONA\MOJE VÝKAZY PRAC.ČINNOSTI\Obrázky\UNESCO\Primeval_forest_Havešov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133600"/>
            <a:ext cx="2156619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lokTextu 7"/>
          <p:cNvSpPr txBox="1"/>
          <p:nvPr/>
        </p:nvSpPr>
        <p:spPr>
          <a:xfrm>
            <a:off x="6096000" y="175260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Havešová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191000" y="365760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Ro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Ž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ok</a:t>
            </a:r>
            <a:endParaRPr lang="cs-CZ" dirty="0" smtClean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990600" y="358140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Stu</a:t>
            </a:r>
            <a:r>
              <a:rPr lang="cs-CZ" b="1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Ž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ica</a:t>
            </a:r>
            <a:endParaRPr lang="cs-CZ" dirty="0" smtClean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3078" name="Picture 6" descr="C:\Users\Mamina\Desktop\KORONA\MOJE VÝKAZY PRAC.ČINNOSTI\Obrázky\UNESCO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676400"/>
            <a:ext cx="3028736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57200" y="609600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Algerian" pitchFamily="82" charset="0"/>
              </a:rPr>
              <a:t>Dobšinská </a:t>
            </a:r>
            <a:r>
              <a:rPr lang="sk-SK" b="1" dirty="0" smtClean="0">
                <a:solidFill>
                  <a:srgbClr val="0070C0"/>
                </a:solidFill>
                <a:latin typeface="Algerian" pitchFamily="82" charset="0"/>
              </a:rPr>
              <a:t>Ľ</a:t>
            </a:r>
            <a:r>
              <a:rPr lang="sk-SK" dirty="0" smtClean="0">
                <a:solidFill>
                  <a:srgbClr val="0070C0"/>
                </a:solidFill>
                <a:latin typeface="Algerian" pitchFamily="82" charset="0"/>
              </a:rPr>
              <a:t>adová </a:t>
            </a:r>
            <a:r>
              <a:rPr lang="sk-SK" dirty="0" err="1" smtClean="0">
                <a:solidFill>
                  <a:srgbClr val="0070C0"/>
                </a:solidFill>
                <a:latin typeface="Algerian" pitchFamily="82" charset="0"/>
              </a:rPr>
              <a:t>jasky</a:t>
            </a:r>
            <a:r>
              <a:rPr lang="sk-SK" b="1" dirty="0" err="1" smtClean="0">
                <a:solidFill>
                  <a:srgbClr val="0070C0"/>
                </a:solidFill>
                <a:latin typeface="Algerian" pitchFamily="82" charset="0"/>
              </a:rPr>
              <a:t>Ň</a:t>
            </a:r>
            <a:r>
              <a:rPr lang="sk-SK" dirty="0" err="1" smtClean="0">
                <a:solidFill>
                  <a:srgbClr val="0070C0"/>
                </a:solidFill>
                <a:latin typeface="Algerian" pitchFamily="82" charset="0"/>
              </a:rPr>
              <a:t>a</a:t>
            </a:r>
            <a:endParaRPr lang="sk-SK" dirty="0" smtClean="0">
              <a:solidFill>
                <a:srgbClr val="0070C0"/>
              </a:solidFill>
              <a:latin typeface="Algerian" pitchFamily="82" charset="0"/>
            </a:endParaRPr>
          </a:p>
          <a:p>
            <a:r>
              <a:rPr lang="sk-SK" sz="2000" dirty="0" smtClean="0">
                <a:latin typeface="Monotype Corsiva" pitchFamily="66" charset="0"/>
              </a:rPr>
              <a:t>Nachádza v Slovenskom raji. Predstavuje najvýznamnejšie zimovisko netopierov.</a:t>
            </a:r>
            <a:endParaRPr lang="sk-SK" sz="2000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105" name="Picture 9" descr="C:\Users\Mamina\Desktop\KORONA\MOJE VÝKAZY PRAC.ČINNOSTI\Obrázky\UNESCO\1627187_12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895600"/>
            <a:ext cx="26289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6" name="Picture 10" descr="C:\Users\Mamina\Desktop\KORONA\MOJE VÝKAZY PRAC.ČINNOSTI\Obrázky\UNESCO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62592">
            <a:off x="5357319" y="852530"/>
            <a:ext cx="2286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8" name="Picture 12" descr="C:\Users\Mamina\Desktop\KORONA\MOJE VÝKAZY PRAC.ČINNOSTI\Obrázky\UNESCO\dobsinska-lad-jasky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" y="4495800"/>
            <a:ext cx="1968558" cy="1538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9" name="Picture 13" descr="C:\Users\Mamina\Desktop\KORONA\MOJE VÝKAZY PRAC.ČINNOSTI\Obrázky\UNESCO\780x_c3afcc1324553156ea8b69c46ed9d3703e364f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59969">
            <a:off x="439327" y="2129570"/>
            <a:ext cx="2265185" cy="1504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10" name="Picture 14" descr="C:\Users\Mamina\Desktop\KORONA\MOJE VÝKAZY PRAC.ČINNOSTI\Obrázky\UNESCO\clanok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876800"/>
            <a:ext cx="1676400" cy="1119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57200" y="533400"/>
            <a:ext cx="4800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Ochtinská</a:t>
            </a:r>
            <a:r>
              <a:rPr lang="sk-SK" dirty="0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 aragonitová </a:t>
            </a:r>
            <a:r>
              <a:rPr lang="sk-SK" dirty="0" err="1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jasky</a:t>
            </a:r>
            <a:r>
              <a:rPr lang="sk-SK" b="1" dirty="0" err="1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Ň</a:t>
            </a:r>
            <a:r>
              <a:rPr lang="sk-SK" dirty="0" err="1" smtClean="0">
                <a:solidFill>
                  <a:schemeClr val="accent5">
                    <a:lumMod val="75000"/>
                  </a:schemeClr>
                </a:solidFill>
                <a:latin typeface="Algerian" pitchFamily="82" charset="0"/>
              </a:rPr>
              <a:t>a</a:t>
            </a:r>
            <a:endParaRPr lang="sk-SK" dirty="0" smtClean="0">
              <a:solidFill>
                <a:schemeClr val="accent5">
                  <a:lumMod val="75000"/>
                </a:schemeClr>
              </a:solidFill>
              <a:latin typeface="Algerian" pitchFamily="82" charset="0"/>
            </a:endParaRPr>
          </a:p>
          <a:p>
            <a:r>
              <a:rPr lang="sk-SK" sz="2000" dirty="0" err="1" smtClean="0">
                <a:latin typeface="Monotype Corsiva" pitchFamily="66" charset="0"/>
              </a:rPr>
              <a:t>Ochtinská</a:t>
            </a:r>
            <a:r>
              <a:rPr lang="sk-SK" sz="2000" dirty="0" smtClean="0">
                <a:latin typeface="Monotype Corsiva" pitchFamily="66" charset="0"/>
              </a:rPr>
              <a:t> aragonitová jaskyňa sa nachádza v Revúckej vrchovine. Ide o ďalší svetový unikát maličkého Slovenska, keďže jaskyňa je jednou z troch sprístupnených aragonitových jaskýň planéty. Zvyšné dve sú v Mexiku a Argentíne.</a:t>
            </a:r>
            <a:endParaRPr lang="sk-SK" sz="2000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Mamina\Desktop\KORONA\MOJE VÝKAZY PRAC.ČINNOSTI\Obrázky\UNESCO\a0f47fce-3b23-4578-8145-022eea2bb617_1495107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895600"/>
            <a:ext cx="3048000" cy="133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Mamina\Desktop\KORONA\MOJE VÝKAZY PRAC.ČINNOSTI\Obrázky\UNESCO\Prírodné pamiatky UNESCO\csm_OCHTINSKA_08_07_c9b204a7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95400"/>
            <a:ext cx="2020887" cy="135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Mamina\Desktop\KORONA\MOJE VÝKAZY PRAC.ČINNOSTI\Obrázky\UNESCO\Prírodné pamiatky UNESCO\Ochtinska-aragonitova-jasky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0"/>
            <a:ext cx="2781300" cy="156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Mamina\Desktop\KORONA\MOJE VÝKAZY PRAC.ČINNOSTI\Obrázky\UNESCO\Prírodné pamiatky UNESCO\ochtinska-aragonitova-jaskyna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419600"/>
            <a:ext cx="2476500" cy="165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62000" y="457200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Gombasecká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jasky</a:t>
            </a:r>
            <a:r>
              <a:rPr lang="sk-SK" b="1" dirty="0" err="1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Ň</a:t>
            </a: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latin typeface="Algerian" pitchFamily="82" charset="0"/>
              </a:rPr>
              <a:t>a</a:t>
            </a:r>
            <a:endParaRPr lang="sk-SK" dirty="0" smtClean="0">
              <a:solidFill>
                <a:schemeClr val="accent6">
                  <a:lumMod val="75000"/>
                </a:schemeClr>
              </a:solidFill>
              <a:latin typeface="Algerian" pitchFamily="82" charset="0"/>
            </a:endParaRPr>
          </a:p>
          <a:p>
            <a:r>
              <a:rPr lang="sk-SK" sz="2000" dirty="0" err="1" smtClean="0">
                <a:latin typeface="Monotype Corsiva" pitchFamily="66" charset="0"/>
              </a:rPr>
              <a:t>Gombasecká</a:t>
            </a:r>
            <a:r>
              <a:rPr lang="sk-SK" sz="2000" dirty="0" smtClean="0">
                <a:latin typeface="Monotype Corsiva" pitchFamily="66" charset="0"/>
              </a:rPr>
              <a:t> jaskyňa patrí medzi najvýznamnejšie jaskyne Národného parku Slovenský kras. Interiér zdobia očarujúce ihlice visiace zo stropu. Ide o mimoriadne tenké </a:t>
            </a:r>
            <a:r>
              <a:rPr lang="sk-SK" sz="2000" dirty="0" err="1" smtClean="0">
                <a:latin typeface="Monotype Corsiva" pitchFamily="66" charset="0"/>
              </a:rPr>
              <a:t>sintrové</a:t>
            </a:r>
            <a:r>
              <a:rPr lang="sk-SK" sz="2000" dirty="0" smtClean="0">
                <a:latin typeface="Monotype Corsiva" pitchFamily="66" charset="0"/>
              </a:rPr>
              <a:t> </a:t>
            </a:r>
            <a:r>
              <a:rPr lang="sk-SK" sz="2000" dirty="0" err="1" smtClean="0">
                <a:latin typeface="Monotype Corsiva" pitchFamily="66" charset="0"/>
              </a:rPr>
              <a:t>brčká</a:t>
            </a:r>
            <a:r>
              <a:rPr lang="sk-SK" sz="2000" dirty="0" smtClean="0">
                <a:latin typeface="Monotype Corsiva" pitchFamily="66" charset="0"/>
              </a:rPr>
              <a:t>.</a:t>
            </a:r>
            <a:endParaRPr lang="sk-SK" sz="2000" dirty="0" smtClean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Mamina\Desktop\KORONA\MOJE VÝKAZY PRAC.ČINNOSTI\Obrázky\UNESCO\Prírodné pamiatky UNESCO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066800"/>
            <a:ext cx="2142662" cy="145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Mamina\Desktop\KORONA\MOJE VÝKAZY PRAC.ČINNOSTI\Obrázky\UNESCO\Prírodné pamiatky UNESCO\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67200"/>
            <a:ext cx="2184400" cy="163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Mamina\Desktop\KORONA\MOJE VÝKAZY PRAC.ČINNOSTI\Obrázky\UNESCO\Prírodné pamiatky UNESCO\f7f25d53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362200"/>
            <a:ext cx="21336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C:\Users\Mamina\Desktop\KORONA\MOJE VÝKAZY PRAC.ČINNOSTI\Obrázky\UNESCO\Prírodné pamiatky UNESCO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2953" y="3962400"/>
            <a:ext cx="3658047" cy="243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381000"/>
            <a:ext cx="4724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sk-SK" dirty="0" smtClean="0">
              <a:solidFill>
                <a:srgbClr val="FFC000"/>
              </a:solidFill>
              <a:latin typeface="Algerian" pitchFamily="82" charset="0"/>
            </a:endParaRPr>
          </a:p>
          <a:p>
            <a:r>
              <a:rPr lang="sk-SK" dirty="0" smtClean="0">
                <a:solidFill>
                  <a:srgbClr val="00B0F0"/>
                </a:solidFill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rgbClr val="00B0F0"/>
                </a:solidFill>
                <a:latin typeface="Algerian" pitchFamily="82" charset="0"/>
              </a:rPr>
              <a:t>Jasky</a:t>
            </a:r>
            <a:r>
              <a:rPr lang="sk-SK" b="1" dirty="0" err="1" smtClean="0">
                <a:solidFill>
                  <a:srgbClr val="00B0F0"/>
                </a:solidFill>
                <a:latin typeface="Algerian" pitchFamily="82" charset="0"/>
              </a:rPr>
              <a:t>Ň</a:t>
            </a:r>
            <a:r>
              <a:rPr lang="sk-SK" dirty="0" err="1" smtClean="0">
                <a:solidFill>
                  <a:srgbClr val="00B0F0"/>
                </a:solidFill>
                <a:latin typeface="Algerian" pitchFamily="82" charset="0"/>
              </a:rPr>
              <a:t>a</a:t>
            </a:r>
            <a:r>
              <a:rPr lang="sk-SK" dirty="0" smtClean="0">
                <a:solidFill>
                  <a:srgbClr val="00B0F0"/>
                </a:solidFill>
                <a:latin typeface="Algerian" pitchFamily="82" charset="0"/>
              </a:rPr>
              <a:t> Domica</a:t>
            </a:r>
          </a:p>
          <a:p>
            <a:r>
              <a:rPr lang="sk-SK" sz="2000" dirty="0" smtClean="0">
                <a:latin typeface="Monotype Corsiva" pitchFamily="66" charset="0"/>
              </a:rPr>
              <a:t>Jaskyňa sa nachádza v Národnom parku Slovenský kras.</a:t>
            </a:r>
            <a:endParaRPr lang="sk-SK" sz="20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r>
              <a:rPr lang="pl-PL" sz="2000" dirty="0" smtClean="0">
                <a:latin typeface="Monotype Corsiva" pitchFamily="66" charset="0"/>
              </a:rPr>
              <a:t>Natáčali tu slávnu rozprávku Soľ nad zlato.</a:t>
            </a:r>
            <a:r>
              <a:rPr lang="pl-PL" dirty="0" smtClean="0"/>
              <a:t> </a:t>
            </a:r>
            <a:endParaRPr lang="sk-SK" dirty="0" smtClean="0">
              <a:solidFill>
                <a:srgbClr val="00B0F0"/>
              </a:solidFill>
              <a:latin typeface="Algerian" pitchFamily="82" charset="0"/>
            </a:endParaRPr>
          </a:p>
          <a:p>
            <a:r>
              <a:rPr lang="sk-SK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sk-SK" dirty="0">
              <a:solidFill>
                <a:srgbClr val="002060"/>
              </a:solidFill>
              <a:latin typeface="Algerian" pitchFamily="82" charset="0"/>
            </a:endParaRPr>
          </a:p>
        </p:txBody>
      </p:sp>
      <p:pic>
        <p:nvPicPr>
          <p:cNvPr id="5124" name="Picture 4" descr="C:\Users\Mamina\Desktop\KORONA\MOJE VÝKAZY PRAC.ČINNOSTI\Obrázky\UNESCO\Prírodné pamiatky UNESCO\imt_10db6ced9dae6684babca222a70a89f27afaf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2296668" cy="1472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Mamina\Desktop\KORONA\MOJE VÝKAZY PRAC.ČINNOSTI\Obrázky\UNESCO\Prírodné pamiatky UNESCO\Domica_Cave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914400"/>
            <a:ext cx="2133600" cy="142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C:\Users\Mamina\Desktop\KORONA\MOJE VÝKAZY PRAC.ČINNOSTI\Obrázky\UNESCO\Prírodné pamiatky UNESCO\unname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3775588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Mamina\Desktop\KORONA\MOJE VÝKAZY PRAC.ČINNOSTI\Obrázky\UNESCO\Prírodné pamiatky UNESCO\csm_DOMICA_14_07_5a93228b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505200"/>
            <a:ext cx="3809999" cy="2545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62000" y="533400"/>
            <a:ext cx="5029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lgerian" pitchFamily="82" charset="0"/>
              </a:rPr>
              <a:t>Krásnohorská </a:t>
            </a:r>
            <a:r>
              <a:rPr lang="sk-SK" dirty="0" err="1" smtClean="0">
                <a:solidFill>
                  <a:srgbClr val="FF0000"/>
                </a:solidFill>
                <a:latin typeface="Algerian" pitchFamily="82" charset="0"/>
              </a:rPr>
              <a:t>jasky</a:t>
            </a:r>
            <a:r>
              <a:rPr lang="sk-SK" b="1" dirty="0" err="1" smtClean="0">
                <a:solidFill>
                  <a:srgbClr val="FF0000"/>
                </a:solidFill>
                <a:latin typeface="Algerian" pitchFamily="82" charset="0"/>
              </a:rPr>
              <a:t>Ň</a:t>
            </a:r>
            <a:r>
              <a:rPr lang="sk-SK" dirty="0" err="1" smtClean="0">
                <a:solidFill>
                  <a:srgbClr val="FF0000"/>
                </a:solidFill>
                <a:latin typeface="Algerian" pitchFamily="82" charset="0"/>
              </a:rPr>
              <a:t>a</a:t>
            </a:r>
            <a:endParaRPr lang="sk-SK" dirty="0" smtClean="0">
              <a:solidFill>
                <a:srgbClr val="FF0000"/>
              </a:solidFill>
              <a:latin typeface="Algerian" pitchFamily="82" charset="0"/>
            </a:endParaRPr>
          </a:p>
          <a:p>
            <a:r>
              <a:rPr lang="sk-SK" sz="2000" dirty="0" smtClean="0">
                <a:latin typeface="Monotype Corsiva" pitchFamily="66" charset="0"/>
              </a:rPr>
              <a:t>Nachádza  v Národnom parku </a:t>
            </a:r>
            <a:r>
              <a:rPr lang="sk-SK" sz="2000" b="1" dirty="0" smtClean="0">
                <a:latin typeface="Monotype Corsiva" pitchFamily="66" charset="0"/>
              </a:rPr>
              <a:t>Slovenský kras. </a:t>
            </a:r>
          </a:p>
          <a:p>
            <a:r>
              <a:rPr lang="sk-SK" sz="2000" dirty="0" smtClean="0">
                <a:latin typeface="Monotype Corsiva" pitchFamily="66" charset="0"/>
              </a:rPr>
              <a:t>Známa je najmä mohutným </a:t>
            </a:r>
            <a:r>
              <a:rPr lang="sk-SK" sz="2000" b="1" dirty="0" smtClean="0">
                <a:latin typeface="Monotype Corsiva" pitchFamily="66" charset="0"/>
              </a:rPr>
              <a:t>Kvapľom rožňavských jaskyniarov</a:t>
            </a:r>
            <a:r>
              <a:rPr lang="sk-SK" sz="2000" dirty="0" smtClean="0">
                <a:latin typeface="Monotype Corsiva" pitchFamily="66" charset="0"/>
              </a:rPr>
              <a:t> dosahujúcim výšku až </a:t>
            </a:r>
            <a:r>
              <a:rPr lang="sk-SK" sz="2000" b="1" dirty="0" smtClean="0">
                <a:latin typeface="Monotype Corsiva" pitchFamily="66" charset="0"/>
              </a:rPr>
              <a:t>32,6 m</a:t>
            </a:r>
            <a:r>
              <a:rPr lang="sk-SK" sz="2000" dirty="0" smtClean="0">
                <a:latin typeface="Monotype Corsiva" pitchFamily="66" charset="0"/>
              </a:rPr>
              <a:t>, ako aj tajuplným podzemným riečiskom.</a:t>
            </a:r>
            <a:endParaRPr lang="sk-SK" sz="2000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6" name="Picture 4" descr="C:\Users\Mamina\Desktop\KORONA\MOJE VÝKAZY PRAC.ČINNOSTI\Obrázky\UNESCO\Prírodné pamiatky UNESCO\43cb5519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876800"/>
            <a:ext cx="2209800" cy="1553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C:\Users\Mamina\Desktop\KORONA\MOJE VÝKAZY PRAC.ČINNOSTI\Obrázky\UNESCO\Prírodné pamiatky UNESCO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057400"/>
            <a:ext cx="29464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Mamina\Desktop\KORONA\MOJE VÝKAZY PRAC.ČINNOSTI\Obrázky\UNESCO\Prírodné pamiatky UNESCO\krasnohorskajaskyna1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1" y="1828800"/>
            <a:ext cx="1981200" cy="3722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0" name="Picture 8" descr="C:\Users\Mamina\Desktop\KORONA\MOJE VÝKAZY PRAC.ČINNOSTI\Obrázky\UNESCO\Prírodné pamiatky UNESCO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19600"/>
            <a:ext cx="2390359" cy="1590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169</TotalTime>
  <Words>332</Words>
  <Application>Microsoft Office PowerPoint</Application>
  <PresentationFormat>Prezentácia na obrazovke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Algerian</vt:lpstr>
      <vt:lpstr>Monotype Corsiva</vt:lpstr>
      <vt:lpstr>Trebuchet MS</vt:lpstr>
      <vt:lpstr>Wingdings</vt:lpstr>
      <vt:lpstr>Wingdings 2</vt:lpstr>
      <vt:lpstr>Luxusný</vt:lpstr>
      <vt:lpstr>2.  Prírodné pamiatky UNESCO na Slovensku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Prírodné pamiatky UNESCO na Slovensku</dc:title>
  <dc:creator>Mamina</dc:creator>
  <cp:lastModifiedBy>HP</cp:lastModifiedBy>
  <cp:revision>25</cp:revision>
  <dcterms:created xsi:type="dcterms:W3CDTF">2020-05-16T09:23:56Z</dcterms:created>
  <dcterms:modified xsi:type="dcterms:W3CDTF">2020-05-22T15:26:45Z</dcterms:modified>
</cp:coreProperties>
</file>