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22.05.2020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SuMxWlVYP2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W7lkCICmyhw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gGPqi38r4_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s://www.youtube.com/watch?v=kR0I1TK1cD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raz.sk/veda/modrotlac-zapisali-do-svetoveho-zozna/363957-clanok.html" TargetMode="External"/><Relationship Id="rId3" Type="http://schemas.openxmlformats.org/officeDocument/2006/relationships/hyperlink" Target="http://www.unesco.sk/gajdosska-kultura" TargetMode="External"/><Relationship Id="rId7" Type="http://schemas.openxmlformats.org/officeDocument/2006/relationships/hyperlink" Target="http://www.unesco.sk/Horehronsky-viachlasny-spev" TargetMode="External"/><Relationship Id="rId2" Type="http://schemas.openxmlformats.org/officeDocument/2006/relationships/hyperlink" Target="https://www.detva.sk/?id_menu=8518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nesco.sk/babkarstvo-na-slovensku-a-v-cechach" TargetMode="External"/><Relationship Id="rId5" Type="http://schemas.openxmlformats.org/officeDocument/2006/relationships/hyperlink" Target="http://www.unesco.sk/FUJARA-hudobny-nastroj-a-jeho-hudba" TargetMode="External"/><Relationship Id="rId4" Type="http://schemas.openxmlformats.org/officeDocument/2006/relationships/hyperlink" Target="http://www.unesco.sk/terchovska-muzik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8000" y="533400"/>
            <a:ext cx="5715000" cy="2868168"/>
          </a:xfrm>
        </p:spPr>
        <p:txBody>
          <a:bodyPr/>
          <a:lstStyle/>
          <a:p>
            <a:pPr algn="ctr"/>
            <a:r>
              <a:rPr lang="sk-SK" dirty="0" smtClean="0"/>
              <a:t>1. </a:t>
            </a:r>
            <a:br>
              <a:rPr lang="sk-SK" dirty="0" smtClean="0"/>
            </a:br>
            <a:r>
              <a:rPr lang="sk-SK" dirty="0" smtClean="0"/>
              <a:t>Nehmotné kultúrne dedičstvo UNESCO na Slovensku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2800" y="4648200"/>
            <a:ext cx="5114778" cy="1101248"/>
          </a:xfrm>
        </p:spPr>
        <p:txBody>
          <a:bodyPr>
            <a:normAutofit/>
          </a:bodyPr>
          <a:lstStyle/>
          <a:p>
            <a:r>
              <a:rPr lang="sk-SK" dirty="0" smtClean="0"/>
              <a:t>Vlastiveda 4. ročník</a:t>
            </a:r>
          </a:p>
          <a:p>
            <a:endParaRPr lang="sk-SK" dirty="0" smtClean="0"/>
          </a:p>
        </p:txBody>
      </p:sp>
      <p:pic>
        <p:nvPicPr>
          <p:cNvPr id="1026" name="Picture 2" descr="C:\Users\Mamina\Desktop\KORONA\MOJE VÝKAZY PRAC.ČINNOSTI\Obrázky\UNESCO\slovensko-a-znacka-unesco-812.940x625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20000" cy="7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66800" y="609600"/>
            <a:ext cx="634660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u="sng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Nehmotné kultúrne </a:t>
            </a:r>
            <a:r>
              <a:rPr lang="sk-SK" u="sng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dedi</a:t>
            </a:r>
            <a:r>
              <a:rPr lang="sk-SK" b="1" u="sng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Č</a:t>
            </a:r>
            <a:r>
              <a:rPr lang="sk-SK" u="sng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stvo</a:t>
            </a:r>
            <a:r>
              <a:rPr lang="sk-SK" u="sng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UNESCO na Slovensku</a:t>
            </a:r>
          </a:p>
          <a:p>
            <a:endParaRPr lang="sk-SK" dirty="0" smtClean="0">
              <a:latin typeface="Algerian" pitchFamily="82" charset="0"/>
            </a:endParaRPr>
          </a:p>
          <a:p>
            <a:pPr>
              <a:buFontTx/>
              <a:buChar char="-"/>
            </a:pPr>
            <a:r>
              <a:rPr lang="sk-SK" dirty="0" smtClean="0"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CC6600"/>
                </a:solidFill>
                <a:latin typeface="Algerian" pitchFamily="82" charset="0"/>
              </a:rPr>
              <a:t>Fujara a jej hudba</a:t>
            </a:r>
          </a:p>
          <a:p>
            <a:pPr>
              <a:buFontTx/>
              <a:buChar char="-"/>
            </a:pPr>
            <a:r>
              <a:rPr lang="sk-SK" dirty="0" smtClean="0"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7030A0"/>
                </a:solidFill>
                <a:latin typeface="Algerian" pitchFamily="82" charset="0"/>
              </a:rPr>
              <a:t>Terchovská muzika</a:t>
            </a:r>
          </a:p>
          <a:p>
            <a:pPr>
              <a:buFontTx/>
              <a:buChar char="-"/>
            </a:pPr>
            <a:r>
              <a:rPr lang="sk-SK" dirty="0" smtClean="0"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00B050"/>
                </a:solidFill>
                <a:latin typeface="Algerian" pitchFamily="82" charset="0"/>
              </a:rPr>
              <a:t>Gajdošská kultúra</a:t>
            </a:r>
          </a:p>
          <a:p>
            <a:pPr>
              <a:buFontTx/>
              <a:buChar char="-"/>
            </a:pPr>
            <a:r>
              <a:rPr lang="sk-SK" dirty="0" smtClean="0"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C00000"/>
                </a:solidFill>
                <a:latin typeface="Algerian" pitchFamily="82" charset="0"/>
              </a:rPr>
              <a:t>Bábkarstvo na Slovensku i v Čechách</a:t>
            </a:r>
          </a:p>
          <a:p>
            <a:pPr>
              <a:buFontTx/>
              <a:buChar char="-"/>
            </a:pPr>
            <a:r>
              <a:rPr lang="sk-SK" dirty="0" smtClean="0">
                <a:latin typeface="Algerian" pitchFamily="82" charset="0"/>
              </a:rPr>
              <a:t> </a:t>
            </a:r>
            <a:r>
              <a:rPr lang="sk-SK" dirty="0" smtClean="0">
                <a:solidFill>
                  <a:srgbClr val="FF3399"/>
                </a:solidFill>
                <a:latin typeface="Algerian" pitchFamily="82" charset="0"/>
              </a:rPr>
              <a:t>Horehronský viachlasný spev</a:t>
            </a:r>
          </a:p>
          <a:p>
            <a:pPr>
              <a:buFontTx/>
              <a:buChar char="-"/>
            </a:pPr>
            <a:r>
              <a:rPr lang="sk-SK" dirty="0" smtClean="0">
                <a:latin typeface="Algerian" pitchFamily="82" charset="0"/>
              </a:rPr>
              <a:t> </a:t>
            </a:r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Modrotla</a:t>
            </a:r>
            <a:r>
              <a:rPr lang="sk-SK" b="1" dirty="0" err="1" smtClean="0">
                <a:solidFill>
                  <a:srgbClr val="0070C0"/>
                </a:solidFill>
                <a:latin typeface="Algerian" pitchFamily="82" charset="0"/>
              </a:rPr>
              <a:t>Č</a:t>
            </a:r>
            <a:endParaRPr lang="sk-SK" b="1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Mamina\Desktop\KORONA\MOJE VÝKAZY PRAC.ČINNOSTI\Obrázky\UNESCO\18281361-fujara-la-mano-silbato-tallado-y-decorado-específico-instrumento-musical-popular-en-eslovaqu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39661">
            <a:off x="6341165" y="1204442"/>
            <a:ext cx="1129431" cy="1695450"/>
          </a:xfrm>
          <a:prstGeom prst="rect">
            <a:avLst/>
          </a:prstGeom>
          <a:noFill/>
        </p:spPr>
      </p:pic>
      <p:pic>
        <p:nvPicPr>
          <p:cNvPr id="1027" name="Picture 3" descr="C:\Users\Mamina\Desktop\KORONA\MOJE VÝKAZY PRAC.ČINNOSTI\Obrázky\UNESCO\4-f26134ba9d22ab9844d2f32a8365baebd7778c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200400"/>
            <a:ext cx="2276417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Mamina\Desktop\KORONA\MOJE VÝKAZY PRAC.ČINNOSTI\Obrázky\UNESCO\Nehmotné kultúrne dedičstvo UNESCO\Gajdošská kultú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73976">
            <a:off x="1886387" y="4937819"/>
            <a:ext cx="1957896" cy="13607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 descr="C:\Users\Mamina\Desktop\KORONA\MOJE VÝKAZY PRAC.ČINNOSTI\Obrázky\UNESCO\Nehmotné kultúrne dedičstvo UNESCO\Bábkarstv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94314">
            <a:off x="5048830" y="5018754"/>
            <a:ext cx="1967022" cy="1355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0" name="Picture 6" descr="C:\Users\Mamina\Desktop\KORONA\MOJE VÝKAZY PRAC.ČINNOSTI\Obrázky\UNESCO\Nehmotné kultúrne dedičstvo UNESCO\Modrotlač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743200"/>
            <a:ext cx="2033337" cy="1524000"/>
          </a:xfrm>
          <a:prstGeom prst="star7">
            <a:avLst/>
          </a:prstGeom>
          <a:noFill/>
        </p:spPr>
      </p:pic>
      <p:pic>
        <p:nvPicPr>
          <p:cNvPr id="1031" name="Picture 7" descr="C:\Users\Mamina\Desktop\KORONA\MOJE VÝKAZY PRAC.ČINNOSTI\Obrázky\UNESCO\horehronc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6039" y="3352800"/>
            <a:ext cx="2237041" cy="154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62000" y="609600"/>
            <a:ext cx="7239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CC6600"/>
                </a:solidFill>
                <a:latin typeface="Algerian" pitchFamily="82" charset="0"/>
              </a:rPr>
              <a:t>Fujara a jej hudba - 2008</a:t>
            </a:r>
          </a:p>
          <a:p>
            <a:r>
              <a:rPr lang="sk-SK" sz="2000" dirty="0" smtClean="0">
                <a:latin typeface="Monotype Corsiva" pitchFamily="66" charset="0"/>
              </a:rPr>
              <a:t>Fujara je drevená píšťala s tromi dierkami dosahujúca dĺžku približne do 180 cm. Vyrába sa z vysušeného dreva najmä z kmeňa bazy, ale aj javora, jaseňa alebo agáta. V minulosti bola hudobným nástrojom pastierov oviec.</a:t>
            </a:r>
          </a:p>
        </p:txBody>
      </p:sp>
      <p:pic>
        <p:nvPicPr>
          <p:cNvPr id="2050" name="Picture 2" descr="C:\Users\Mamina\Desktop\KORONA\MOJE VÝKAZY PRAC.ČINNOSTI\Obrázky\UNESCO\f06d9be7c1148fa613e86e0ea0278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00200"/>
            <a:ext cx="1725611" cy="2144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Mamina\Desktop\KORONA\MOJE VÝKAZY PRAC.ČINNOSTI\Obrázky\UNESCO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9153">
            <a:off x="2532954" y="4528958"/>
            <a:ext cx="1185950" cy="1690610"/>
          </a:xfrm>
          <a:prstGeom prst="rect">
            <a:avLst/>
          </a:prstGeom>
          <a:noFill/>
        </p:spPr>
      </p:pic>
      <p:pic>
        <p:nvPicPr>
          <p:cNvPr id="2052" name="Picture 4" descr="C:\Users\Mamina\Desktop\KORONA\MOJE VÝKAZY PRAC.ČINNOSTI\Obrázky\UNESCO\52_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21271">
            <a:off x="588419" y="4573033"/>
            <a:ext cx="1331592" cy="1667819"/>
          </a:xfrm>
          <a:prstGeom prst="rect">
            <a:avLst/>
          </a:prstGeom>
          <a:noFill/>
        </p:spPr>
      </p:pic>
      <p:pic>
        <p:nvPicPr>
          <p:cNvPr id="2053" name="Picture 5" descr="C:\Users\Mamina\Desktop\KORONA\MOJE VÝKAZY PRAC.ČINNOSTI\Obrázky\UNESCO\74bae454315e406a55226e29d3fb666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52507">
            <a:off x="6327052" y="4287563"/>
            <a:ext cx="1371600" cy="2045775"/>
          </a:xfrm>
          <a:prstGeom prst="rect">
            <a:avLst/>
          </a:prstGeom>
          <a:noFill/>
        </p:spPr>
      </p:pic>
      <p:pic>
        <p:nvPicPr>
          <p:cNvPr id="2054" name="Picture 6" descr="C:\Users\Mamina\Desktop\KORONA\MOJE VÝKAZY PRAC.ČINNOSTI\Obrázky\UNESCO\unname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2667000"/>
            <a:ext cx="1371600" cy="2895600"/>
          </a:xfrm>
          <a:prstGeom prst="rect">
            <a:avLst/>
          </a:prstGeom>
          <a:noFill/>
        </p:spPr>
      </p:pic>
      <p:pic>
        <p:nvPicPr>
          <p:cNvPr id="2055" name="Picture 7" descr="C:\Users\Mamina\Desktop\KORONA\MOJE VÝKAZY PRAC.ČINNOSTI\Obrázky\UNESCO\vaskova-2-of-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2286000"/>
            <a:ext cx="2363428" cy="1576388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838200" y="1905000"/>
            <a:ext cx="5638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b="1" dirty="0" smtClean="0">
                <a:solidFill>
                  <a:srgbClr val="0000FF"/>
                </a:solidFill>
                <a:hlinkClick r:id="rId4"/>
              </a:rPr>
              <a:t>https://</a:t>
            </a:r>
            <a:r>
              <a:rPr lang="sk-SK" sz="1400" b="1" dirty="0" smtClean="0">
                <a:solidFill>
                  <a:srgbClr val="0000FF"/>
                </a:solidFill>
                <a:hlinkClick r:id="rId4"/>
              </a:rPr>
              <a:t>www.youtube.com/watch?v=SuMxWlVYP2o</a:t>
            </a:r>
            <a:r>
              <a:rPr lang="sk-SK" sz="1400" b="1" dirty="0" smtClean="0">
                <a:solidFill>
                  <a:srgbClr val="0000FF"/>
                </a:solidFill>
              </a:rPr>
              <a:t> </a:t>
            </a:r>
            <a:endParaRPr lang="sk-SK" sz="1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457200"/>
            <a:ext cx="4648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7030A0"/>
                </a:solidFill>
                <a:latin typeface="Algerian" pitchFamily="82" charset="0"/>
              </a:rPr>
              <a:t>Terchovská muzika - 2013</a:t>
            </a:r>
          </a:p>
          <a:p>
            <a:r>
              <a:rPr lang="sk-SK" sz="2000" dirty="0" smtClean="0">
                <a:latin typeface="Monotype Corsiva" pitchFamily="66" charset="0"/>
              </a:rPr>
              <a:t>Pre terchovskú muziku je charakteristické 3 až 4-členné sláčikové obsadenie s malou dvojstrunovou basou. Typický je pre ňu aj viachlasný spev všetkých muzikantov. </a:t>
            </a:r>
            <a:endParaRPr lang="sk-SK" sz="2000" dirty="0" smtClean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81000" y="1981200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>
                <a:solidFill>
                  <a:srgbClr val="0000FF"/>
                </a:solidFill>
                <a:hlinkClick r:id="rId2"/>
              </a:rPr>
              <a:t>https://www.youtube.com/watch?v=W7lkCICmyhw</a:t>
            </a:r>
            <a:endParaRPr lang="sk-SK" sz="1400" dirty="0" smtClean="0">
              <a:solidFill>
                <a:srgbClr val="0000FF"/>
              </a:solidFill>
            </a:endParaRPr>
          </a:p>
        </p:txBody>
      </p:sp>
      <p:pic>
        <p:nvPicPr>
          <p:cNvPr id="3074" name="Picture 2" descr="C:\Users\Mamina\Desktop\KORONA\MOJE VÝKAZY PRAC.ČINNOSTI\Obrázky\UNESCO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95800"/>
            <a:ext cx="3154458" cy="2105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Mamina\Desktop\KORONA\MOJE VÝKAZY PRAC.ČINNOSTI\Obrázky\UNESCO\4-f26134ba9d22ab9844d2f32a8365baebd7778c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743200"/>
            <a:ext cx="2213445" cy="148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Users\Mamina\Desktop\KORONA\MOJE VÝKAZY PRAC.ČINNOSTI\Obrázky\UNESCO\a6sza_c_03_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4698">
            <a:off x="5637623" y="1125556"/>
            <a:ext cx="1980233" cy="1524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077" name="Picture 5" descr="C:\Users\Mamina\Desktop\KORONA\MOJE VÝKAZY PRAC.ČINNOSTI\Obrázky\UNESCO\hq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419600"/>
            <a:ext cx="2997200" cy="2247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57200" y="762000"/>
            <a:ext cx="6705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dirty="0" smtClean="0">
                <a:solidFill>
                  <a:srgbClr val="00B050"/>
                </a:solidFill>
                <a:latin typeface="Algerian" pitchFamily="82" charset="0"/>
              </a:rPr>
              <a:t>Gajdošská kultúra - 2015</a:t>
            </a:r>
          </a:p>
          <a:p>
            <a:r>
              <a:rPr lang="sk-SK" sz="2000" dirty="0" smtClean="0">
                <a:latin typeface="Monotype Corsiva" pitchFamily="66" charset="0"/>
              </a:rPr>
              <a:t>Po fujare a terchovskej muzike sa do Zoznamu nehmotného dedičstva UNESCO dostali aj gajdy. Presnejšie „</a:t>
            </a:r>
            <a:r>
              <a:rPr lang="sk-SK" sz="2000" b="1" dirty="0" smtClean="0">
                <a:latin typeface="Monotype Corsiva" pitchFamily="66" charset="0"/>
              </a:rPr>
              <a:t>Gajdošská kultúra</a:t>
            </a:r>
            <a:r>
              <a:rPr lang="sk-SK" sz="2000" dirty="0" smtClean="0">
                <a:latin typeface="Monotype Corsiva" pitchFamily="66" charset="0"/>
              </a:rPr>
              <a:t>“. </a:t>
            </a:r>
            <a:endParaRPr lang="sk-SK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r>
              <a:rPr lang="sk-SK" sz="2000" dirty="0" smtClean="0">
                <a:latin typeface="Monotype Corsiva" pitchFamily="66" charset="0"/>
              </a:rPr>
              <a:t>Zvuk tohto hudobného nástroja je nezameniteľný. Vyrobený je z kovu, dreva a kože zvierat.</a:t>
            </a:r>
          </a:p>
          <a:p>
            <a:r>
              <a:rPr lang="sk-SK" sz="2000" dirty="0" smtClean="0">
                <a:solidFill>
                  <a:srgbClr val="0000FF"/>
                </a:solidFill>
                <a:latin typeface="Monotype Corsiva" pitchFamily="66" charset="0"/>
                <a:hlinkClick r:id="rId2"/>
              </a:rPr>
              <a:t>https://www.youtube.com/watch?v=gGPqi38r4_E</a:t>
            </a:r>
            <a:endParaRPr lang="sk-SK" sz="2000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Mamina\Desktop\KORONA\MOJE VÝKAZY PRAC.ČINNOSTI\Obrázky\UNESCO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362200"/>
            <a:ext cx="1373187" cy="1501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Mamina\Desktop\KORONA\MOJE VÝKAZY PRAC.ČINNOSTI\Obrázky\UNESCO\gajdy-a-gajdosska-kultura-na-slovensku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352800"/>
            <a:ext cx="16256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Mamina\Desktop\KORONA\MOJE VÝKAZY PRAC.ČINNOSTI\Obrázky\UNESCO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267200"/>
            <a:ext cx="3657600" cy="1757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3400" y="838200"/>
            <a:ext cx="7086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C00000"/>
                </a:solidFill>
                <a:latin typeface="Algerian" pitchFamily="82" charset="0"/>
              </a:rPr>
              <a:t>Bábkarstvo na Slovensku i v Čechách - 2016</a:t>
            </a:r>
          </a:p>
          <a:p>
            <a:r>
              <a:rPr lang="sk-SK" sz="2000" dirty="0" smtClean="0">
                <a:latin typeface="Monotype Corsiva" pitchFamily="66" charset="0"/>
              </a:rPr>
              <a:t>Bábkarstvo má dlhodobú tradíciu. Prví bábkari boli kočovné rodiny a bábky si vyrábali sami. Bábky, ktorých postavy sú skutočné alebo imaginárne, sú väčšinou vyrobené z dreva a animované pomocou rôznych metód</a:t>
            </a:r>
            <a:r>
              <a:rPr lang="sk-SK" sz="2000" dirty="0" smtClean="0">
                <a:latin typeface="Monotype Corsiva" pitchFamily="66" charset="0"/>
              </a:rPr>
              <a:t>.</a:t>
            </a:r>
          </a:p>
        </p:txBody>
      </p:sp>
      <p:pic>
        <p:nvPicPr>
          <p:cNvPr id="5122" name="Picture 2" descr="C:\Users\Mamina\Desktop\KORONA\MOJE VÝKAZY PRAC.ČINNOSTI\Obrázky\UNESCO\161202 SD Pariz UNESCO babkarstvo na SR a v CR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657600"/>
            <a:ext cx="2805595" cy="2328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3" name="Picture 3" descr="C:\Users\Mamina\Desktop\KORONA\MOJE VÝKAZY PRAC.ČINNOSTI\Obrázky\UNESCO\babka-a-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2590800" cy="39121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Mamina\Desktop\KORONA\MOJE VÝKAZY PRAC.ČINNOSTI\Obrázky\UNESCO\babky-marionety-clanok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209800"/>
            <a:ext cx="2296205" cy="1285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5" name="Picture 5" descr="C:\Users\Mamina\Desktop\KORONA\MOJE VÝKAZY PRAC.ČINNOSTI\Obrázky\UNESCO\Img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477000" y="4267200"/>
            <a:ext cx="1515618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762000"/>
            <a:ext cx="7620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CC6600"/>
                </a:solidFill>
                <a:latin typeface="Algerian" pitchFamily="82" charset="0"/>
              </a:rPr>
              <a:t>Horehronský viachlasný spev – 2017</a:t>
            </a:r>
          </a:p>
          <a:p>
            <a:r>
              <a:rPr lang="sk-SK" sz="2000" dirty="0" smtClean="0">
                <a:latin typeface="Monotype Corsiva" pitchFamily="66" charset="0"/>
              </a:rPr>
              <a:t>Horehronský viachlasný spev, typický intenzívnymi hrdelnými prejavmi s veľkou nosnosťou do diaľky a dobre počuteľnými viachlasnými súzvukmi, patrí k najvýraznejším a najtrvácnejším tradíciám regiónu </a:t>
            </a:r>
            <a:r>
              <a:rPr lang="sk-SK" sz="2000" dirty="0" err="1" smtClean="0">
                <a:latin typeface="Monotype Corsiva" pitchFamily="66" charset="0"/>
              </a:rPr>
              <a:t>Horehronia</a:t>
            </a:r>
            <a:r>
              <a:rPr lang="sk-SK" sz="2000" dirty="0" smtClean="0">
                <a:latin typeface="Monotype Corsiva" pitchFamily="66" charset="0"/>
              </a:rPr>
              <a:t>. Tradícia spievania je spojená s valašsko-pastierskym spôsobom života. Jednou z najznámejších piesní, je Na kráľovej holi. </a:t>
            </a:r>
            <a:endParaRPr lang="sk-SK" sz="2000" dirty="0" smtClean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Mamina\Desktop\KORONA\MOJE VÝKAZY PRAC.ČINNOSTI\Obrázky\UNESCO\stiahnuť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59667">
            <a:off x="5108492" y="2796522"/>
            <a:ext cx="2482302" cy="186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Mamina\Desktop\KORONA\MOJE VÝKAZY PRAC.ČINNOSTI\Obrázky\UNESCO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399" y="4724400"/>
            <a:ext cx="3386667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dĺžnik 4"/>
          <p:cNvSpPr/>
          <p:nvPr/>
        </p:nvSpPr>
        <p:spPr>
          <a:xfrm>
            <a:off x="533400" y="25908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400" dirty="0" smtClean="0">
                <a:solidFill>
                  <a:srgbClr val="0000FF"/>
                </a:solidFill>
                <a:hlinkClick r:id="rId4"/>
              </a:rPr>
              <a:t>https://www.youtube.com/watch?v=kR0I1TK1cDw</a:t>
            </a:r>
            <a:endParaRPr lang="sk-SK" sz="1400" dirty="0">
              <a:solidFill>
                <a:srgbClr val="0000FF"/>
              </a:solidFill>
            </a:endParaRPr>
          </a:p>
        </p:txBody>
      </p:sp>
      <p:pic>
        <p:nvPicPr>
          <p:cNvPr id="6149" name="Picture 5" descr="C:\Users\Mamina\Desktop\KORONA\MOJE VÝKAZY PRAC.ČINNOSTI\Obrázky\UNESCO\horehronc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482" y="3123108"/>
            <a:ext cx="2657918" cy="182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09600" y="685800"/>
            <a:ext cx="5867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solidFill>
                  <a:srgbClr val="0070C0"/>
                </a:solidFill>
                <a:latin typeface="Algerian" pitchFamily="82" charset="0"/>
              </a:rPr>
              <a:t>Modrotla</a:t>
            </a:r>
            <a:r>
              <a:rPr lang="sk-SK" b="1" dirty="0" err="1" smtClean="0">
                <a:solidFill>
                  <a:srgbClr val="0070C0"/>
                </a:solidFill>
                <a:latin typeface="Algerian" pitchFamily="82" charset="0"/>
              </a:rPr>
              <a:t>Č</a:t>
            </a:r>
            <a:r>
              <a:rPr lang="sk-SK" b="1" dirty="0" smtClean="0">
                <a:solidFill>
                  <a:srgbClr val="0070C0"/>
                </a:solidFill>
                <a:latin typeface="Algerian" pitchFamily="82" charset="0"/>
              </a:rPr>
              <a:t> – 2017</a:t>
            </a:r>
          </a:p>
          <a:p>
            <a:r>
              <a:rPr lang="sk-SK" sz="2000" dirty="0" smtClean="0">
                <a:latin typeface="Monotype Corsiva" pitchFamily="66" charset="0"/>
              </a:rPr>
              <a:t>Modrotlač je špeciálna technika farbenia látky. Na bielu látku farbiari otlačia bezfarebný vzor a ponoria ju do špeciálnej modrej farby. Výsledkom je modrá látka s bielym vzorom.</a:t>
            </a:r>
            <a:endParaRPr lang="sk-SK" sz="2000" dirty="0">
              <a:latin typeface="Monotype Corsiva" pitchFamily="66" charset="0"/>
            </a:endParaRPr>
          </a:p>
        </p:txBody>
      </p:sp>
      <p:pic>
        <p:nvPicPr>
          <p:cNvPr id="7170" name="Picture 2" descr="C:\Users\Mamina\Desktop\KORONA\MOJE VÝKAZY PRAC.ČINNOSTI\Obrázky\UNESCO\slovensko-má-ďalší-zápis-v-unesco_v-zozname-je-modrotlač-2-folkova-s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4225">
            <a:off x="234963" y="4692849"/>
            <a:ext cx="2477729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Mamina\Desktop\KORONA\MOJE VÝKAZY PRAC.ČINNOSTI\Obrázky\UNESCO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58206">
            <a:off x="5791200" y="1524000"/>
            <a:ext cx="1990725" cy="1990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Mamina\Desktop\KORONA\MOJE VÝKAZY PRAC.ČINNOSTI\Obrázky\UNESCO\4-1e0cc82e5e109e13764963d2b06cb0eb893a8e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42128">
            <a:off x="5410122" y="4275521"/>
            <a:ext cx="2546384" cy="1600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3" name="Picture 5" descr="C:\Users\Mamina\Desktop\KORONA\MOJE VÝKAZY PRAC.ČINNOSTI\Obrázky\UNESCO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514600"/>
            <a:ext cx="16002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174" name="Picture 6" descr="C:\Users\Mamina\Desktop\KORONA\MOJE VÝKAZY PRAC.ČINNOSTI\Obrázky\UNESCO\Modrotlaclarge_ypMUZ_14752561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3048000"/>
            <a:ext cx="3386948" cy="1905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762000" y="1828800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FF"/>
                </a:solidFill>
                <a:hlinkClick r:id="rId2"/>
              </a:rPr>
              <a:t>Zdroje:</a:t>
            </a:r>
            <a:endParaRPr lang="sk-SK" b="1" dirty="0" smtClean="0">
              <a:solidFill>
                <a:srgbClr val="0000FF"/>
              </a:solidFill>
              <a:hlinkClick r:id="rId2"/>
            </a:endParaRPr>
          </a:p>
          <a:p>
            <a:r>
              <a:rPr lang="sk-SK" dirty="0" smtClean="0">
                <a:solidFill>
                  <a:srgbClr val="0000FF"/>
                </a:solidFill>
                <a:hlinkClick r:id="rId2"/>
              </a:rPr>
              <a:t>https://www.detva.sk/?</a:t>
            </a:r>
            <a:r>
              <a:rPr lang="sk-SK" dirty="0" smtClean="0">
                <a:solidFill>
                  <a:srgbClr val="0000FF"/>
                </a:solidFill>
                <a:hlinkClick r:id="rId2"/>
              </a:rPr>
              <a:t>id_menu=85180</a:t>
            </a:r>
            <a:r>
              <a:rPr lang="sk-SK" dirty="0" smtClean="0">
                <a:solidFill>
                  <a:srgbClr val="0000FF"/>
                </a:solidFill>
              </a:rPr>
              <a:t> </a:t>
            </a:r>
            <a:endParaRPr lang="sk-SK" dirty="0" smtClean="0">
              <a:solidFill>
                <a:srgbClr val="0000FF"/>
              </a:solidFill>
            </a:endParaRPr>
          </a:p>
          <a:p>
            <a:r>
              <a:rPr lang="sk-SK" dirty="0" smtClean="0">
                <a:solidFill>
                  <a:srgbClr val="0000FF"/>
                </a:solidFill>
                <a:hlinkClick r:id="rId3"/>
              </a:rPr>
              <a:t>http://www.unesco.sk/gajdosska-kultura</a:t>
            </a:r>
            <a:endParaRPr lang="sk-SK" dirty="0" smtClean="0">
              <a:solidFill>
                <a:srgbClr val="0000FF"/>
              </a:solidFill>
            </a:endParaRPr>
          </a:p>
          <a:p>
            <a:r>
              <a:rPr lang="sk-SK" dirty="0" smtClean="0">
                <a:solidFill>
                  <a:srgbClr val="0000FF"/>
                </a:solidFill>
                <a:hlinkClick r:id="rId4"/>
              </a:rPr>
              <a:t>http://www.unesco.sk/terchovska-muzika</a:t>
            </a:r>
            <a:endParaRPr lang="sk-SK" dirty="0" smtClean="0">
              <a:solidFill>
                <a:srgbClr val="0000FF"/>
              </a:solidFill>
            </a:endParaRPr>
          </a:p>
          <a:p>
            <a:r>
              <a:rPr lang="sk-SK" dirty="0" smtClean="0">
                <a:solidFill>
                  <a:srgbClr val="0000FF"/>
                </a:solidFill>
                <a:hlinkClick r:id="rId5"/>
              </a:rPr>
              <a:t>http://www.unesco.sk/FUJARA-hudobny-nastroj-a-jeho-hudba</a:t>
            </a:r>
            <a:endParaRPr lang="sk-SK" dirty="0" smtClean="0">
              <a:solidFill>
                <a:srgbClr val="0000FF"/>
              </a:solidFill>
            </a:endParaRPr>
          </a:p>
          <a:p>
            <a:r>
              <a:rPr lang="sk-SK" dirty="0" smtClean="0">
                <a:solidFill>
                  <a:srgbClr val="0000FF"/>
                </a:solidFill>
                <a:hlinkClick r:id="rId6"/>
              </a:rPr>
              <a:t>http://www.unesco.sk/babkarstvo-na-slovensku-a-v-cechach</a:t>
            </a:r>
            <a:endParaRPr lang="sk-SK" dirty="0" smtClean="0">
              <a:solidFill>
                <a:srgbClr val="0000FF"/>
              </a:solidFill>
            </a:endParaRPr>
          </a:p>
          <a:p>
            <a:r>
              <a:rPr lang="sk-SK" dirty="0" smtClean="0">
                <a:solidFill>
                  <a:srgbClr val="0000FF"/>
                </a:solidFill>
                <a:hlinkClick r:id="rId7"/>
              </a:rPr>
              <a:t>http://www.unesco.sk/Horehronsky-viachlasny-spev</a:t>
            </a:r>
            <a:endParaRPr lang="sk-SK" dirty="0" smtClean="0">
              <a:solidFill>
                <a:srgbClr val="0000FF"/>
              </a:solidFill>
            </a:endParaRPr>
          </a:p>
          <a:p>
            <a:r>
              <a:rPr lang="sk-SK" dirty="0" smtClean="0">
                <a:solidFill>
                  <a:srgbClr val="0000FF"/>
                </a:solidFill>
                <a:hlinkClick r:id="rId8"/>
              </a:rPr>
              <a:t>https://www.teraz.sk/veda/modrotlac-zapisali-do-svetoveho-zozna/363957-clanok.html</a:t>
            </a:r>
            <a:endParaRPr lang="sk-SK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460</TotalTime>
  <Words>331</Words>
  <Application>Microsoft Office PowerPoint</Application>
  <PresentationFormat>Prezentácia na obrazovke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5" baseType="lpstr">
      <vt:lpstr>Algerian</vt:lpstr>
      <vt:lpstr>Monotype Corsiva</vt:lpstr>
      <vt:lpstr>Trebuchet MS</vt:lpstr>
      <vt:lpstr>Wingdings</vt:lpstr>
      <vt:lpstr>Wingdings 2</vt:lpstr>
      <vt:lpstr>Luxusný</vt:lpstr>
      <vt:lpstr>1.  Nehmotné kultúrne dedičstvo UNESCO na Slovensku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Nehmotné kultúrne dedičstvo UNESCO na Slovensku</dc:title>
  <dc:creator>Mamina</dc:creator>
  <cp:lastModifiedBy>HP</cp:lastModifiedBy>
  <cp:revision>32</cp:revision>
  <dcterms:created xsi:type="dcterms:W3CDTF">2020-05-16T09:23:56Z</dcterms:created>
  <dcterms:modified xsi:type="dcterms:W3CDTF">2020-05-22T15:24:20Z</dcterms:modified>
</cp:coreProperties>
</file>