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0" r:id="rId24"/>
    <p:sldId id="269" r:id="rId25"/>
    <p:sldId id="282" r:id="rId26"/>
    <p:sldId id="283" r:id="rId27"/>
    <p:sldId id="259" r:id="rId2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8D35F-A88D-493B-A79D-3B9FD31EFE6B}" type="datetimeFigureOut">
              <a:rPr lang="sk-SK" smtClean="0"/>
              <a:pPr/>
              <a:t>12.02.2021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83C3F-747F-4D11-AE6F-8F00559AF85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1. Úvodná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2. Motivačná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3. Expozičná časť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83C3F-747F-4D11-AE6F-8F00559AF85B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40FE-C9C6-4D04-894F-E24B233A7A69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B20D1-15B1-4554-8D90-28509E17A9C0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0B00-F68F-4869-902C-1EA9B2515DE3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1C1-B744-43CA-9C98-217F2E43C2FE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93EDB-991D-4FDE-BED0-0DE8017A0CD6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C6AAD-7B9C-4C97-BD43-F1688D3F4921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043C-57B2-4901-8825-E2BEB8ADAA05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4A255-D5AE-47A5-B541-293E72421393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0696-28BA-4A56-AC5D-F1D2DFCA044F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33CD4-6E5D-4B9C-8B22-71E9D534F55C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76AA-DCD0-4A34-B5B5-5AC132885A88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C724C-11A1-4245-8803-9624BD19D09D}" type="datetime8">
              <a:rPr lang="sk-SK" smtClean="0"/>
              <a:pPr/>
              <a:t>12.02.2021 7:30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1EEC0-D9C7-4F9C-B91C-D12155C3684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2.%20RO&#268;N&#205;K\PVO\4%20SPOZN&#193;VAME%20&#381;IVO&#268;&#205;CHY\Na%20dvore%20a%20na%20pa&#382;iti%20-%20&#268;o%20ukr&#253;va%20klonka%20-%2001.mp4" TargetMode="External"/><Relationship Id="rId6" Type="http://schemas.openxmlformats.org/officeDocument/2006/relationships/hyperlink" Target="https://www.youtube.com/watch?v=KkZ7WKG-ZBo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2.%20RO&#268;N&#205;K\PVO\4%20SPOZN&#193;VAME%20&#381;IVO&#268;&#205;CHY\N&#193;U&#268;N&#201;%20VIDE&#193;%20PRE%20DETI%20Dom&#225;ce%20Zvieratk&#225;%20z%20Farmy%20-%20Zvieratk&#225;%20a%20ich%20zvuky.mp4" TargetMode="External"/><Relationship Id="rId6" Type="http://schemas.openxmlformats.org/officeDocument/2006/relationships/hyperlink" Target="https://www.youtube.com/watch?v=_67gpyg0lN0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1.bp.blogspot.com/-oUTmSzwznUk/Uc3IR79BnuI/AAAAAAAAArY/elGObsUTpCY/s300/gfhfghfg.png" TargetMode="External"/><Relationship Id="rId13" Type="http://schemas.openxmlformats.org/officeDocument/2006/relationships/hyperlink" Target="https://cdn.the-scientist.com/assets/articleNo/29922/iImg/611/honeybee.png" TargetMode="External"/><Relationship Id="rId3" Type="http://schemas.openxmlformats.org/officeDocument/2006/relationships/hyperlink" Target="https://i.pinimg.com/736x/44/43/0f/44430fb165e01a78c4a7dfe2661ac13d--powerpoint-design-farm-animals.jpg" TargetMode="External"/><Relationship Id="rId7" Type="http://schemas.openxmlformats.org/officeDocument/2006/relationships/hyperlink" Target="https://image.shutterstock.com/image-photo/white-domestic-goose-isolated-on-260nw-326040776.jpg" TargetMode="External"/><Relationship Id="rId12" Type="http://schemas.openxmlformats.org/officeDocument/2006/relationships/hyperlink" Target="https://i.pinimg.com/736x/d9/0a/ed/d90aed6bf9edfff0f2c09d7ca6b353ef.jpg" TargetMode="External"/><Relationship Id="rId2" Type="http://schemas.openxmlformats.org/officeDocument/2006/relationships/hyperlink" Target="https://cdn2.vectorstock.com/i/1000x1000/07/56/farm-background-with-farmers-and-farm-animals-acti-vector-2172075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ages.freeimages.com/images/large-previews/a8c/cow-1571234.jpg" TargetMode="External"/><Relationship Id="rId11" Type="http://schemas.openxmlformats.org/officeDocument/2006/relationships/hyperlink" Target="https://townsquare.media/site/385/files/2019/07/bunny-rabbit.jpg?w=980&amp;q=75" TargetMode="External"/><Relationship Id="rId5" Type="http://schemas.openxmlformats.org/officeDocument/2006/relationships/hyperlink" Target="https://toolkit.ecn.cz/img_upload/95e02e1eedb887b5e5159817118e1ca8/pstros-dvouprsty.png" TargetMode="External"/><Relationship Id="rId15" Type="http://schemas.openxmlformats.org/officeDocument/2006/relationships/hyperlink" Target="https://www.wbcats.org/wp-content/uploads/2018/01/kittencover1-1.png" TargetMode="External"/><Relationship Id="rId10" Type="http://schemas.openxmlformats.org/officeDocument/2006/relationships/hyperlink" Target="https://media.istockphoto.com/photos/pig-on-white-picture-id861535468?k=6&amp;m=861535468&amp;s=612x612&amp;w=0&amp;h=cwldxIpxq54x5A9qz1oMj4Q-0PrrnHAN_nji5KSeveA" TargetMode="External"/><Relationship Id="rId4" Type="http://schemas.openxmlformats.org/officeDocument/2006/relationships/hyperlink" Target="https://www.craft-products.com/prodimages/giant/WP799b-1.jpg" TargetMode="External"/><Relationship Id="rId9" Type="http://schemas.openxmlformats.org/officeDocument/2006/relationships/hyperlink" Target="https://encrypted-tbn0.gstatic.com/images?q=tbn:ANd9GcRLSS_ah06HSXXhF3sBv2N_AqL7xeFQuNlpiHnfGwN9NDl_hchV&amp;usqp=CAU" TargetMode="External"/><Relationship Id="rId14" Type="http://schemas.openxmlformats.org/officeDocument/2006/relationships/hyperlink" Target="https://www.centralnewyorkinjurylawyer.com/files/2015/05/dog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arm background with farmers and farm animals acti"/>
          <p:cNvPicPr>
            <a:picLocks noChangeAspect="1" noChangeArrowheads="1"/>
          </p:cNvPicPr>
          <p:nvPr/>
        </p:nvPicPr>
        <p:blipFill>
          <a:blip r:embed="rId3"/>
          <a:srcRect r="-468" b="756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571736" y="6172200"/>
            <a:ext cx="4143372" cy="685800"/>
          </a:xfrm>
        </p:spPr>
        <p:txBody>
          <a:bodyPr/>
          <a:lstStyle/>
          <a:p>
            <a:pPr>
              <a:buNone/>
            </a:pPr>
            <a:r>
              <a:rPr lang="sk-SK" dirty="0" smtClean="0">
                <a:solidFill>
                  <a:srgbClr val="FF0000"/>
                </a:solidFill>
              </a:rPr>
              <a:t>Mgr. Danka Spišáková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204950" y="357166"/>
            <a:ext cx="89390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CHOV ŽIVOČÍCHOV A ÚŽITOK Z NICH</a:t>
            </a:r>
            <a:endParaRPr lang="sk-SK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90B66-3268-462B-8B6E-1E5B93A9C900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rmyard Dolls House Wallpaper Border (WP799b) | Bromley Craft"/>
          <p:cNvPicPr>
            <a:picLocks noChangeAspect="1" noChangeArrowheads="1"/>
          </p:cNvPicPr>
          <p:nvPr/>
        </p:nvPicPr>
        <p:blipFill>
          <a:blip r:embed="rId3"/>
          <a:srcRect l="1666" t="35001" r="-1" b="33333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</p:spPr>
      </p:pic>
      <p:pic>
        <p:nvPicPr>
          <p:cNvPr id="4" name="Obrázok 5" descr="obr 011_str7_ul2_ku križovatke, bubliny s textami dorobime.PNG"/>
          <p:cNvPicPr>
            <a:picLocks noChangeAspect="1"/>
          </p:cNvPicPr>
          <p:nvPr/>
        </p:nvPicPr>
        <p:blipFill>
          <a:blip r:embed="rId4"/>
          <a:srcRect l="781" t="10626" r="44531"/>
          <a:stretch>
            <a:fillRect/>
          </a:stretch>
        </p:blipFill>
        <p:spPr bwMode="auto">
          <a:xfrm>
            <a:off x="0" y="2791280"/>
            <a:ext cx="2071670" cy="2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285728"/>
            <a:ext cx="8143932" cy="2357454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POMENUJ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ŽIVOČÍCHY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  OBRÁZKOCH.  POVEDZ,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KVÔLI  AKÉMU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ÚŽITKU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CHOVÁ  ČLOVEK  </a:t>
            </a:r>
            <a:r>
              <a:rPr lang="sk-SK" sz="3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TIETO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ŽIVOČÍCHY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AF4F-4462-4074-905F-6E2CFF6506AA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krava_str52_ul3_1.rad, str54_ul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071678"/>
            <a:ext cx="5108584" cy="342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357158" y="28572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607322" y="1142984"/>
            <a:ext cx="1607358" cy="142876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ĺžnik 15"/>
          <p:cNvSpPr/>
          <p:nvPr/>
        </p:nvSpPr>
        <p:spPr>
          <a:xfrm>
            <a:off x="4857752" y="57148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5411396" y="2018100"/>
            <a:ext cx="1285884" cy="1071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4071942"/>
            <a:ext cx="1750231" cy="7143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6286478" y="492919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6286512" y="3643314"/>
            <a:ext cx="1500198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ĺžnik 24"/>
          <p:cNvSpPr/>
          <p:nvPr/>
        </p:nvSpPr>
        <p:spPr>
          <a:xfrm>
            <a:off x="3357554" y="571501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6" name="Rovná spojovacia šípka 25"/>
          <p:cNvCxnSpPr>
            <a:endCxn id="25" idx="0"/>
          </p:cNvCxnSpPr>
          <p:nvPr/>
        </p:nvCxnSpPr>
        <p:spPr>
          <a:xfrm rot="5400000">
            <a:off x="3946918" y="4875620"/>
            <a:ext cx="1571636" cy="1071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3357554" y="1844824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KRAVA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857752" y="428604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ŤAHANIE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2" name="Zaoblený obdĺžnik 31"/>
          <p:cNvSpPr/>
          <p:nvPr/>
        </p:nvSpPr>
        <p:spPr>
          <a:xfrm>
            <a:off x="6286480" y="4857760"/>
            <a:ext cx="285752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MLIEKO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3357554" y="5643578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KOŽA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357158" y="285728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8AB6-6274-4D35-A017-A6ED55836719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6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4" descr="koza_str52_ul3_1.rad, str54_ul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1214422"/>
            <a:ext cx="4164023" cy="4164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392878" y="85723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643042" y="1714488"/>
            <a:ext cx="2214578" cy="10715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678628" y="414338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2000232" y="3429000"/>
            <a:ext cx="1750231" cy="7143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6072196" y="414338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5857884" y="2786058"/>
            <a:ext cx="1500198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ĺžnik 24"/>
          <p:cNvSpPr/>
          <p:nvPr/>
        </p:nvSpPr>
        <p:spPr>
          <a:xfrm>
            <a:off x="3607586" y="5429264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6" name="Rovná spojovacia šípka 25"/>
          <p:cNvCxnSpPr>
            <a:endCxn id="25" idx="0"/>
          </p:cNvCxnSpPr>
          <p:nvPr/>
        </p:nvCxnSpPr>
        <p:spPr>
          <a:xfrm rot="5400000">
            <a:off x="4196950" y="4589868"/>
            <a:ext cx="1571636" cy="1071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4000496" y="714356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KOZA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2" name="Zaoblený obdĺžnik 31"/>
          <p:cNvSpPr/>
          <p:nvPr/>
        </p:nvSpPr>
        <p:spPr>
          <a:xfrm>
            <a:off x="6072198" y="4071942"/>
            <a:ext cx="285752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MLIEKO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3607586" y="535782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KOŽA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607190" y="414338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392878" y="85723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046BD-FE1A-48BD-9C3F-21A3DFE2EA46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4" descr="hus_str46_ul2, str54_ul2_tabulk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214290"/>
            <a:ext cx="4840288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500034" y="1142984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750198" y="2000240"/>
            <a:ext cx="2178860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785786" y="464344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2107390" y="3929066"/>
            <a:ext cx="1750231" cy="7143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6072164" y="2928934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4643438" y="2143116"/>
            <a:ext cx="1500198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ĺžnik 24"/>
          <p:cNvSpPr/>
          <p:nvPr/>
        </p:nvSpPr>
        <p:spPr>
          <a:xfrm>
            <a:off x="4179090" y="564357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6" name="Rovná spojovacia šípka 25"/>
          <p:cNvCxnSpPr>
            <a:endCxn id="25" idx="0"/>
          </p:cNvCxnSpPr>
          <p:nvPr/>
        </p:nvCxnSpPr>
        <p:spPr>
          <a:xfrm rot="5400000">
            <a:off x="4768454" y="4804182"/>
            <a:ext cx="1571636" cy="10715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4429124" y="857232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HUS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2" name="Zaoblený obdĺžnik 31"/>
          <p:cNvSpPr/>
          <p:nvPr/>
        </p:nvSpPr>
        <p:spPr>
          <a:xfrm>
            <a:off x="6072166" y="2857496"/>
            <a:ext cx="285752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VAJCIA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4179090" y="557214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PERIE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714348" y="464344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500034" y="1142984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67A3-CEB8-4F11-A5AD-3F98ED7FD207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4" descr="kon_str46_u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620713"/>
            <a:ext cx="5399087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4857752" y="57148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5411396" y="1732348"/>
            <a:ext cx="1000132" cy="3929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3786190"/>
            <a:ext cx="1893107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1071538" y="1214422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KÔŇ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857752" y="428604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ŤAHANIE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10CE-955F-4098-B112-A33EE639F624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4" descr="kralik_str46_u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557338"/>
            <a:ext cx="4514850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5572132" y="14287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5482834" y="2589604"/>
            <a:ext cx="1000132" cy="3929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4357694"/>
            <a:ext cx="2250297" cy="42862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1071538" y="1214422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ZAJAC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5572132" y="128586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KOŽA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ástupný symbol dátumu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63A49-9FF0-4113-8BC0-8FC7D0CA74DD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4" descr="sliepka_str52_ul3_1.rad, str54_ul2_tabulka.jpg"/>
          <p:cNvPicPr>
            <a:picLocks noChangeAspect="1"/>
          </p:cNvPicPr>
          <p:nvPr/>
        </p:nvPicPr>
        <p:blipFill>
          <a:blip r:embed="rId2"/>
          <a:srcRect t="9064"/>
          <a:stretch>
            <a:fillRect/>
          </a:stretch>
        </p:blipFill>
        <p:spPr bwMode="auto">
          <a:xfrm>
            <a:off x="2843213" y="836613"/>
            <a:ext cx="4618037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5572132" y="14287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4839892" y="2018100"/>
            <a:ext cx="1000132" cy="3929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3786190"/>
            <a:ext cx="2250297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00034" y="50004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SLIEPKA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5572132" y="128586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VAJCIA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6215074" y="50006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6200000" flipH="1">
            <a:off x="6072198" y="3500438"/>
            <a:ext cx="1714512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aoblený obdĺžnik 17"/>
          <p:cNvSpPr/>
          <p:nvPr/>
        </p:nvSpPr>
        <p:spPr>
          <a:xfrm>
            <a:off x="6215074" y="485776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PERIE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C836C-F5D9-4DCB-8D4E-F0DCB8A66F05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3" descr="ovca_str54_ul2_tabul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981075"/>
            <a:ext cx="3681412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285720" y="71435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535884" y="1571612"/>
            <a:ext cx="2464612" cy="121444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ĺžnik 15"/>
          <p:cNvSpPr/>
          <p:nvPr/>
        </p:nvSpPr>
        <p:spPr>
          <a:xfrm>
            <a:off x="4857752" y="57148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6054338" y="1589472"/>
            <a:ext cx="1500198" cy="11787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857224" y="407194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2178828" y="3357562"/>
            <a:ext cx="1750231" cy="7143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5929320" y="4500570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6215074" y="3143248"/>
            <a:ext cx="1428760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aoblený obdĺžnik 24"/>
          <p:cNvSpPr/>
          <p:nvPr/>
        </p:nvSpPr>
        <p:spPr>
          <a:xfrm>
            <a:off x="3357554" y="571501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6" name="Rovná spojovacia šípka 25"/>
          <p:cNvCxnSpPr>
            <a:endCxn id="25" idx="0"/>
          </p:cNvCxnSpPr>
          <p:nvPr/>
        </p:nvCxnSpPr>
        <p:spPr>
          <a:xfrm rot="16200000" flipH="1">
            <a:off x="3732603" y="4768462"/>
            <a:ext cx="1500198" cy="39290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2857488" y="1285860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OVCA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857752" y="428604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VLNA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2" name="Zaoblený obdĺžnik 31"/>
          <p:cNvSpPr/>
          <p:nvPr/>
        </p:nvSpPr>
        <p:spPr>
          <a:xfrm>
            <a:off x="5929322" y="4429132"/>
            <a:ext cx="285752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MLIEKO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5" name="Zaoblený obdĺžnik 34"/>
          <p:cNvSpPr/>
          <p:nvPr/>
        </p:nvSpPr>
        <p:spPr>
          <a:xfrm>
            <a:off x="3357554" y="5643578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KOŽA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785786" y="407194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285720" y="71435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9E0F1-3B00-4B82-83D7-AF3BCD1534B8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5" grpId="0" animBg="1"/>
      <p:bldP spid="36" grpId="0" animBg="1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ok 14" descr="svinka_str52_ul3_1.rad, str54_ul2_tabul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412875"/>
            <a:ext cx="501015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4500562" y="64291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4339826" y="1803786"/>
            <a:ext cx="1000132" cy="3929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3643314"/>
            <a:ext cx="1393041" cy="11430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00034" y="50004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OŠÍPANÁ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500562" y="50004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KOŽA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6215074" y="50006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6200000" flipH="1">
            <a:off x="6393669" y="3821909"/>
            <a:ext cx="1143008" cy="9286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aoblený obdĺžnik 17"/>
          <p:cNvSpPr/>
          <p:nvPr/>
        </p:nvSpPr>
        <p:spPr>
          <a:xfrm>
            <a:off x="6215074" y="485776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2" name="Zástupný symbol dátumu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0C2A3-C3B7-4A3D-BCC8-D905F087BA22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ok 13" descr="robotnica_str47_ul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268413"/>
            <a:ext cx="6408737" cy="433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4500562" y="64291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5400000" flipH="1" flipV="1">
            <a:off x="4268388" y="2089538"/>
            <a:ext cx="1000132" cy="3929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00034" y="50004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VČELA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500562" y="50004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MED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6034-E515-4C0C-BD61-C7DB182997C2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power point templates - Franklin"/>
          <p:cNvPicPr>
            <a:picLocks noChangeAspect="1" noChangeArrowheads="1"/>
          </p:cNvPicPr>
          <p:nvPr/>
        </p:nvPicPr>
        <p:blipFill>
          <a:blip r:embed="rId3"/>
          <a:srcRect b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034" y="1643050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i="1" dirty="0">
                <a:latin typeface="Century Schoolbook" pitchFamily="18" charset="0"/>
              </a:rPr>
              <a:t>Kožu, mäsko, mliečko dáva. </a:t>
            </a:r>
          </a:p>
          <a:p>
            <a:r>
              <a:rPr lang="sk-SK" sz="4400" i="1" dirty="0">
                <a:latin typeface="Century Schoolbook" pitchFamily="18" charset="0"/>
              </a:rPr>
              <a:t>V maštaľke nám bučí... 	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5720" y="21429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  <a:latin typeface="Century Schoolbook" pitchFamily="18" charset="0"/>
              </a:rPr>
              <a:t>UHÁDNEŠ?</a:t>
            </a:r>
            <a:endParaRPr lang="sk-SK" sz="4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643306" y="3357562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KRAVA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2298-5CEC-432B-BD79-089D3C46234F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ok 14" descr="shutterstock_3896272.gif"/>
          <p:cNvPicPr>
            <a:picLocks noChangeAspect="1"/>
          </p:cNvPicPr>
          <p:nvPr/>
        </p:nvPicPr>
        <p:blipFill>
          <a:blip r:embed="rId2"/>
          <a:srcRect t="7756" r="23625" b="1222"/>
          <a:stretch>
            <a:fillRect/>
          </a:stretch>
        </p:blipFill>
        <p:spPr bwMode="auto">
          <a:xfrm>
            <a:off x="2500298" y="1214422"/>
            <a:ext cx="4392612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4500562" y="642918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/>
          <p:nvPr/>
        </p:nvCxnSpPr>
        <p:spPr>
          <a:xfrm rot="16200000" flipV="1">
            <a:off x="4625578" y="1910942"/>
            <a:ext cx="1500198" cy="67866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428596" y="47863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1750200" y="3786190"/>
            <a:ext cx="1607355" cy="10001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500034" y="500042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PŠTROS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4500562" y="50004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VAJCIA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357158" y="478632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4" name="Zaoblený obdĺžnik 13"/>
          <p:cNvSpPr/>
          <p:nvPr/>
        </p:nvSpPr>
        <p:spPr>
          <a:xfrm>
            <a:off x="6215074" y="50006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5" name="Rovná spojovacia šípka 14"/>
          <p:cNvCxnSpPr/>
          <p:nvPr/>
        </p:nvCxnSpPr>
        <p:spPr>
          <a:xfrm rot="16200000" flipH="1">
            <a:off x="5893603" y="3750471"/>
            <a:ext cx="1285884" cy="9286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aoblený obdĺžnik 17"/>
          <p:cNvSpPr/>
          <p:nvPr/>
        </p:nvSpPr>
        <p:spPr>
          <a:xfrm>
            <a:off x="6215074" y="4857760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PERIE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6" name="Zaoblený obdĺžnik 25"/>
          <p:cNvSpPr/>
          <p:nvPr/>
        </p:nvSpPr>
        <p:spPr>
          <a:xfrm>
            <a:off x="428596" y="192880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7" name="Rovná spojovacia šípka 26"/>
          <p:cNvCxnSpPr/>
          <p:nvPr/>
        </p:nvCxnSpPr>
        <p:spPr>
          <a:xfrm rot="10800000">
            <a:off x="3071804" y="2285992"/>
            <a:ext cx="1071569" cy="9286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ĺžnik 27"/>
          <p:cNvSpPr/>
          <p:nvPr/>
        </p:nvSpPr>
        <p:spPr>
          <a:xfrm>
            <a:off x="357158" y="1928802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DB2F0-3D1F-475F-B234-1E842CDE877F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18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ok 1" descr="shutterstock_591879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1916113"/>
            <a:ext cx="4537075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aoblený obdĺžnik 11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285720" y="71435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4" name="Rovná spojovacia šípka 13"/>
          <p:cNvCxnSpPr/>
          <p:nvPr/>
        </p:nvCxnSpPr>
        <p:spPr>
          <a:xfrm rot="10800000">
            <a:off x="1535884" y="1571612"/>
            <a:ext cx="1893108" cy="157163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ĺžnik 15"/>
          <p:cNvSpPr/>
          <p:nvPr/>
        </p:nvSpPr>
        <p:spPr>
          <a:xfrm>
            <a:off x="6072198" y="1214422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17" name="Rovná spojovacia šípka 16"/>
          <p:cNvCxnSpPr>
            <a:endCxn id="30" idx="2"/>
          </p:cNvCxnSpPr>
          <p:nvPr/>
        </p:nvCxnSpPr>
        <p:spPr>
          <a:xfrm flipV="1">
            <a:off x="6143636" y="2071678"/>
            <a:ext cx="1285884" cy="114300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ený obdĺžnik 18"/>
          <p:cNvSpPr/>
          <p:nvPr/>
        </p:nvSpPr>
        <p:spPr>
          <a:xfrm>
            <a:off x="785786" y="500063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0" name="Rovná spojovacia šípka 19"/>
          <p:cNvCxnSpPr>
            <a:endCxn id="19" idx="0"/>
          </p:cNvCxnSpPr>
          <p:nvPr/>
        </p:nvCxnSpPr>
        <p:spPr>
          <a:xfrm rot="10800000" flipV="1">
            <a:off x="2107390" y="3929066"/>
            <a:ext cx="1535917" cy="107157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aoblený obdĺžnik 21"/>
          <p:cNvSpPr/>
          <p:nvPr/>
        </p:nvSpPr>
        <p:spPr>
          <a:xfrm>
            <a:off x="5857884" y="5715016"/>
            <a:ext cx="2643206" cy="857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cxnSp>
        <p:nvCxnSpPr>
          <p:cNvPr id="23" name="Rovná spojovacia šípka 22"/>
          <p:cNvCxnSpPr/>
          <p:nvPr/>
        </p:nvCxnSpPr>
        <p:spPr>
          <a:xfrm>
            <a:off x="6143638" y="4357694"/>
            <a:ext cx="1428760" cy="128588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lokTextu 28"/>
          <p:cNvSpPr txBox="1"/>
          <p:nvPr/>
        </p:nvSpPr>
        <p:spPr>
          <a:xfrm>
            <a:off x="3214678" y="428604"/>
            <a:ext cx="274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KAČKA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30" name="Zaoblený obdĺžnik 29"/>
          <p:cNvSpPr/>
          <p:nvPr/>
        </p:nvSpPr>
        <p:spPr>
          <a:xfrm>
            <a:off x="6072198" y="107154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solidFill>
                  <a:srgbClr val="C00000"/>
                </a:solidFill>
                <a:latin typeface="Century Schoolbook" pitchFamily="18" charset="0"/>
              </a:rPr>
              <a:t>VAJCIA</a:t>
            </a:r>
            <a:endParaRPr lang="sk-SK" sz="36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2" name="Zaoblený obdĺžnik 31"/>
          <p:cNvSpPr/>
          <p:nvPr/>
        </p:nvSpPr>
        <p:spPr>
          <a:xfrm>
            <a:off x="5857886" y="5643578"/>
            <a:ext cx="2857520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PERIE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6" name="Zaoblený obdĺžnik 35"/>
          <p:cNvSpPr/>
          <p:nvPr/>
        </p:nvSpPr>
        <p:spPr>
          <a:xfrm>
            <a:off x="714348" y="500063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MÄSO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8" name="Zaoblený obdĺžnik 37"/>
          <p:cNvSpPr/>
          <p:nvPr/>
        </p:nvSpPr>
        <p:spPr>
          <a:xfrm>
            <a:off x="285720" y="714356"/>
            <a:ext cx="2714644" cy="10001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MASŤ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8" name="Zástupný symbol dátumu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55E94-D733-43B2-A48D-BBAE2596E68F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6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 descr="obr 011_str7_ul2_ku križovatke, bubliny s textami dorobime.PNG"/>
          <p:cNvPicPr>
            <a:picLocks noChangeAspect="1"/>
          </p:cNvPicPr>
          <p:nvPr/>
        </p:nvPicPr>
        <p:blipFill>
          <a:blip r:embed="rId2"/>
          <a:srcRect l="781" t="10626" r="44531"/>
          <a:stretch>
            <a:fillRect/>
          </a:stretch>
        </p:blipFill>
        <p:spPr bwMode="auto">
          <a:xfrm>
            <a:off x="285720" y="2143116"/>
            <a:ext cx="20161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357158" y="285728"/>
            <a:ext cx="4357718" cy="1714512"/>
          </a:xfrm>
          <a:prstGeom prst="wedgeRoundRectCallout">
            <a:avLst>
              <a:gd name="adj1" fmla="val -21582"/>
              <a:gd name="adj2" fmla="val 83973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KVÔLI  ČOMU  CHOVÁ  ČLOVEK  </a:t>
            </a:r>
            <a:r>
              <a:rPr lang="sk-SK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PSA</a:t>
            </a:r>
            <a:r>
              <a:rPr lang="sk-SK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sk-SK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MAČKU</a:t>
            </a:r>
            <a:r>
              <a:rPr lang="sk-SK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sk-SK" sz="3600" b="1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4" name="Obrázok 1" descr="obr 037_str43_ul 3 tabulka.png"/>
          <p:cNvPicPr>
            <a:picLocks noChangeAspect="1"/>
          </p:cNvPicPr>
          <p:nvPr/>
        </p:nvPicPr>
        <p:blipFill>
          <a:blip r:embed="rId3"/>
          <a:srcRect r="48936"/>
          <a:stretch>
            <a:fillRect/>
          </a:stretch>
        </p:blipFill>
        <p:spPr bwMode="auto">
          <a:xfrm flipH="1">
            <a:off x="7429456" y="1071546"/>
            <a:ext cx="1714544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714612" y="4143380"/>
            <a:ext cx="5500726" cy="2357454"/>
          </a:xfrm>
          <a:prstGeom prst="wedgeRoundRectCallout">
            <a:avLst>
              <a:gd name="adj1" fmla="val 42431"/>
              <a:gd name="adj2" fmla="val -114560"/>
              <a:gd name="adj3" fmla="val 16667"/>
            </a:avLst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KVÔLI STRÁŽENIU OBYDLIA, KVÔLI CHYTANIU MYŠÍ, ALE AJ AKO SPOLOČNÍKOV</a:t>
            </a:r>
            <a:endParaRPr lang="sk-SK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41986" name="AutoShape 2" descr="Chinook Dog Breed In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988" name="Picture 4" descr="Dog Bite Injuries Category Archives — Central New York Injury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482398"/>
            <a:ext cx="2357454" cy="2880042"/>
          </a:xfrm>
          <a:prstGeom prst="rect">
            <a:avLst/>
          </a:prstGeom>
          <a:noFill/>
        </p:spPr>
      </p:pic>
      <p:pic>
        <p:nvPicPr>
          <p:cNvPr id="41990" name="Picture 6" descr="Wild Blue Cats – A Refuge For Cats &amp; Kitten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500174"/>
            <a:ext cx="1269996" cy="2500306"/>
          </a:xfrm>
          <a:prstGeom prst="rect">
            <a:avLst/>
          </a:prstGeom>
          <a:noFill/>
        </p:spPr>
      </p:pic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584D-E2CA-40E2-9D64-8AD235908F0F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rmyard Dolls House Wallpaper Border (WP799b) | Bromley Craft"/>
          <p:cNvPicPr>
            <a:picLocks noChangeAspect="1" noChangeArrowheads="1"/>
          </p:cNvPicPr>
          <p:nvPr/>
        </p:nvPicPr>
        <p:blipFill>
          <a:blip r:embed="rId3"/>
          <a:srcRect l="1666" t="35001" r="-1" b="33333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</p:spPr>
      </p:pic>
      <p:pic>
        <p:nvPicPr>
          <p:cNvPr id="4" name="Obrázok 5" descr="obr 011_str7_ul2_ku križovatke, bubliny s textami dorobime.PNG"/>
          <p:cNvPicPr>
            <a:picLocks noChangeAspect="1"/>
          </p:cNvPicPr>
          <p:nvPr/>
        </p:nvPicPr>
        <p:blipFill>
          <a:blip r:embed="rId4"/>
          <a:srcRect l="781" t="10626" r="44531"/>
          <a:stretch>
            <a:fillRect/>
          </a:stretch>
        </p:blipFill>
        <p:spPr bwMode="auto">
          <a:xfrm>
            <a:off x="0" y="2791280"/>
            <a:ext cx="2071670" cy="2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285728"/>
            <a:ext cx="8429684" cy="2357454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ZOPAKUJ SI. POMENUJ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ŽIVOČÍCHY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NA  OBRÁZKOCH.  POVEDZ,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KVÔLI  AKÉMU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ÚŽITKU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  CHOVÁ  ČLOVEK  </a:t>
            </a:r>
            <a:r>
              <a:rPr lang="sk-SK" sz="3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TIETO  </a:t>
            </a:r>
            <a:r>
              <a:rPr lang="sk-SK" sz="3600" b="1" i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ŽIVOČÍCHY</a:t>
            </a:r>
            <a:r>
              <a:rPr lang="sk-SK" sz="3600" b="1" dirty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2EA4-F553-49E0-9EA9-93A23551BC5D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ťuholník 2"/>
          <p:cNvSpPr/>
          <p:nvPr/>
        </p:nvSpPr>
        <p:spPr>
          <a:xfrm>
            <a:off x="0" y="981075"/>
            <a:ext cx="2071670" cy="539750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4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VAJCIA</a:t>
            </a:r>
          </a:p>
        </p:txBody>
      </p:sp>
      <p:sp>
        <p:nvSpPr>
          <p:cNvPr id="4" name="Päťuholník 3"/>
          <p:cNvSpPr/>
          <p:nvPr/>
        </p:nvSpPr>
        <p:spPr>
          <a:xfrm>
            <a:off x="0" y="1700213"/>
            <a:ext cx="2071670" cy="541337"/>
          </a:xfrm>
          <a:prstGeom prst="homePlate">
            <a:avLst/>
          </a:prstGeom>
          <a:gradFill flip="none" rotWithShape="1">
            <a:gsLst>
              <a:gs pos="0">
                <a:srgbClr val="996633">
                  <a:tint val="66000"/>
                  <a:satMod val="160000"/>
                </a:srgbClr>
              </a:gs>
              <a:gs pos="50000">
                <a:srgbClr val="996633">
                  <a:tint val="44500"/>
                  <a:satMod val="160000"/>
                </a:srgbClr>
              </a:gs>
              <a:gs pos="100000">
                <a:srgbClr val="996633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966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rgbClr val="996633"/>
                </a:solidFill>
                <a:latin typeface="Century Schoolbook" pitchFamily="18" charset="0"/>
                <a:cs typeface="Times New Roman" pitchFamily="18" charset="0"/>
              </a:rPr>
              <a:t>MLIEKO</a:t>
            </a:r>
          </a:p>
        </p:txBody>
      </p:sp>
      <p:sp>
        <p:nvSpPr>
          <p:cNvPr id="5" name="Päťuholník 4"/>
          <p:cNvSpPr/>
          <p:nvPr/>
        </p:nvSpPr>
        <p:spPr>
          <a:xfrm>
            <a:off x="0" y="2420938"/>
            <a:ext cx="2071670" cy="53975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KOŽA</a:t>
            </a:r>
          </a:p>
        </p:txBody>
      </p:sp>
      <p:sp>
        <p:nvSpPr>
          <p:cNvPr id="6" name="Päťuholník 5"/>
          <p:cNvSpPr/>
          <p:nvPr/>
        </p:nvSpPr>
        <p:spPr>
          <a:xfrm>
            <a:off x="0" y="3141663"/>
            <a:ext cx="2071670" cy="53975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MED</a:t>
            </a:r>
          </a:p>
        </p:txBody>
      </p:sp>
      <p:sp>
        <p:nvSpPr>
          <p:cNvPr id="7" name="Päťuholník 6"/>
          <p:cNvSpPr/>
          <p:nvPr/>
        </p:nvSpPr>
        <p:spPr>
          <a:xfrm>
            <a:off x="0" y="3860800"/>
            <a:ext cx="2071670" cy="539750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3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PERIE</a:t>
            </a:r>
          </a:p>
        </p:txBody>
      </p:sp>
      <p:sp>
        <p:nvSpPr>
          <p:cNvPr id="8" name="Päťuholník 7"/>
          <p:cNvSpPr/>
          <p:nvPr/>
        </p:nvSpPr>
        <p:spPr>
          <a:xfrm>
            <a:off x="0" y="4581525"/>
            <a:ext cx="2071670" cy="539750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44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rgbClr val="FFC44F"/>
                </a:solidFill>
                <a:latin typeface="Century Schoolbook" pitchFamily="18" charset="0"/>
                <a:cs typeface="Times New Roman" pitchFamily="18" charset="0"/>
              </a:rPr>
              <a:t>MÄSO</a:t>
            </a:r>
          </a:p>
        </p:txBody>
      </p:sp>
      <p:sp>
        <p:nvSpPr>
          <p:cNvPr id="9" name="Päťuholník 8"/>
          <p:cNvSpPr/>
          <p:nvPr/>
        </p:nvSpPr>
        <p:spPr>
          <a:xfrm>
            <a:off x="0" y="5300663"/>
            <a:ext cx="2071670" cy="541337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MASŤ</a:t>
            </a:r>
          </a:p>
        </p:txBody>
      </p:sp>
      <p:sp>
        <p:nvSpPr>
          <p:cNvPr id="10" name="Päťuholník 9"/>
          <p:cNvSpPr/>
          <p:nvPr/>
        </p:nvSpPr>
        <p:spPr>
          <a:xfrm>
            <a:off x="0" y="6021388"/>
            <a:ext cx="2071670" cy="539750"/>
          </a:xfrm>
          <a:prstGeom prst="homePlate">
            <a:avLst/>
          </a:prstGeom>
          <a:gradFill flip="none" rotWithShape="1">
            <a:gsLst>
              <a:gs pos="0">
                <a:srgbClr val="FFB3FF"/>
              </a:gs>
              <a:gs pos="50000">
                <a:srgbClr val="FFCCFF"/>
              </a:gs>
              <a:gs pos="100000">
                <a:srgbClr val="FFCCFF"/>
              </a:gs>
            </a:gsLst>
            <a:lin ang="16200000" scaled="1"/>
            <a:tileRect/>
          </a:gradFill>
          <a:ln>
            <a:solidFill>
              <a:srgbClr val="FF65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rgbClr val="FF65FF"/>
                </a:solidFill>
                <a:latin typeface="Century Schoolbook" pitchFamily="18" charset="0"/>
                <a:cs typeface="Times New Roman" pitchFamily="18" charset="0"/>
              </a:rPr>
              <a:t>VLNA</a:t>
            </a:r>
          </a:p>
        </p:txBody>
      </p:sp>
      <p:sp>
        <p:nvSpPr>
          <p:cNvPr id="11" name="Päťuholník 10"/>
          <p:cNvSpPr/>
          <p:nvPr/>
        </p:nvSpPr>
        <p:spPr>
          <a:xfrm>
            <a:off x="0" y="287338"/>
            <a:ext cx="2071670" cy="541337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6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  <a:cs typeface="Times New Roman" pitchFamily="18" charset="0"/>
              </a:rPr>
              <a:t>ŤAHANIE</a:t>
            </a:r>
          </a:p>
        </p:txBody>
      </p:sp>
      <p:pic>
        <p:nvPicPr>
          <p:cNvPr id="2050" name="Picture 2" descr="Pštros dvouprstý : Safari Park Dvůr Králov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1780636" cy="2071702"/>
          </a:xfrm>
          <a:prstGeom prst="rect">
            <a:avLst/>
          </a:prstGeom>
          <a:noFill/>
        </p:spPr>
      </p:pic>
      <p:pic>
        <p:nvPicPr>
          <p:cNvPr id="2052" name="Picture 4" descr="Free Cow Stock Photo - FreeImages.co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6849" y="4500546"/>
            <a:ext cx="3667151" cy="2357454"/>
          </a:xfrm>
          <a:prstGeom prst="rect">
            <a:avLst/>
          </a:prstGeom>
          <a:noFill/>
        </p:spPr>
      </p:pic>
      <p:pic>
        <p:nvPicPr>
          <p:cNvPr id="2054" name="Picture 6" descr="Goose: snímky, stock fotografie a vektory | Shutter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19" t="5357" r="18989" b="8928"/>
          <a:stretch>
            <a:fillRect/>
          </a:stretch>
        </p:blipFill>
        <p:spPr bwMode="auto">
          <a:xfrm>
            <a:off x="7500958" y="285728"/>
            <a:ext cx="1227841" cy="1785950"/>
          </a:xfrm>
          <a:prstGeom prst="rect">
            <a:avLst/>
          </a:prstGeom>
          <a:noFill/>
        </p:spPr>
      </p:pic>
      <p:pic>
        <p:nvPicPr>
          <p:cNvPr id="2056" name="Picture 8" descr="Kronika Howrse: Kary Ogier and ,,Biała klacz''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3571876"/>
            <a:ext cx="2857500" cy="2857500"/>
          </a:xfrm>
          <a:prstGeom prst="rect">
            <a:avLst/>
          </a:prstGeom>
          <a:noFill/>
        </p:spPr>
      </p:pic>
      <p:pic>
        <p:nvPicPr>
          <p:cNvPr id="2058" name="Picture 10" descr="a goat isolated on a white background - Texas A&amp;M Veterinary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571876"/>
            <a:ext cx="2257425" cy="2028826"/>
          </a:xfrm>
          <a:prstGeom prst="rect">
            <a:avLst/>
          </a:prstGeom>
          <a:noFill/>
        </p:spPr>
      </p:pic>
      <p:pic>
        <p:nvPicPr>
          <p:cNvPr id="2060" name="Picture 12" descr="Pig White Background Stock Photos, Pictures &amp; Royalty-Free Images ...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285992"/>
            <a:ext cx="2112972" cy="2449127"/>
          </a:xfrm>
          <a:prstGeom prst="rect">
            <a:avLst/>
          </a:prstGeom>
          <a:noFill/>
        </p:spPr>
      </p:pic>
      <p:pic>
        <p:nvPicPr>
          <p:cNvPr id="2062" name="Picture 14" descr="Live rabbits at American Dream mall? 1,050 people plead 'no'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662" t="-462" r="20023"/>
          <a:stretch>
            <a:fillRect/>
          </a:stretch>
        </p:blipFill>
        <p:spPr bwMode="auto">
          <a:xfrm>
            <a:off x="4143372" y="1500174"/>
            <a:ext cx="1357322" cy="1613420"/>
          </a:xfrm>
          <a:prstGeom prst="rect">
            <a:avLst/>
          </a:prstGeom>
          <a:noFill/>
        </p:spPr>
      </p:pic>
      <p:pic>
        <p:nvPicPr>
          <p:cNvPr id="18" name="Obrázok 1" descr="shutterstock_59187907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14290"/>
            <a:ext cx="1857388" cy="14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AutoShape 16" descr="Hen 3D model - TurboSquid 116755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66" name="Picture 18" descr="Lovely Hen, Hen Clipart, Hen Species PNG Transparent Image and ...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214554"/>
            <a:ext cx="1203320" cy="1842005"/>
          </a:xfrm>
          <a:prstGeom prst="rect">
            <a:avLst/>
          </a:prstGeom>
          <a:noFill/>
        </p:spPr>
      </p:pic>
      <p:pic>
        <p:nvPicPr>
          <p:cNvPr id="2068" name="Picture 20" descr="Bees' Molecular Responses to Neonicotinoids Determined | The ...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1785926"/>
            <a:ext cx="1964525" cy="1100134"/>
          </a:xfrm>
          <a:prstGeom prst="rect">
            <a:avLst/>
          </a:prstGeom>
          <a:noFill/>
        </p:spPr>
      </p:pic>
      <p:sp>
        <p:nvSpPr>
          <p:cNvPr id="22" name="Zástupný symbol dátumu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ED2AA-D4DF-4DD7-91D3-1FE905840B53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rmyard Dolls House Wallpaper Border (WP799b) | Bromley Craft"/>
          <p:cNvPicPr>
            <a:picLocks noChangeAspect="1" noChangeArrowheads="1"/>
          </p:cNvPicPr>
          <p:nvPr/>
        </p:nvPicPr>
        <p:blipFill>
          <a:blip r:embed="rId4"/>
          <a:srcRect l="1666" t="35001" r="-1" b="33333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</p:spPr>
      </p:pic>
      <p:pic>
        <p:nvPicPr>
          <p:cNvPr id="4" name="Obrázok 5" descr="obr 011_str7_ul2_ku križovatke, bubliny s textami dorobime.PNG"/>
          <p:cNvPicPr>
            <a:picLocks noChangeAspect="1"/>
          </p:cNvPicPr>
          <p:nvPr/>
        </p:nvPicPr>
        <p:blipFill>
          <a:blip r:embed="rId5"/>
          <a:srcRect l="781" t="10626" r="44531"/>
          <a:stretch>
            <a:fillRect/>
          </a:stretch>
        </p:blipFill>
        <p:spPr bwMode="auto">
          <a:xfrm>
            <a:off x="0" y="1428736"/>
            <a:ext cx="2071670" cy="2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285728"/>
            <a:ext cx="7500990" cy="928694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sk-SK" sz="3600" b="1" dirty="0" smtClean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sk-SK" sz="3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Pozri video: Na dvore a na pažiti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sz="36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2500298" y="5000636"/>
            <a:ext cx="5072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https://www.youtube.com/watch?v=KkZ7WKG-ZBo</a:t>
            </a:r>
            <a:endParaRPr lang="sk-SK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CC-4B93-4A0F-A64B-2B6C7F6536A9}" type="datetime8">
              <a:rPr lang="sk-SK" smtClean="0"/>
              <a:pPr/>
              <a:t>12.02.2021 7:30</a:t>
            </a:fld>
            <a:endParaRPr lang="sk-SK"/>
          </a:p>
        </p:txBody>
      </p:sp>
      <p:pic>
        <p:nvPicPr>
          <p:cNvPr id="9" name="Na dvore a na pažiti - Čo ukrýva klonka -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214678" y="2571744"/>
            <a:ext cx="2876554" cy="213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60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rmyard Dolls House Wallpaper Border (WP799b) | Bromley Craft"/>
          <p:cNvPicPr>
            <a:picLocks noChangeAspect="1" noChangeArrowheads="1"/>
          </p:cNvPicPr>
          <p:nvPr/>
        </p:nvPicPr>
        <p:blipFill>
          <a:blip r:embed="rId4"/>
          <a:srcRect l="1666" t="35001" r="-1" b="33333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</p:spPr>
      </p:pic>
      <p:pic>
        <p:nvPicPr>
          <p:cNvPr id="4" name="Obrázok 5" descr="obr 011_str7_ul2_ku križovatke, bubliny s textami dorobime.PNG"/>
          <p:cNvPicPr>
            <a:picLocks noChangeAspect="1"/>
          </p:cNvPicPr>
          <p:nvPr/>
        </p:nvPicPr>
        <p:blipFill>
          <a:blip r:embed="rId5"/>
          <a:srcRect l="781" t="10626" r="44531"/>
          <a:stretch>
            <a:fillRect/>
          </a:stretch>
        </p:blipFill>
        <p:spPr bwMode="auto">
          <a:xfrm>
            <a:off x="0" y="1428736"/>
            <a:ext cx="2071670" cy="246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357158" y="285728"/>
            <a:ext cx="8072494" cy="928694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 smtClean="0">
                <a:solidFill>
                  <a:srgbClr val="006C31"/>
                </a:solidFill>
                <a:latin typeface="Times New Roman" pitchFamily="18" charset="0"/>
                <a:cs typeface="Times New Roman" pitchFamily="18" charset="0"/>
              </a:rPr>
              <a:t>Pozri video: Domáce zvieratká z farmy</a:t>
            </a:r>
            <a:endParaRPr lang="sk-SK" sz="3600" b="1" dirty="0">
              <a:solidFill>
                <a:srgbClr val="006C3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2071670" y="4714884"/>
            <a:ext cx="514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6"/>
              </a:rPr>
              <a:t>https://www.youtube.com/watch?v=_67gpyg0lN0</a:t>
            </a:r>
            <a:endParaRPr lang="sk-SK" dirty="0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656CC-4B93-4A0F-A64B-2B6C7F6536A9}" type="datetime8">
              <a:rPr lang="sk-SK" smtClean="0"/>
              <a:pPr/>
              <a:t>12.02.2021 7:30</a:t>
            </a:fld>
            <a:endParaRPr lang="sk-SK"/>
          </a:p>
        </p:txBody>
      </p:sp>
      <p:pic>
        <p:nvPicPr>
          <p:cNvPr id="9" name="NÁUČNÉ VIDEÁ PRE DETI Domáce Zvieratká z Farmy - Zvieratká a ich zvuk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3071802" y="3000372"/>
            <a:ext cx="2619372" cy="1473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4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85720" y="1714488"/>
            <a:ext cx="88582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2"/>
              </a:rPr>
              <a:t>https://cdn2.vectorstock.com/i/1000x1000/07/56/farm-background-with-farmers-and-farm-animals-acti-vector-21720756.jpg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3"/>
              </a:rPr>
              <a:t>https://i.pinimg.com/736x/44/43/0f/44430fb165e01a78c4a7dfe2661ac13d--</a:t>
            </a:r>
            <a:r>
              <a:rPr lang="sk-SK" sz="1600" dirty="0" err="1" smtClean="0">
                <a:hlinkClick r:id="rId3"/>
              </a:rPr>
              <a:t>powerpoint-design-farm-animals.jpg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4"/>
              </a:rPr>
              <a:t>https://www.craft-products.com/prodimages/giant/WP799b-1.jpg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5"/>
              </a:rPr>
              <a:t>https://toolkit.ecn.cz/img_upload/95e02e1eedb887b5e5159817118e1ca8/pstros-dvouprsty.png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6"/>
              </a:rPr>
              <a:t>https://images.freeimages.com/images/large-previews/a8c/cow-1571234.jpg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7"/>
              </a:rPr>
              <a:t>https://image.shutterstock.com/image-photo/white-domestic-goose-isolated-on-260nw-326040776.jpg</a:t>
            </a:r>
            <a:endParaRPr lang="sk-SK" sz="1600" dirty="0" smtClean="0"/>
          </a:p>
          <a:p>
            <a:r>
              <a:rPr lang="sk-SK" sz="1600" dirty="0" smtClean="0">
                <a:hlinkClick r:id="rId8"/>
              </a:rPr>
              <a:t>https://1.bp.blogspot.com/-oUTmSzwznUk/Uc3IR79BnuI/AAAAAAAAArY/elGObsUTpCY/s300/gfhfghfg.png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9"/>
              </a:rPr>
              <a:t>https://encrypted-tbn0.gstatic.com/images?q=tbn%3AANd9GcRLSS_ah06HSXXhF3sBv2N_AqL7xeFQuNlpiHnfGwN9NDl_hchV&amp;usqp=CAU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0"/>
              </a:rPr>
              <a:t>https://media.istockphoto.com/photos/pig-on-white-picture-id861535468?k=6&amp;m=861535468&amp;s=612x612&amp;w=0&amp;h=cwldxIpxq54x5A9qz1oMj4Q-0PrrnHAN_nji5KSeveA</a:t>
            </a:r>
            <a:r>
              <a:rPr lang="sk-SK" sz="1600" dirty="0" smtClean="0"/>
              <a:t>= </a:t>
            </a:r>
          </a:p>
          <a:p>
            <a:r>
              <a:rPr lang="sk-SK" sz="1600" dirty="0" smtClean="0">
                <a:hlinkClick r:id="rId11"/>
              </a:rPr>
              <a:t>https://townsquare.media/site/385/files/2019/07/bunny-rabbit.jpg?w=980&amp;q=75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2"/>
              </a:rPr>
              <a:t>https://i.pinimg.com/736x/d9/0a/ed/d90aed6bf9edfff0f2c09d7ca6b353ef.jpg</a:t>
            </a:r>
            <a:r>
              <a:rPr lang="sk-SK" sz="1600" dirty="0" smtClean="0"/>
              <a:t> </a:t>
            </a:r>
          </a:p>
          <a:p>
            <a:r>
              <a:rPr lang="sk-SK" sz="1600" dirty="0" smtClean="0">
                <a:hlinkClick r:id="rId13"/>
              </a:rPr>
              <a:t>https://cdn.the-scientist.com/assets/articleNo/29922/iImg/611/honeybee.png</a:t>
            </a:r>
            <a:endParaRPr lang="sk-SK" sz="1600" dirty="0" smtClean="0"/>
          </a:p>
          <a:p>
            <a:r>
              <a:rPr lang="sk-SK" sz="1600" dirty="0" smtClean="0">
                <a:hlinkClick r:id="rId14"/>
              </a:rPr>
              <a:t>https://www.centralnewyorkinjurylawyer.com/files/2015/05/dog.jpg</a:t>
            </a:r>
            <a:r>
              <a:rPr lang="sk-SK" sz="1600" dirty="0" smtClean="0"/>
              <a:t>  </a:t>
            </a:r>
          </a:p>
          <a:p>
            <a:r>
              <a:rPr lang="sk-SK" sz="1600" dirty="0" smtClean="0">
                <a:hlinkClick r:id="rId15"/>
              </a:rPr>
              <a:t>https://www.wbcats.org/wp-content/uploads/2018/01/kittencover1-1.png</a:t>
            </a:r>
            <a:r>
              <a:rPr lang="sk-SK" sz="1600" dirty="0" smtClean="0"/>
              <a:t> </a:t>
            </a:r>
            <a:endParaRPr lang="sk-SK" sz="1600" dirty="0"/>
          </a:p>
        </p:txBody>
      </p:sp>
      <p:sp>
        <p:nvSpPr>
          <p:cNvPr id="3" name="BlokTextu 2"/>
          <p:cNvSpPr txBox="1"/>
          <p:nvPr/>
        </p:nvSpPr>
        <p:spPr>
          <a:xfrm>
            <a:off x="3857620" y="357166"/>
            <a:ext cx="1383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ZDROJE:</a:t>
            </a:r>
            <a:endParaRPr lang="sk-SK" sz="2800" dirty="0"/>
          </a:p>
        </p:txBody>
      </p:sp>
      <p:sp>
        <p:nvSpPr>
          <p:cNvPr id="5" name="Obdĺžnik 4"/>
          <p:cNvSpPr/>
          <p:nvPr/>
        </p:nvSpPr>
        <p:spPr>
          <a:xfrm>
            <a:off x="500034" y="100010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/>
              <a:t>Prvouka</a:t>
            </a:r>
            <a:r>
              <a:rPr lang="sk-SK" dirty="0"/>
              <a:t> pre druhákov </a:t>
            </a:r>
            <a:r>
              <a:rPr lang="sk-SK" dirty="0" smtClean="0"/>
              <a:t>pracovná učebnica – Rút </a:t>
            </a:r>
            <a:r>
              <a:rPr lang="sk-SK" dirty="0" err="1" smtClean="0"/>
              <a:t>Dobišová</a:t>
            </a:r>
            <a:r>
              <a:rPr lang="sk-SK" dirty="0" smtClean="0"/>
              <a:t> </a:t>
            </a:r>
            <a:r>
              <a:rPr lang="sk-SK" dirty="0" err="1" smtClean="0"/>
              <a:t>Adame</a:t>
            </a:r>
            <a:r>
              <a:rPr lang="sk-SK" dirty="0" smtClean="0"/>
              <a:t> </a:t>
            </a:r>
          </a:p>
          <a:p>
            <a:r>
              <a:rPr lang="sk-SK" dirty="0" smtClean="0"/>
              <a:t>Metodické komentáre </a:t>
            </a:r>
            <a:r>
              <a:rPr lang="sk-SK" dirty="0"/>
              <a:t>k pracovnej učebnici </a:t>
            </a:r>
            <a:r>
              <a:rPr lang="sk-SK" i="1" dirty="0" err="1"/>
              <a:t>Prvouka</a:t>
            </a:r>
            <a:r>
              <a:rPr lang="sk-SK" i="1" dirty="0"/>
              <a:t> pre druhákov </a:t>
            </a:r>
            <a:r>
              <a:rPr lang="sk-SK" dirty="0"/>
              <a:t>	</a:t>
            </a:r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EE80-EE05-4EBF-8442-22EB6E6B07D2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power point templates - Franklin"/>
          <p:cNvPicPr>
            <a:picLocks noChangeAspect="1" noChangeArrowheads="1"/>
          </p:cNvPicPr>
          <p:nvPr/>
        </p:nvPicPr>
        <p:blipFill>
          <a:blip r:embed="rId2"/>
          <a:srcRect b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034" y="1643050"/>
            <a:ext cx="7643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i="1" dirty="0">
                <a:latin typeface="Century Schoolbook" pitchFamily="18" charset="0"/>
              </a:rPr>
              <a:t>Vajcia, mäso, ba aj pierka, dá ti naša malá... 	</a:t>
            </a:r>
          </a:p>
          <a:p>
            <a:r>
              <a:rPr lang="sk-SK" sz="44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5720" y="21429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  <a:latin typeface="Century Schoolbook" pitchFamily="18" charset="0"/>
              </a:rPr>
              <a:t>UHÁDNEŠ?</a:t>
            </a:r>
            <a:endParaRPr lang="sk-SK" sz="4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643306" y="3357562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SLIEPKA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9FD0-1399-4F1D-BD6D-5A1C4B6C39C5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power point templates - Franklin"/>
          <p:cNvPicPr>
            <a:picLocks noChangeAspect="1" noChangeArrowheads="1"/>
          </p:cNvPicPr>
          <p:nvPr/>
        </p:nvPicPr>
        <p:blipFill>
          <a:blip r:embed="rId2"/>
          <a:srcRect b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034" y="1500174"/>
            <a:ext cx="76438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i="1" dirty="0">
                <a:latin typeface="Century Schoolbook" pitchFamily="18" charset="0"/>
              </a:rPr>
              <a:t>Vlna, mäsko, syr, žinčica. Bľačí malá nezbednica. </a:t>
            </a:r>
          </a:p>
          <a:p>
            <a:r>
              <a:rPr lang="sk-SK" sz="4400" i="1" dirty="0">
                <a:latin typeface="Century Schoolbook" pitchFamily="18" charset="0"/>
              </a:rPr>
              <a:t>Z vlka spraví lovca, </a:t>
            </a:r>
          </a:p>
          <a:p>
            <a:r>
              <a:rPr lang="sk-SK" sz="4400" i="1" dirty="0">
                <a:latin typeface="Century Schoolbook" pitchFamily="18" charset="0"/>
              </a:rPr>
              <a:t>v košiari odpočíva... 	</a:t>
            </a:r>
          </a:p>
          <a:p>
            <a:r>
              <a:rPr lang="sk-SK" sz="44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5720" y="21429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  <a:latin typeface="Century Schoolbook" pitchFamily="18" charset="0"/>
              </a:rPr>
              <a:t>UHÁDNEŠ?</a:t>
            </a:r>
            <a:endParaRPr lang="sk-SK" sz="4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071934" y="4357694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OVCA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F27B-F910-4EA0-B21D-275BD5CEA292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power point templates - Franklin"/>
          <p:cNvPicPr>
            <a:picLocks noChangeAspect="1" noChangeArrowheads="1"/>
          </p:cNvPicPr>
          <p:nvPr/>
        </p:nvPicPr>
        <p:blipFill>
          <a:blip r:embed="rId2"/>
          <a:srcRect b="39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bdĺžnik 2"/>
          <p:cNvSpPr/>
          <p:nvPr/>
        </p:nvSpPr>
        <p:spPr>
          <a:xfrm>
            <a:off x="500034" y="1500174"/>
            <a:ext cx="76438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i="1" dirty="0">
                <a:latin typeface="Century Schoolbook" pitchFamily="18" charset="0"/>
              </a:rPr>
              <a:t>Zváža drevo, ťahá vozík. Odnesie ťa domov... 	</a:t>
            </a:r>
          </a:p>
          <a:p>
            <a:r>
              <a:rPr lang="sk-SK" sz="4400" i="1" dirty="0">
                <a:latin typeface="Century Schoolbook" pitchFamily="18" charset="0"/>
              </a:rPr>
              <a:t>	</a:t>
            </a:r>
          </a:p>
        </p:txBody>
      </p:sp>
      <p:sp>
        <p:nvSpPr>
          <p:cNvPr id="4" name="Obdĺžnik 3"/>
          <p:cNvSpPr/>
          <p:nvPr/>
        </p:nvSpPr>
        <p:spPr>
          <a:xfrm>
            <a:off x="285720" y="214290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dirty="0" smtClean="0">
                <a:solidFill>
                  <a:srgbClr val="002060"/>
                </a:solidFill>
                <a:latin typeface="Century Schoolbook" pitchFamily="18" charset="0"/>
              </a:rPr>
              <a:t>UHÁDNEŠ?</a:t>
            </a:r>
            <a:endParaRPr lang="sk-SK" sz="4000" dirty="0">
              <a:solidFill>
                <a:srgbClr val="002060"/>
              </a:solidFill>
              <a:latin typeface="Century Schoolbook" pitchFamily="18" charset="0"/>
            </a:endParaRPr>
          </a:p>
        </p:txBody>
      </p:sp>
      <p:sp>
        <p:nvSpPr>
          <p:cNvPr id="5" name="Zaoblený obdĺžnik 4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429124" y="3071810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i="1" dirty="0" smtClean="0">
                <a:solidFill>
                  <a:srgbClr val="FF0000"/>
                </a:solidFill>
                <a:latin typeface="Century Schoolbook" pitchFamily="18" charset="0"/>
              </a:rPr>
              <a:t>KONÍK</a:t>
            </a:r>
            <a:endParaRPr lang="pl-PL" sz="4800" b="1" i="1" dirty="0">
              <a:solidFill>
                <a:srgbClr val="FF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B29-DA27-49E5-8613-B4E0364204AC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rmyard Dolls House Wallpaper Border (WP799b) | Bromley Craft"/>
          <p:cNvPicPr>
            <a:picLocks noChangeAspect="1" noChangeArrowheads="1"/>
          </p:cNvPicPr>
          <p:nvPr/>
        </p:nvPicPr>
        <p:blipFill>
          <a:blip r:embed="rId3"/>
          <a:srcRect l="1666" t="35001" r="-1" b="33333"/>
          <a:stretch>
            <a:fillRect/>
          </a:stretch>
        </p:blipFill>
        <p:spPr bwMode="auto">
          <a:xfrm>
            <a:off x="0" y="5286388"/>
            <a:ext cx="9144000" cy="1571612"/>
          </a:xfrm>
          <a:prstGeom prst="rect">
            <a:avLst/>
          </a:prstGeom>
          <a:noFill/>
        </p:spPr>
      </p:pic>
      <p:pic>
        <p:nvPicPr>
          <p:cNvPr id="3" name="Obrázok 1" descr="PRVOUKA_2R_PU kap4 -- print_Strana_12.jpg"/>
          <p:cNvPicPr>
            <a:picLocks noChangeAspect="1"/>
          </p:cNvPicPr>
          <p:nvPr/>
        </p:nvPicPr>
        <p:blipFill>
          <a:blip r:embed="rId4"/>
          <a:srcRect l="12678" t="15290" r="12216" b="64432"/>
          <a:stretch>
            <a:fillRect/>
          </a:stretch>
        </p:blipFill>
        <p:spPr bwMode="auto">
          <a:xfrm>
            <a:off x="214282" y="285728"/>
            <a:ext cx="864399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3F2B-13CF-4DDB-B4FA-D5414786160A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 plus 002.jpg"/>
          <p:cNvPicPr>
            <a:picLocks noChangeAspect="1"/>
          </p:cNvPicPr>
          <p:nvPr/>
        </p:nvPicPr>
        <p:blipFill>
          <a:blip r:embed="rId2" cstate="print"/>
          <a:srcRect t="2755" b="2755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D548-7FC5-4361-AFF6-9C6DF78595FD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 descr="obr 011_str7_ul2_ku križovatke, bubliny s textami dorobime.PNG"/>
          <p:cNvPicPr>
            <a:picLocks noChangeAspect="1"/>
          </p:cNvPicPr>
          <p:nvPr/>
        </p:nvPicPr>
        <p:blipFill>
          <a:blip r:embed="rId2"/>
          <a:srcRect l="781" t="10626" r="44531"/>
          <a:stretch>
            <a:fillRect/>
          </a:stretch>
        </p:blipFill>
        <p:spPr bwMode="auto">
          <a:xfrm>
            <a:off x="285720" y="2143116"/>
            <a:ext cx="20161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357158" y="285728"/>
            <a:ext cx="5643602" cy="1714512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600" b="1" dirty="0" smtClean="0">
                <a:solidFill>
                  <a:srgbClr val="006600"/>
                </a:solidFill>
                <a:latin typeface="Century Schoolbook" pitchFamily="18" charset="0"/>
                <a:cs typeface="Times New Roman" pitchFamily="18" charset="0"/>
              </a:rPr>
              <a:t>KTORÉ ŽIVOČÍCHY  ČLOVEK  CHOVÁ  KVÔLI  </a:t>
            </a:r>
            <a:r>
              <a:rPr lang="sk-SK" sz="3600" b="1" i="1" dirty="0" smtClean="0">
                <a:solidFill>
                  <a:srgbClr val="006600"/>
                </a:solidFill>
                <a:latin typeface="Century Schoolbook" pitchFamily="18" charset="0"/>
                <a:cs typeface="Times New Roman" pitchFamily="18" charset="0"/>
              </a:rPr>
              <a:t>ÚŽITKU?</a:t>
            </a:r>
            <a:endParaRPr lang="sk-SK" sz="3600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4" name="Obrázok 1" descr="obr 037_str43_ul 3 tabulka.png"/>
          <p:cNvPicPr>
            <a:picLocks noChangeAspect="1"/>
          </p:cNvPicPr>
          <p:nvPr/>
        </p:nvPicPr>
        <p:blipFill>
          <a:blip r:embed="rId3"/>
          <a:srcRect r="48936"/>
          <a:stretch>
            <a:fillRect/>
          </a:stretch>
        </p:blipFill>
        <p:spPr bwMode="auto">
          <a:xfrm flipH="1">
            <a:off x="7429456" y="1071546"/>
            <a:ext cx="1714544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143108" y="2357430"/>
            <a:ext cx="5500726" cy="3571900"/>
          </a:xfrm>
          <a:prstGeom prst="wedgeRoundRectCallout">
            <a:avLst>
              <a:gd name="adj1" fmla="val 55219"/>
              <a:gd name="adj2" fmla="val -40565"/>
              <a:gd name="adj3" fmla="val 16667"/>
            </a:avLst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sk-SK" sz="3200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  <a:p>
            <a:r>
              <a:rPr lang="sk-SK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KRAVY, KONE, MORIAKY, SLIEPKU A KURIATKA, PSY, HUS A HÚSATKÁ, OVCU, KOZU A KOZLIATKA, MAČKU, PRASA A PRASIATKA, HOLUBY... 	</a:t>
            </a:r>
            <a:endParaRPr lang="sk-SK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DC384-5D81-4A65-84D8-3F84BDC6CCC7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5" descr="obr 011_str7_ul2_ku križovatke, bubliny s textami dorobime.PNG"/>
          <p:cNvPicPr>
            <a:picLocks noChangeAspect="1"/>
          </p:cNvPicPr>
          <p:nvPr/>
        </p:nvPicPr>
        <p:blipFill>
          <a:blip r:embed="rId2"/>
          <a:srcRect l="781" t="10626" r="44531"/>
          <a:stretch>
            <a:fillRect/>
          </a:stretch>
        </p:blipFill>
        <p:spPr bwMode="auto">
          <a:xfrm>
            <a:off x="285720" y="2143116"/>
            <a:ext cx="20161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ublina v tvare zaobleného obdĺžnika 2"/>
          <p:cNvSpPr/>
          <p:nvPr/>
        </p:nvSpPr>
        <p:spPr>
          <a:xfrm>
            <a:off x="357158" y="285728"/>
            <a:ext cx="5643602" cy="1714512"/>
          </a:xfrm>
          <a:prstGeom prst="wedgeRoundRectCallout">
            <a:avLst>
              <a:gd name="adj1" fmla="val -31103"/>
              <a:gd name="adj2" fmla="val 84794"/>
              <a:gd name="adj3" fmla="val 16667"/>
            </a:avLst>
          </a:prstGeom>
          <a:solidFill>
            <a:srgbClr val="CCFF99"/>
          </a:solidFill>
          <a:ln>
            <a:solidFill>
              <a:srgbClr val="006C3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600" b="1" dirty="0" smtClean="0">
                <a:solidFill>
                  <a:srgbClr val="006600"/>
                </a:solidFill>
                <a:latin typeface="Century Schoolbook" pitchFamily="18" charset="0"/>
                <a:cs typeface="Times New Roman" pitchFamily="18" charset="0"/>
              </a:rPr>
              <a:t>AKO SA O NE TREBA STARAŤ</a:t>
            </a:r>
            <a:r>
              <a:rPr lang="sk-SK" sz="3600" b="1" i="1" dirty="0" smtClean="0">
                <a:solidFill>
                  <a:srgbClr val="006600"/>
                </a:solidFill>
                <a:latin typeface="Century Schoolbook" pitchFamily="18" charset="0"/>
                <a:cs typeface="Times New Roman" pitchFamily="18" charset="0"/>
              </a:rPr>
              <a:t>?</a:t>
            </a:r>
            <a:endParaRPr lang="sk-SK" sz="3600" dirty="0">
              <a:solidFill>
                <a:srgbClr val="006600"/>
              </a:solidFill>
              <a:latin typeface="Century Schoolbook" pitchFamily="18" charset="0"/>
            </a:endParaRPr>
          </a:p>
        </p:txBody>
      </p:sp>
      <p:pic>
        <p:nvPicPr>
          <p:cNvPr id="4" name="Obrázok 1" descr="obr 037_str43_ul 3 tabulka.png"/>
          <p:cNvPicPr>
            <a:picLocks noChangeAspect="1"/>
          </p:cNvPicPr>
          <p:nvPr/>
        </p:nvPicPr>
        <p:blipFill>
          <a:blip r:embed="rId3"/>
          <a:srcRect r="48936"/>
          <a:stretch>
            <a:fillRect/>
          </a:stretch>
        </p:blipFill>
        <p:spPr bwMode="auto">
          <a:xfrm flipH="1">
            <a:off x="7429456" y="1071546"/>
            <a:ext cx="1714544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ublina v tvare zaobleného obdĺžnika 4"/>
          <p:cNvSpPr/>
          <p:nvPr/>
        </p:nvSpPr>
        <p:spPr>
          <a:xfrm>
            <a:off x="2143108" y="2357430"/>
            <a:ext cx="5500726" cy="3571900"/>
          </a:xfrm>
          <a:prstGeom prst="wedgeRoundRectCallout">
            <a:avLst>
              <a:gd name="adj1" fmla="val 55219"/>
              <a:gd name="adj2" fmla="val -40565"/>
              <a:gd name="adj3" fmla="val 16667"/>
            </a:avLst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sk-SK" sz="3200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KŔMIŤ, PÁSŤ, ČISTIŤ PRÍBYTKY, ČESAŤ, NO NETREBA ZABÚDAŤ ANI NA STAROSTLIVOSŤ A OPATERU. 	</a:t>
            </a:r>
            <a:endParaRPr lang="sk-SK" sz="3200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6" name="Zaoblený obdĺžnik 5"/>
          <p:cNvSpPr/>
          <p:nvPr/>
        </p:nvSpPr>
        <p:spPr>
          <a:xfrm>
            <a:off x="8143900" y="214290"/>
            <a:ext cx="571504" cy="571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solidFill>
                  <a:srgbClr val="C00000"/>
                </a:solidFill>
                <a:latin typeface="Century Schoolbook" pitchFamily="18" charset="0"/>
              </a:rPr>
              <a:t>?</a:t>
            </a:r>
            <a:endParaRPr lang="sk-SK" sz="4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181D-73B4-41EC-A91B-6954B2080F50}" type="datetime8">
              <a:rPr lang="sk-SK" smtClean="0"/>
              <a:pPr/>
              <a:t>12.02.2021 7:30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429</Words>
  <Application>Microsoft Office PowerPoint</Application>
  <PresentationFormat>Prezentácia na obrazovke (4:3)</PresentationFormat>
  <Paragraphs>171</Paragraphs>
  <Slides>27</Slides>
  <Notes>7</Notes>
  <HiddenSlides>0</HiddenSlides>
  <MMClips>2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Schoolbook</vt:lpstr>
      <vt:lpstr>Times New Roman</vt:lpstr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Chov živočíchov a úžitok z nich</dc:title>
  <dc:creator>Mgr. Danka Spišáková</dc:creator>
  <cp:lastModifiedBy>HP</cp:lastModifiedBy>
  <cp:revision>75</cp:revision>
  <dcterms:created xsi:type="dcterms:W3CDTF">2020-04-23T18:58:08Z</dcterms:created>
  <dcterms:modified xsi:type="dcterms:W3CDTF">2021-02-12T06:35:16Z</dcterms:modified>
</cp:coreProperties>
</file>