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7" r:id="rId19"/>
    <p:sldId id="278" r:id="rId20"/>
    <p:sldId id="275" r:id="rId21"/>
    <p:sldId id="276" r:id="rId22"/>
    <p:sldId id="257" r:id="rId23"/>
    <p:sldId id="259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6769-F5F4-4F66-B8E1-B7D17B191248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A54E-952A-4E95-AE37-50CF2118030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5. Záverečná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riadený</a:t>
            </a:r>
            <a:r>
              <a:rPr lang="sk-SK" baseline="0" dirty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</a:t>
            </a:r>
            <a:r>
              <a:rPr lang="sk-SK" smtClean="0"/>
              <a:t>riadený</a:t>
            </a:r>
            <a:r>
              <a:rPr lang="sk-SK" baseline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</a:t>
            </a:r>
            <a:r>
              <a:rPr lang="sk-SK" smtClean="0"/>
              <a:t>riadený</a:t>
            </a:r>
            <a:r>
              <a:rPr lang="sk-SK" baseline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– </a:t>
            </a:r>
            <a:r>
              <a:rPr lang="sk-SK" smtClean="0"/>
              <a:t>riadený</a:t>
            </a:r>
            <a:r>
              <a:rPr lang="sk-SK" baseline="0" smtClean="0"/>
              <a:t>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A54E-952A-4E95-AE37-50CF2118030E}" type="slidenum">
              <a:rPr lang="sk-SK" smtClean="0"/>
              <a:t>20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9D-3A14-4675-9511-096665F70051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030-4A4B-4A73-B322-BB0139FAEA11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A21D-F1ED-4690-BF76-43F483BB21F3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B12C-1E2A-4767-A15C-792F04ABD80D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25DD-2B69-4AA2-9FE3-EEF8CABFEEE1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0278-DA58-4348-9C57-CD1178667AE5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33E-EA93-47BB-B607-348CB317A0C4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19C2-A971-474F-AAF1-B0B7D7FA5F85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1F13-1767-4AE3-8FC0-D3EAE1666DDD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928-B9B3-4AFF-A647-B595DC9E9D34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AC-66B0-4FEF-8D94-A23481D7D1BB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0E3F-2F42-41F7-BBC4-BA5E6075B165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524C-EC3D-4DAF-9EBA-A10AE55141B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DA%204\T&#201;MY\ROZMNO&#381;OVACIA%20S&#218;STAVA\Miro%20Jaro&#353;%20-%20M&#193;ME%20B&#193;B&#196;TKO%20(Ofici&#225;lny%20videoklip)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ywellfamily.com/thmb/iCf_Tl9_no0gCvsVfr3UiqUpGic=/768x0/filters:no_upscale():max_bytes(150000):strip_icc()/107253576-56a05d9b3df78cafdaa14683.jpg" TargetMode="External"/><Relationship Id="rId13" Type="http://schemas.openxmlformats.org/officeDocument/2006/relationships/hyperlink" Target="https://m.smedata.sk/api-media/media/image/sme/3/25/2529453/2529453_1200x.jpeg?rev=3" TargetMode="External"/><Relationship Id="rId3" Type="http://schemas.openxmlformats.org/officeDocument/2006/relationships/hyperlink" Target="https://encrypted-tbn0.gstatic.com/images?q=tbn%3AANd9GcSCmqA0mb9KNn9qyZXlHibVKRQwU8eQm-J287PoGLatVdCEje39" TargetMode="External"/><Relationship Id="rId7" Type="http://schemas.openxmlformats.org/officeDocument/2006/relationships/hyperlink" Target="https://api.time.com/wp-content/uploads/2018/07/breastfeeding-united-states-world-health-assembly.jpg?w=600&amp;quality=85" TargetMode="External"/><Relationship Id="rId12" Type="http://schemas.openxmlformats.org/officeDocument/2006/relationships/hyperlink" Target="https://as1.ftcdn.net/jpg/02/93/11/06/500_F_293110617_3FbryY7BKBU6sjvhXChln84d1W49U71N.jpg" TargetMode="External"/><Relationship Id="rId2" Type="http://schemas.openxmlformats.org/officeDocument/2006/relationships/hyperlink" Target="https://png.pngtree.com/thumb_back/fh260/back_our/20190617/ourmid/pngtree-admissions-education-early-childhood-training-poster-banner-image_12799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guim.co.uk/img/media/0f9fabc3f366810a252a923b99abd730ff1813e9/0_324_5123_3074/master/5123.jpg?width=300&amp;quality=85&amp;auto=format&amp;fit=max&amp;s=ac996d0a477085bca838e9875982c976" TargetMode="External"/><Relationship Id="rId11" Type="http://schemas.openxmlformats.org/officeDocument/2006/relationships/hyperlink" Target="https://image.shutterstock.com/image-vector/set-child-health-development-icon-260nw-1452428210.jpg" TargetMode="External"/><Relationship Id="rId5" Type="http://schemas.openxmlformats.org/officeDocument/2006/relationships/hyperlink" Target="https://images.agoramedia.com/wte3.0/gcms/Giving-Birth-at-a-Hospital-722x406.jpg?width=414" TargetMode="External"/><Relationship Id="rId10" Type="http://schemas.openxmlformats.org/officeDocument/2006/relationships/hyperlink" Target="https://ik.imagekit.io/overdose/ecostore/magefan_blog/babybathing.jpg" TargetMode="External"/><Relationship Id="rId4" Type="http://schemas.openxmlformats.org/officeDocument/2006/relationships/hyperlink" Target="https://i.ytimg.com/vi/ZDP_ewMDxCo/hqdefault.jpg" TargetMode="External"/><Relationship Id="rId9" Type="http://schemas.openxmlformats.org/officeDocument/2006/relationships/hyperlink" Target="https://st4.depositphotos.com/1000604/20271/i/1600/depositphotos_202711466-stock-photo-changing-and-dressing-up-baby.jpg" TargetMode="External"/><Relationship Id="rId14" Type="http://schemas.openxmlformats.org/officeDocument/2006/relationships/hyperlink" Target="https://img.c.zdravie.sk/cache/article/201611/WrEZSwgHey0gred1rvVk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linegenomics.com/wp-content/uploads/2017/05/0a3e4285f956f5d22411b83529d9f9a5_human-life-stage-development-human-development-clipart_1575-991-640x403.jpe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ROZMNOŽOVACIA SÚSTAVA 2</a:t>
            </a:r>
            <a:endParaRPr lang="sk-SK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7C35-15EB-4F46-9659-A517E9ECC29C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ýsledok vyhľadávania obrázkov pre dopyt dressing up baby"/>
          <p:cNvPicPr>
            <a:picLocks noChangeAspect="1" noChangeArrowheads="1"/>
          </p:cNvPicPr>
          <p:nvPr/>
        </p:nvPicPr>
        <p:blipFill>
          <a:blip r:embed="rId2"/>
          <a:srcRect l="9502" t="1443" b="9597"/>
          <a:stretch>
            <a:fillRect/>
          </a:stretch>
        </p:blipFill>
        <p:spPr bwMode="auto">
          <a:xfrm>
            <a:off x="1500166" y="428604"/>
            <a:ext cx="6143636" cy="4404875"/>
          </a:xfrm>
          <a:prstGeom prst="rect">
            <a:avLst/>
          </a:prstGeom>
          <a:noFill/>
        </p:spPr>
      </p:pic>
      <p:pic>
        <p:nvPicPr>
          <p:cNvPr id="3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D0DE-A5EE-4DAF-900B-4D160BD02609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pic>
        <p:nvPicPr>
          <p:cNvPr id="29698" name="Picture 2" descr="Výsledok vyhľadávania obrázkov pre dopyt bathing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6556914" cy="3857652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4215-788D-404A-9372-77E268F51D89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3390486" cy="1135988"/>
          </a:xfrm>
          <a:prstGeom prst="rect">
            <a:avLst/>
          </a:prstGeom>
          <a:noFill/>
        </p:spPr>
      </p:pic>
      <p:pic>
        <p:nvPicPr>
          <p:cNvPr id="4" name="Obrázok 3" descr="str61_ul4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076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428604"/>
            <a:ext cx="4071966" cy="2000264"/>
          </a:xfrm>
          <a:prstGeom prst="wedgeRoundRectCallout">
            <a:avLst>
              <a:gd name="adj1" fmla="val -40152"/>
              <a:gd name="adj2" fmla="val 10531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NOVORODENEC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SA  POSTUPNE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VYVÍJA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RASTIE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MENÍ  SA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4572000" y="357166"/>
            <a:ext cx="4429124" cy="3571900"/>
          </a:xfrm>
          <a:prstGeom prst="wedgeRoundRectCallout">
            <a:avLst>
              <a:gd name="adj1" fmla="val 37311"/>
              <a:gd name="adj2" fmla="val 6140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ABY  SA </a:t>
            </a: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SPRÁVNE  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VYVÍJAL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POTREBUJE  </a:t>
            </a:r>
            <a:r>
              <a:rPr lang="sk-SK" sz="3200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SPRÁVNU </a:t>
            </a:r>
            <a:r>
              <a:rPr lang="sk-SK" sz="3200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STRAVU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POHYB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ODPOČINOK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SPÁNOK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Obrázok 8" descr="str61_ul4_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96" t="6605" b="10016"/>
          <a:stretch>
            <a:fillRect/>
          </a:stretch>
        </p:blipFill>
        <p:spPr bwMode="auto">
          <a:xfrm flipH="1">
            <a:off x="6215074" y="3906908"/>
            <a:ext cx="2928926" cy="29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CE71-7650-4E66-B310-6C527017E42B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0" y="0"/>
            <a:ext cx="9326560" cy="6858000"/>
            <a:chOff x="0" y="0"/>
            <a:chExt cx="9326560" cy="6858000"/>
          </a:xfrm>
        </p:grpSpPr>
        <p:pic>
          <p:nvPicPr>
            <p:cNvPr id="30726" name="Picture 6" descr="Výsledok vyhľadávania obrázkov pre dopyt growth and development of newbor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0"/>
              <a:ext cx="6858000" cy="6858000"/>
            </a:xfrm>
            <a:prstGeom prst="rect">
              <a:avLst/>
            </a:prstGeom>
            <a:noFill/>
          </p:spPr>
        </p:pic>
        <p:sp>
          <p:nvSpPr>
            <p:cNvPr id="7" name="BlokTextu 6"/>
            <p:cNvSpPr txBox="1"/>
            <p:nvPr/>
          </p:nvSpPr>
          <p:spPr>
            <a:xfrm>
              <a:off x="0" y="2428868"/>
              <a:ext cx="178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Leží na chrbte so zovretými rukami a nohami.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3143239" y="3143248"/>
              <a:ext cx="1984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Dvíha hlavu. Prevracia sa.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4929190" y="3071810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Dvíha sa na rukách.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500958" y="2500306"/>
              <a:ext cx="1825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Plazí sa na bruchu.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571603" y="6286520"/>
              <a:ext cx="1190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Plazí sa.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3500430" y="6286520"/>
              <a:ext cx="793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Sedí. 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6072198" y="6211669"/>
              <a:ext cx="1706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Stojí s oporou. Prvé kroky.</a:t>
              </a:r>
              <a:endParaRPr lang="sk-SK" dirty="0">
                <a:latin typeface="Century Schoolbook" pitchFamily="18" charset="0"/>
              </a:endParaRPr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7643834" y="5857892"/>
              <a:ext cx="9746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dirty="0" smtClean="0">
                  <a:latin typeface="Century Schoolbook" pitchFamily="18" charset="0"/>
                </a:rPr>
                <a:t>Chodí.</a:t>
              </a:r>
              <a:endParaRPr lang="sk-SK" dirty="0">
                <a:latin typeface="Century Schoolbook" pitchFamily="18" charset="0"/>
              </a:endParaRPr>
            </a:p>
          </p:txBody>
        </p:sp>
      </p:grp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255E-499F-468F-AA9F-2C5F297932F1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ok 5"/>
          <p:cNvPicPr>
            <a:picLocks noChangeAspect="1"/>
          </p:cNvPicPr>
          <p:nvPr/>
        </p:nvPicPr>
        <p:blipFill>
          <a:blip r:embed="rId2"/>
          <a:srcRect l="-1225" t="11534" r="50900" b="12398"/>
          <a:stretch>
            <a:fillRect/>
          </a:stretch>
        </p:blipFill>
        <p:spPr bwMode="auto">
          <a:xfrm>
            <a:off x="611188" y="2781300"/>
            <a:ext cx="1958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642910" y="357166"/>
            <a:ext cx="5000660" cy="2135209"/>
          </a:xfrm>
          <a:prstGeom prst="wedgeRoundRectCallout">
            <a:avLst>
              <a:gd name="adj1" fmla="val -24524"/>
              <a:gd name="adj2" fmla="val 7940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ŽIVOT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VŠETKÝCH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ORGANIZMOV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AJ  </a:t>
            </a:r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ČLOVEKA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SA  RAZ  SKONČÍ.  </a:t>
            </a:r>
          </a:p>
        </p:txBody>
      </p:sp>
      <p:pic>
        <p:nvPicPr>
          <p:cNvPr id="25604" name="Obrázok 5"/>
          <p:cNvPicPr>
            <a:picLocks noChangeAspect="1"/>
          </p:cNvPicPr>
          <p:nvPr/>
        </p:nvPicPr>
        <p:blipFill>
          <a:blip r:embed="rId3"/>
          <a:srcRect l="43509" t="-3680" r="160" b="-2"/>
          <a:stretch>
            <a:fillRect/>
          </a:stretch>
        </p:blipFill>
        <p:spPr bwMode="auto">
          <a:xfrm>
            <a:off x="5940425" y="2781300"/>
            <a:ext cx="23034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428993" y="3643314"/>
            <a:ext cx="2643206" cy="1997092"/>
          </a:xfrm>
          <a:prstGeom prst="wedgeRoundRectCallout">
            <a:avLst>
              <a:gd name="adj1" fmla="val 72351"/>
              <a:gd name="adj2" fmla="val -435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TENTO  MOMENT  </a:t>
            </a:r>
          </a:p>
          <a:p>
            <a:pPr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VOLÁME  </a:t>
            </a:r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SMRŤ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22012"/>
            <a:ext cx="3390486" cy="1135988"/>
          </a:xfrm>
          <a:prstGeom prst="rect">
            <a:avLst/>
          </a:prstGeom>
          <a:noFill/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3C2E-B42E-4954-AEDF-B611A7516476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latin typeface="Century Schoolbook" pitchFamily="18" charset="0"/>
              </a:rPr>
              <a:t>SKUPINOVÁ PRÁCA -</a:t>
            </a:r>
            <a:r>
              <a:rPr lang="sk-SK" sz="3800" i="1" dirty="0" smtClean="0">
                <a:solidFill>
                  <a:srgbClr val="FF0000"/>
                </a:solidFill>
                <a:latin typeface="Century Schoolbook" pitchFamily="18" charset="0"/>
              </a:rPr>
              <a:t>STAROSTLIVOSŤ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107154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u="sng" dirty="0">
                <a:latin typeface="Century Schoolbook" pitchFamily="18" charset="0"/>
              </a:rPr>
              <a:t>Pomôcky:</a:t>
            </a:r>
            <a:r>
              <a:rPr lang="sk-SK" sz="3200" i="1" dirty="0">
                <a:latin typeface="Century Schoolbook" pitchFamily="18" charset="0"/>
              </a:rPr>
              <a:t> bábiky (bábätká) </a:t>
            </a:r>
          </a:p>
          <a:p>
            <a:r>
              <a:rPr lang="sk-SK" sz="3200" i="1" u="sng" dirty="0">
                <a:latin typeface="Century Schoolbook" pitchFamily="18" charset="0"/>
              </a:rPr>
              <a:t>Postup:</a:t>
            </a:r>
            <a:r>
              <a:rPr lang="sk-SK" sz="3200" i="1" dirty="0">
                <a:latin typeface="Century Schoolbook" pitchFamily="18" charset="0"/>
              </a:rPr>
              <a:t> Dievčatá si prinesú z domu bábiky (bábätká). Na hodine si na bábikách ukážeme, ako sa môžeme starať o bábätká (napríklad si ukážeme prebaľovanie, kŕmenie, uspávanie, prezliekanie, kúpanie...). 	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A0B3-7911-4C4E-9F0E-51E13570980D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857356" y="285728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RELAXAČNÁ CHVÍĽKA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71440" y="107154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>
                <a:latin typeface="Century Schoolbook" pitchFamily="18" charset="0"/>
              </a:rPr>
              <a:t>Pieseň: Máme </a:t>
            </a:r>
            <a:r>
              <a:rPr lang="sk-SK" sz="3600" dirty="0" smtClean="0">
                <a:latin typeface="Century Schoolbook" pitchFamily="18" charset="0"/>
              </a:rPr>
              <a:t>bábätko - </a:t>
            </a:r>
            <a:r>
              <a:rPr lang="sk-SK" sz="3600" dirty="0">
                <a:latin typeface="Century Schoolbook" pitchFamily="18" charset="0"/>
              </a:rPr>
              <a:t>Miro </a:t>
            </a:r>
            <a:r>
              <a:rPr lang="sk-SK" sz="3600" dirty="0" err="1">
                <a:latin typeface="Century Schoolbook" pitchFamily="18" charset="0"/>
              </a:rPr>
              <a:t>Jaroš</a:t>
            </a:r>
            <a:r>
              <a:rPr lang="sk-SK" sz="3600" dirty="0">
                <a:latin typeface="Century Schoolbook" pitchFamily="18" charset="0"/>
              </a:rPr>
              <a:t> 	</a:t>
            </a:r>
          </a:p>
        </p:txBody>
      </p:sp>
      <p:pic>
        <p:nvPicPr>
          <p:cNvPr id="5" name="Miro Jaroš - MÁME BÁBÄTKO (Oficiálny videokli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857364"/>
            <a:ext cx="6640290" cy="2614614"/>
          </a:xfrm>
          <a:prstGeom prst="rect">
            <a:avLst/>
          </a:prstGeom>
        </p:spPr>
      </p:pic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C25A-F299-41CA-8F82-5B48FB9F2A51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857356" y="285728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SAMOSTATNÁ PRÁCA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1000108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>
                <a:latin typeface="Century Schoolbook" pitchFamily="18" charset="0"/>
              </a:rPr>
              <a:t>Žiaci samostatne označia </a:t>
            </a:r>
            <a:r>
              <a:rPr lang="sk-SK" sz="3200" i="1" dirty="0">
                <a:latin typeface="Century Schoolbook" pitchFamily="18" charset="0"/>
              </a:rPr>
              <a:t>červeným krížikom obrázok, na ktorom je zobrazené, čo je pre tehotnú ženu nevhodné. Zelenou fajočkou označia obrázok, na ktorom je zobrazené, čo je pre tehotnú ženu vhodné. 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C5D5-E56A-4FD7-B235-7ECFE5AE991C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pic>
        <p:nvPicPr>
          <p:cNvPr id="34818" name="Picture 2" descr="Výsledok vyhľadávania obrázkov pre dopyt zdravý spôsob života tehotnej že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4429156" cy="2952771"/>
          </a:xfrm>
          <a:prstGeom prst="rect">
            <a:avLst/>
          </a:prstGeom>
          <a:noFill/>
        </p:spPr>
      </p:pic>
      <p:pic>
        <p:nvPicPr>
          <p:cNvPr id="34820" name="Picture 4" descr="Výsledok vyhľadávania obrázkov pre dopyt zdravý spôsob života tehotnej že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14620"/>
            <a:ext cx="4200512" cy="2333618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64D9-8D49-4879-98A8-D37AECF33A7C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ýsledok vyhľadávania obrázkov pre dopyt tehotná žena  fajčenie a alkoh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858125" cy="4391026"/>
          </a:xfrm>
          <a:prstGeom prst="rect">
            <a:avLst/>
          </a:prstGeom>
          <a:noFill/>
        </p:spPr>
      </p:pic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F8C7-EF53-492C-BA25-9F05166ACB87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034" y="428604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i="1" dirty="0">
                <a:latin typeface="Century Schoolbook" pitchFamily="18" charset="0"/>
              </a:rPr>
              <a:t>Čo myslíš, ako prichádza dieťa na svet? </a:t>
            </a:r>
            <a:endParaRPr lang="sk-SK" sz="4400" i="1" dirty="0" smtClean="0">
              <a:latin typeface="Century Schoolbook" pitchFamily="18" charset="0"/>
            </a:endParaRPr>
          </a:p>
          <a:p>
            <a:endParaRPr lang="sk-SK" sz="4400" i="1" dirty="0" smtClean="0">
              <a:latin typeface="Century Schoolbook" pitchFamily="18" charset="0"/>
            </a:endParaRPr>
          </a:p>
          <a:p>
            <a:r>
              <a:rPr lang="it-IT" sz="4400" i="1" dirty="0" smtClean="0">
                <a:latin typeface="Century Schoolbook" pitchFamily="18" charset="0"/>
              </a:rPr>
              <a:t>Kde </a:t>
            </a:r>
            <a:r>
              <a:rPr lang="it-IT" sz="4400" i="1" dirty="0">
                <a:latin typeface="Century Schoolbook" pitchFamily="18" charset="0"/>
              </a:rPr>
              <a:t>si sa narodil ty? 	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4540-4544-4D5B-AD19-EFB18FC01757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857356" y="285728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NAŠE ZISTENIE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1071546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NASTÁVAJÚCA  MATKA MUSÍ DODRŽIAVAŤ ZDRAVÝ SPÔSOB ŽIVOTA, PRETOŽE ŽIVOT PLODU POČAS TEHOTENSTVA ZÁVISÍ             OD NEJ. 	</a:t>
            </a:r>
            <a:endParaRPr lang="sk-SK" sz="3600" i="1" dirty="0">
              <a:latin typeface="Century Schoolbook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0338-C536-4423-A975-A7A3D9A33AAB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500298" y="142852"/>
            <a:ext cx="5429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400" i="1" dirty="0" smtClean="0">
                <a:solidFill>
                  <a:srgbClr val="FF0000"/>
                </a:solidFill>
                <a:latin typeface="Century Schoolbook" pitchFamily="18" charset="0"/>
              </a:rPr>
              <a:t>OPAKOVANIE</a:t>
            </a:r>
            <a:endParaRPr lang="it-IT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857232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Príchod dieťaťa na svet sa volá...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Po narodení dieťa začína ...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Čo dieťa dostáva ako potravu?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Čo zvykne robiť v prvých týždňoch  po narodení?</a:t>
            </a:r>
          </a:p>
          <a:p>
            <a:pPr marL="742950" indent="-742950">
              <a:buAutoNum type="arabicPeriod"/>
            </a:pPr>
            <a:r>
              <a:rPr lang="sk-SK" sz="3600" i="1" dirty="0" smtClean="0">
                <a:latin typeface="Century Schoolbook" pitchFamily="18" charset="0"/>
              </a:rPr>
              <a:t>Čo potrebuje novorodenec, aby sa správne vyvíjal?</a:t>
            </a:r>
            <a:endParaRPr lang="sk-SK" sz="3600" i="1" dirty="0">
              <a:latin typeface="Century Schoolbook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B2D5-72EB-4516-A5FC-7EC7B7ABF34B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82" y="1785926"/>
            <a:ext cx="89297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2"/>
              </a:rPr>
              <a:t>https://png.pngtree.com/thumb_back/fh260/back_our/20190617/ourmid/pngtree-admissions-education-early-childhood-training-poster-banner-image_127997.jpg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3"/>
              </a:rPr>
              <a:t>https://encrypted-tbn0.gstatic.com/images?q=tbn%3AANd9GcSCmqA0mb9KNn9qyZXlHibVKRQwU8eQm-J287PoGLatVdCEje39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4"/>
              </a:rPr>
              <a:t>https://i.ytimg.com/vi/ZDP_ewMDxCo/hqdefault.jpg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https://images.agoramedia.com/wte3.0/gcms/Giving-Birth-at-a-Hospital-722x406.jpg?width=414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6"/>
              </a:rPr>
              <a:t>https://i.guim.co.uk/img/media/0f9fabc3f366810a252a923b99abd730ff1813e9/0_324_5123_3074/master/5123.jpg?width=300&amp;quality=85&amp;auto=format&amp;fit=max&amp;s=ac996d0a477085bca838e9875982c976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7"/>
              </a:rPr>
              <a:t>https://api.time.com/wp-content/uploads/2018/07/breastfeeding-united-states-world-health-assembly.jpg?w=600&amp;quality=85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8"/>
              </a:rPr>
              <a:t>https://www.verywellfamily.com/thmb/iCf_Tl9_no0gCvsVfr3UiqUpGic=/768x0/filters:no_upscale():</a:t>
            </a:r>
            <a:r>
              <a:rPr lang="sk-SK" sz="1600" dirty="0" err="1" smtClean="0">
                <a:hlinkClick r:id="rId8"/>
              </a:rPr>
              <a:t>max_bytes</a:t>
            </a:r>
            <a:r>
              <a:rPr lang="sk-SK" sz="1600" dirty="0" smtClean="0">
                <a:hlinkClick r:id="rId8"/>
              </a:rPr>
              <a:t>(150000):</a:t>
            </a:r>
            <a:r>
              <a:rPr lang="sk-SK" sz="1600" dirty="0" err="1" smtClean="0">
                <a:hlinkClick r:id="rId8"/>
              </a:rPr>
              <a:t>strip_icc</a:t>
            </a:r>
            <a:r>
              <a:rPr lang="sk-SK" sz="1600" dirty="0" smtClean="0">
                <a:hlinkClick r:id="rId8"/>
              </a:rPr>
              <a:t>()/107253576-56a05d9b3df78cafdaa14683.jpg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9"/>
              </a:rPr>
              <a:t>https://st4.depositphotos.com/1000604/20271/i/1600/depositphotos_202711466-stock-photo-changing-and-dressing-up-baby.jpg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0"/>
              </a:rPr>
              <a:t>https://ik.imagekit.io/overdose/ecostore/magefan_blog/babybathing.jpg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1"/>
              </a:rPr>
              <a:t>https://image.shutterstock.com/image-vector/set-child-health-development-icon-260nw-1452428210.jpg</a:t>
            </a:r>
            <a:endParaRPr lang="sk-SK" sz="1600" dirty="0" smtClean="0"/>
          </a:p>
          <a:p>
            <a:r>
              <a:rPr lang="sk-SK" sz="1600" dirty="0" smtClean="0">
                <a:hlinkClick r:id="rId12"/>
              </a:rPr>
              <a:t>https://as1.ftcdn.net/jpg/02/93/11/06/500_F_293110617_3FbryY7BKBU6sjvhXChln84d1W49U71N.jpg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3"/>
              </a:rPr>
              <a:t>https://m.smedata.sk/api-media/media/image/sme/3/25/2529453/2529453_1200x.jpeg?rev=3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14"/>
              </a:rPr>
              <a:t>https://img.c.zdravie.sk/cache/article/201611/WrEZSwgHey0gred1rvVk.jpg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0BE-BD97-4AA0-B301-8A8C8A17F819}" type="datetime8">
              <a:rPr lang="sk-SK" smtClean="0"/>
              <a:t>19.02.2021 17:51</a:t>
            </a:fld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sk-SK" sz="4400">
                <a:latin typeface="+mj-lt"/>
                <a:ea typeface="+mj-ea"/>
                <a:cs typeface="+mj-cs"/>
              </a:rPr>
              <a:t>ZDROJE:</a:t>
            </a:r>
            <a:endParaRPr lang="sk-SK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1071563"/>
            <a:ext cx="531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k-SK" b="1">
                <a:cs typeface="Times New Roman" pitchFamily="18" charset="0"/>
              </a:rPr>
              <a:t>Prírodoveda pre štvrtákov</a:t>
            </a:r>
            <a:r>
              <a:rPr lang="sk-SK">
                <a:cs typeface="Times New Roman" pitchFamily="18" charset="0"/>
              </a:rPr>
              <a:t> -  R.Dobišová  Adame a kol.</a:t>
            </a:r>
            <a:endParaRPr lang="sk-SK"/>
          </a:p>
          <a:p>
            <a:pPr eaLnBrk="0" hangingPunct="0"/>
            <a:r>
              <a:rPr lang="sk-SK">
                <a:solidFill>
                  <a:srgbClr val="000000"/>
                </a:solidFill>
                <a:cs typeface="Times New Roman" pitchFamily="18" charset="0"/>
              </a:rPr>
              <a:t>Metodické komentáre k Prírodovede pre štvrtákov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6096000" cy="383857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71472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hlinkClick r:id="rId3"/>
              </a:rPr>
              <a:t>https://www.frontlinegenomics.com/wp-content/uploads/2017/05/0a3e4285f956f5d22411b83529d9f9a5_human-life-stage-development-human-development-clipart_1575-991-640x403.jpeg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49-B498-4DFC-946F-16299A9455B8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514" y="5722012"/>
            <a:ext cx="3390486" cy="1135988"/>
          </a:xfrm>
          <a:prstGeom prst="rect">
            <a:avLst/>
          </a:prstGeom>
          <a:noFill/>
        </p:spPr>
      </p:pic>
      <p:pic>
        <p:nvPicPr>
          <p:cNvPr id="4" name="Obrázok 3" descr="str61_ul4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076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428596" y="285728"/>
            <a:ext cx="8358246" cy="928694"/>
          </a:xfrm>
          <a:prstGeom prst="wedgeRoundRectCallout">
            <a:avLst>
              <a:gd name="adj1" fmla="val -41370"/>
              <a:gd name="adj2" fmla="val 173299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PRÍCHOD  DIEŤAŤA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NA  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SVET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VOLÁME  </a:t>
            </a:r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PÔROD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482" name="Picture 2" descr="Výsledok vyhľadávania obrázkov pre dopyt childbirth for k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857364"/>
            <a:ext cx="4572000" cy="3429001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1058-5FAA-480F-B031-38F644C8E326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514" y="5722012"/>
            <a:ext cx="3390486" cy="1135988"/>
          </a:xfrm>
          <a:prstGeom prst="rect">
            <a:avLst/>
          </a:prstGeom>
          <a:noFill/>
        </p:spPr>
      </p:pic>
      <p:pic>
        <p:nvPicPr>
          <p:cNvPr id="4" name="Obrázok 3" descr="str61_ul4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076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428596" y="285728"/>
            <a:ext cx="8501122" cy="1500198"/>
          </a:xfrm>
          <a:prstGeom prst="wedgeRoundRectCallout">
            <a:avLst>
              <a:gd name="adj1" fmla="val -41866"/>
              <a:gd name="adj2" fmla="val 9828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PÔROD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PREBIEHA VÄČŠINOU                  V NEMOCNICI ZA POMOCI LEKÁROV A ZDRAVOTNÝCH SESTIER.   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1506" name="Picture 2" descr="Výsledok vyhľadávania obrázkov pre dopyt childbirth for k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85992"/>
            <a:ext cx="5609112" cy="3143272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0D5E-915A-4B54-B2B2-E89B1F200701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3390486" cy="1135988"/>
          </a:xfrm>
          <a:prstGeom prst="rect">
            <a:avLst/>
          </a:prstGeom>
          <a:noFill/>
        </p:spPr>
      </p:pic>
      <p:pic>
        <p:nvPicPr>
          <p:cNvPr id="4" name="Obrázok 3" descr="str61_ul4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076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428596" y="285728"/>
            <a:ext cx="8501122" cy="1000132"/>
          </a:xfrm>
          <a:prstGeom prst="wedgeRoundRectCallout">
            <a:avLst>
              <a:gd name="adj1" fmla="val -42693"/>
              <a:gd name="adj2" fmla="val 165797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DIEŤA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NARODENÍ 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ZAČÍNA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DÝCHAŤ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SVOJIMI  PĽÚCAMI.   </a:t>
            </a:r>
          </a:p>
        </p:txBody>
      </p:sp>
      <p:pic>
        <p:nvPicPr>
          <p:cNvPr id="6" name="Obrázok 8" descr="str61_ul4_a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96" t="6605" b="10016"/>
          <a:stretch>
            <a:fillRect/>
          </a:stretch>
        </p:blipFill>
        <p:spPr bwMode="auto">
          <a:xfrm flipH="1">
            <a:off x="5786446" y="3475036"/>
            <a:ext cx="3357554" cy="338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ublina v tvare zaobleného obdĺžnika 6"/>
          <p:cNvSpPr/>
          <p:nvPr/>
        </p:nvSpPr>
        <p:spPr>
          <a:xfrm>
            <a:off x="2857488" y="2000240"/>
            <a:ext cx="5286412" cy="2428892"/>
          </a:xfrm>
          <a:prstGeom prst="wedgeRoundRectCallout">
            <a:avLst>
              <a:gd name="adj1" fmla="val 56034"/>
              <a:gd name="adj2" fmla="val 2646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POTRAVU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ZÍSKAVA  NAJČASTEJŠIE  PROSTREDNÍCTVOM  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MATERSKÉHO  MLIEKA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1C9-FA2B-4C9C-9470-00B1274D08B9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pic>
        <p:nvPicPr>
          <p:cNvPr id="23554" name="Picture 2" descr="Výsledok vyhľadávania obrázkov pre dopyt breastfee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7"/>
            <a:ext cx="6715172" cy="4029103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9031-23EC-42F8-8239-65F6111B5397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2012"/>
            <a:ext cx="3390486" cy="1135988"/>
          </a:xfrm>
          <a:prstGeom prst="rect">
            <a:avLst/>
          </a:prstGeom>
          <a:noFill/>
        </p:spPr>
      </p:pic>
      <p:pic>
        <p:nvPicPr>
          <p:cNvPr id="4" name="Obrázok 3" descr="str61_ul4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076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428604"/>
            <a:ext cx="4286280" cy="2000264"/>
          </a:xfrm>
          <a:prstGeom prst="wedgeRoundRectCallout">
            <a:avLst>
              <a:gd name="adj1" fmla="val -40152"/>
              <a:gd name="adj2" fmla="val 10531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DIEŤA</a:t>
            </a: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V  PRVÝCH  TÝŽDŇOCH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  NARODENÍ  VÄČŠINOU  SPÍ.   </a:t>
            </a:r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4857752" y="357166"/>
            <a:ext cx="4143372" cy="4357718"/>
          </a:xfrm>
          <a:prstGeom prst="wedgeRoundRectCallout">
            <a:avLst>
              <a:gd name="adj1" fmla="val 31911"/>
              <a:gd name="adj2" fmla="val 5392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PLAČE,  KEĎ  JE </a:t>
            </a: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HLADNÉ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POCIKANÉ...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JE  CELKOM  BEZBRANNÉ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ODKÁZANÉ  NA  OPATERU  SVOJICH  RODIČOV.   </a:t>
            </a:r>
          </a:p>
        </p:txBody>
      </p:sp>
      <p:pic>
        <p:nvPicPr>
          <p:cNvPr id="6" name="Obrázok 8" descr="str61_ul4_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96" t="6605" b="10016"/>
          <a:stretch>
            <a:fillRect/>
          </a:stretch>
        </p:blipFill>
        <p:spPr bwMode="auto">
          <a:xfrm flipH="1">
            <a:off x="6215074" y="3906908"/>
            <a:ext cx="2928926" cy="29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B720-EEF4-4D1E-A1A4-A0554F26592A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ýsledok vyhľadávania obrázkov pre dopyt breastfee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756529" cy="4500594"/>
          </a:xfrm>
          <a:prstGeom prst="rect">
            <a:avLst/>
          </a:prstGeom>
          <a:noFill/>
        </p:spPr>
      </p:pic>
      <p:pic>
        <p:nvPicPr>
          <p:cNvPr id="3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D7C-71C2-4FA1-BA10-A5CBB1837E7F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ýsledok vyhľadávania obrázkov pre dopyt baby chan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743696" cy="4495798"/>
          </a:xfrm>
          <a:prstGeom prst="rect">
            <a:avLst/>
          </a:prstGeom>
          <a:noFill/>
        </p:spPr>
      </p:pic>
      <p:pic>
        <p:nvPicPr>
          <p:cNvPr id="3" name="Picture 2" descr="Výsledok vyhľadávania obrázkov pre dopyt child development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57694"/>
            <a:ext cx="7462452" cy="2500306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BCBD-6C83-49E5-BCAC-1E8EAEBC69AF}" type="datetime8">
              <a:rPr lang="sk-SK" smtClean="0"/>
              <a:t>19.02.2021 17:51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474</Words>
  <Application>Microsoft Office PowerPoint</Application>
  <PresentationFormat>Prezentácia na obrazovke (4:3)</PresentationFormat>
  <Paragraphs>105</Paragraphs>
  <Slides>23</Slides>
  <Notes>10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HP</cp:lastModifiedBy>
  <cp:revision>77</cp:revision>
  <dcterms:created xsi:type="dcterms:W3CDTF">2020-02-10T18:42:39Z</dcterms:created>
  <dcterms:modified xsi:type="dcterms:W3CDTF">2021-02-19T16:51:47Z</dcterms:modified>
</cp:coreProperties>
</file>