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80" r:id="rId4"/>
    <p:sldId id="264" r:id="rId5"/>
    <p:sldId id="267" r:id="rId6"/>
    <p:sldId id="265" r:id="rId7"/>
    <p:sldId id="266" r:id="rId8"/>
    <p:sldId id="276" r:id="rId9"/>
    <p:sldId id="281" r:id="rId10"/>
    <p:sldId id="277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2B59-6017-4881-B8E1-3F4D8D06BA49}" type="datetimeFigureOut">
              <a:rPr lang="sk-SK" smtClean="0"/>
              <a:pPr/>
              <a:t>12.02.2021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F4B21-48CA-46DC-A5A7-CB101A06DBE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75A-F536-4690-B2BE-27C41F7B20DC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857-3A73-4B74-A5FD-53801B99A7CA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7F46-91E8-4497-A1B7-B9C255185958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62EB-0FE6-4C00-A22F-FBF659185B94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1C15-036A-43E0-A710-4A0ADFEB7680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D2E1-72DF-40CC-8046-232EF0DF9F37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650C-46EC-49A2-88C3-07C2973DABE7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2E16-AE4A-4CFB-9A1B-E70139440175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A7FB-E516-44A7-888C-2DBBD2274A80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E82D-11FC-462B-AC4C-E257BF17E925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5CFB-23B4-4208-A634-64EF4E959C58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2046-170C-4931-864B-E6FECF72CEEB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F370-031B-47FF-967A-6E26310D6E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k3.picdn.net/shutterstock/videos/15111433/thumb/1.jpg" TargetMode="External"/><Relationship Id="rId3" Type="http://schemas.openxmlformats.org/officeDocument/2006/relationships/hyperlink" Target="https://ak3.picdn.net/shutterstock/videos/10069463/thumb/5.jpg" TargetMode="External"/><Relationship Id="rId7" Type="http://schemas.openxmlformats.org/officeDocument/2006/relationships/hyperlink" Target="https://ak5.picdn.net/shutterstock/videos/6098195/thumb/12.jpg" TargetMode="External"/><Relationship Id="rId2" Type="http://schemas.openxmlformats.org/officeDocument/2006/relationships/hyperlink" Target="https://png.pngtree.com/png-clipart/20190515/original/pngtree-human-circulatory-system-of-cardiovascular-blood-circulation-png-image_365096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.amazonaws.com/cms.ipressroom.com/67/files/20176/5966939c2cfac2112d086f7a_Beating+Heart-Body+animation/Beating+Heart-Body+animation_mid.jpg" TargetMode="External"/><Relationship Id="rId5" Type="http://schemas.openxmlformats.org/officeDocument/2006/relationships/hyperlink" Target="https://thumbs.gfycat.com/ActualMadFruitbat-size_restricted.gif" TargetMode="External"/><Relationship Id="rId4" Type="http://schemas.openxmlformats.org/officeDocument/2006/relationships/hyperlink" Target="https://st3.depositphotos.com/1519281/18476/v/600/depositphotos_184767998-stock-video-animation-beating-human-heart.jpg" TargetMode="External"/><Relationship Id="rId9" Type="http://schemas.openxmlformats.org/officeDocument/2006/relationships/hyperlink" Target="https://image.shutterstock.com/image-illustration/human-cardiovascular-heart-system-anatomy-260nw-9155499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4.%20RO&#268;N&#205;K\PDA%204\T&#201;MY\OBEHOV&#193;%20S&#218;STAVA.%20SRDCE\Miro%20Jaro&#353;%20-%20PO&#270;%20CVI&#268;I&#356;!%20(Ofici&#225;lny%20videoklip%20z%20DVD).mp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MUz1Ml8Bh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Výsledok vyhľadávania obrázkov pre dopyt circulatory system hum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785786" y="214290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Obehová sústava. Srdce 	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EEB1640-9708-4BDD-9F1B-8DBA46F8991D}" type="datetime8">
              <a:rPr lang="sk-SK" smtClean="0"/>
              <a:pPr/>
              <a:t>12.02.2021 8:33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071670" y="0"/>
            <a:ext cx="635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latin typeface="Century Schoolbook" pitchFamily="18" charset="0"/>
              </a:rPr>
              <a:t>VIEM AJ TOTO?</a:t>
            </a:r>
            <a:endParaRPr lang="sk-SK" sz="44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28596" y="928670"/>
            <a:ext cx="8715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latin typeface="Century Schoolbook" pitchFamily="18" charset="0"/>
              </a:rPr>
              <a:t>	</a:t>
            </a:r>
          </a:p>
          <a:p>
            <a:r>
              <a:rPr lang="sk-SK" sz="3200" i="1" dirty="0" smtClean="0">
                <a:latin typeface="Century Schoolbook" pitchFamily="18" charset="0"/>
              </a:rPr>
              <a:t>Nedostatok pohybu nie je pre náš organizmus dobrý. Časom sa to podpíše na našom zdraví. Zhorší sa a spomalí trávenie, metabolizmus, zhoršia sa funkcie svalov, kostí aj celková pohyblivosť človeka. Môže sa zhoršiť aj funkcia srdca a pľúc, môže sa zvýšiť krvný tlak a poklesnúť nielen fyzická, ale aj psychická kondícia. Nedostatok pohybu môže viesť aj k vzniku nadváhy a obezity.</a:t>
            </a:r>
            <a:r>
              <a:rPr lang="sk-SK" sz="3200" i="1" dirty="0" smtClean="0"/>
              <a:t>	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DA-BEB9-4DC5-9201-5F8D0F75F4CD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25963"/>
          </a:xfrm>
        </p:spPr>
        <p:txBody>
          <a:bodyPr>
            <a:normAutofit/>
          </a:bodyPr>
          <a:lstStyle/>
          <a:p>
            <a:r>
              <a:rPr lang="sk-SK" sz="2000" dirty="0" smtClean="0">
                <a:hlinkClick r:id="rId2"/>
              </a:rPr>
              <a:t>https://png.pngtree.com/png-clipart/20190515/original/pngtree-human-circulatory-system-of-cardiovascular-blood-circulation-png-image_3650963.jpg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https://ak3.picdn.net/shutterstock/videos/10069463/thumb/5.jpg</a:t>
            </a:r>
            <a:r>
              <a:rPr lang="sk-SK" sz="2000" dirty="0" smtClean="0"/>
              <a:t>  </a:t>
            </a:r>
          </a:p>
          <a:p>
            <a:r>
              <a:rPr lang="sk-SK" sz="2000" dirty="0" smtClean="0">
                <a:hlinkClick r:id="rId4"/>
              </a:rPr>
              <a:t>https://st3.depositphotos.com/1519281/18476/v/600/depositphotos_184767998-stock-video-animation-beating-human-heart.jpg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5"/>
              </a:rPr>
              <a:t>https://thumbs.gfycat.com/ActualMadFruitbat-size_restricted.gif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6"/>
              </a:rPr>
              <a:t>https://s3.amazonaws.com/cms.ipressroom.com/67/files/20176/5966939c2cfac2112d086f7a_Beating+Heart-Body+animation/Beating+Heart-Body+animation_mid.jpg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7"/>
              </a:rPr>
              <a:t>https://ak5.picdn.net/shutterstock/videos/6098195/thumb/12.jpg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8"/>
              </a:rPr>
              <a:t>https://ak3.picdn.net/shutterstock/videos/15111433/thumb/1.jpg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hlinkClick r:id="rId9"/>
              </a:rPr>
              <a:t>https://image.shutterstock.com/image-illustration/human-cardiovascular-heart-system-anatomy-260nw-91554998.jpg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071546"/>
            <a:ext cx="5313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Prírodoveda pre štvrtákov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R.Dobišová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Adame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 kol.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Metodické komentáre k Prírodovede pre štvrtákov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4B2D-326B-4B54-91C9-378F9E655999}" type="datetime8">
              <a:rPr lang="sk-SK" smtClean="0"/>
              <a:pPr/>
              <a:t>12.02.2021 8:33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6" name="Obrázok 6" descr="52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8" t="33317" r="8691" b="41741"/>
          <a:stretch>
            <a:fillRect/>
          </a:stretch>
        </p:blipFill>
        <p:spPr bwMode="auto">
          <a:xfrm>
            <a:off x="214281" y="500042"/>
            <a:ext cx="87731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8E7A-10BE-471E-A863-B535B28C0EDA}" type="datetime8">
              <a:rPr lang="sk-SK" smtClean="0"/>
              <a:pPr/>
              <a:t>12.02.2021 8:33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A7FB-E516-44A7-888C-2DBBD2274A80}" type="datetime8">
              <a:rPr lang="sk-SK" smtClean="0"/>
              <a:pPr/>
              <a:t>12.02.2021 8:33</a:t>
            </a:fld>
            <a:endParaRPr lang="sk-SK"/>
          </a:p>
        </p:txBody>
      </p:sp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14282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rgbClr val="0070C0"/>
                </a:solidFill>
                <a:latin typeface="Century Schoolbook" pitchFamily="18" charset="0"/>
              </a:rPr>
              <a:t>OPAKOVANIE</a:t>
            </a:r>
            <a:endParaRPr lang="sk-SK" sz="44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8596" y="1142984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Čo je srdce?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Kde je srdce uložené?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Čo zabezpečuje srdce?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Aké je veľké srdce?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Môžeme srdce ovládať vôľou?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Môžeme srdce „vytrénovať“?</a:t>
            </a:r>
          </a:p>
          <a:p>
            <a:pPr marL="514350" indent="-514350">
              <a:buAutoNum type="arabicPeriod"/>
            </a:pPr>
            <a:r>
              <a:rPr lang="sk-SK" sz="4400" i="1" dirty="0" smtClean="0">
                <a:latin typeface="Century Schoolbook" pitchFamily="18" charset="0"/>
              </a:rPr>
              <a:t>Čo prospieva nášmu zdraviu?</a:t>
            </a:r>
          </a:p>
          <a:p>
            <a:pPr marL="514350" indent="-514350">
              <a:buAutoNum type="arabicPeriod"/>
            </a:pPr>
            <a:endParaRPr lang="sk-SK" sz="4400" i="1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4" name="Zaoblený obdĺžnik 3"/>
          <p:cNvSpPr/>
          <p:nvPr/>
        </p:nvSpPr>
        <p:spPr>
          <a:xfrm>
            <a:off x="2915816" y="2857496"/>
            <a:ext cx="316835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>ZDRAVÉ SRDCE</a:t>
            </a:r>
            <a:endParaRPr lang="sk-SK" sz="3600" b="1" dirty="0">
              <a:solidFill>
                <a:srgbClr val="C00000"/>
              </a:solidFill>
            </a:endParaRPr>
          </a:p>
        </p:txBody>
      </p:sp>
      <p:grpSp>
        <p:nvGrpSpPr>
          <p:cNvPr id="3" name="Skupina 7"/>
          <p:cNvGrpSpPr/>
          <p:nvPr/>
        </p:nvGrpSpPr>
        <p:grpSpPr>
          <a:xfrm>
            <a:off x="428596" y="1071546"/>
            <a:ext cx="3714776" cy="1785950"/>
            <a:chOff x="428596" y="1071546"/>
            <a:chExt cx="3714776" cy="1785950"/>
          </a:xfrm>
        </p:grpSpPr>
        <p:sp>
          <p:nvSpPr>
            <p:cNvPr id="5" name="Zaoblený obdĺžnik 4"/>
            <p:cNvSpPr/>
            <p:nvPr/>
          </p:nvSpPr>
          <p:spPr>
            <a:xfrm>
              <a:off x="428596" y="1071546"/>
              <a:ext cx="371477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Rovná spojovacia šípka 6"/>
            <p:cNvCxnSpPr/>
            <p:nvPr/>
          </p:nvCxnSpPr>
          <p:spPr>
            <a:xfrm rot="10800000">
              <a:off x="1714480" y="2000240"/>
              <a:ext cx="1928826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8"/>
          <p:cNvGrpSpPr/>
          <p:nvPr/>
        </p:nvGrpSpPr>
        <p:grpSpPr>
          <a:xfrm>
            <a:off x="5143504" y="1000108"/>
            <a:ext cx="3357554" cy="1857388"/>
            <a:chOff x="-357190" y="1071546"/>
            <a:chExt cx="3357554" cy="1785950"/>
          </a:xfrm>
        </p:grpSpPr>
        <p:sp>
          <p:nvSpPr>
            <p:cNvPr id="10" name="Zaoblený obdĺžnik 9"/>
            <p:cNvSpPr/>
            <p:nvPr/>
          </p:nvSpPr>
          <p:spPr>
            <a:xfrm>
              <a:off x="-357190" y="1071546"/>
              <a:ext cx="3357554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Rovná spojovacia šípka 10"/>
            <p:cNvCxnSpPr/>
            <p:nvPr/>
          </p:nvCxnSpPr>
          <p:spPr>
            <a:xfrm flipV="1">
              <a:off x="71438" y="2000240"/>
              <a:ext cx="1643042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12"/>
          <p:cNvGrpSpPr/>
          <p:nvPr/>
        </p:nvGrpSpPr>
        <p:grpSpPr>
          <a:xfrm>
            <a:off x="2357422" y="3771896"/>
            <a:ext cx="4500594" cy="2143140"/>
            <a:chOff x="-71470" y="271434"/>
            <a:chExt cx="4500594" cy="2143140"/>
          </a:xfrm>
        </p:grpSpPr>
        <p:sp>
          <p:nvSpPr>
            <p:cNvPr id="14" name="Zaoblený obdĺžnik 13"/>
            <p:cNvSpPr/>
            <p:nvPr/>
          </p:nvSpPr>
          <p:spPr>
            <a:xfrm>
              <a:off x="-71470" y="1500174"/>
              <a:ext cx="4500594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3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Rovná spojovacia šípka 14"/>
            <p:cNvCxnSpPr>
              <a:stCxn id="4" idx="2"/>
            </p:cNvCxnSpPr>
            <p:nvPr/>
          </p:nvCxnSpPr>
          <p:spPr>
            <a:xfrm flipH="1">
              <a:off x="1999438" y="271434"/>
              <a:ext cx="71662" cy="1229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ĺžnik 18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5143504" y="1000108"/>
            <a:ext cx="3357554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ŠPORT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2357422" y="5000636"/>
            <a:ext cx="4500594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TLKOT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Zaoblený obdĺžnik 21"/>
          <p:cNvSpPr/>
          <p:nvPr/>
        </p:nvSpPr>
        <p:spPr>
          <a:xfrm>
            <a:off x="428596" y="1071546"/>
            <a:ext cx="3714776" cy="950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</a:rPr>
              <a:t>ENERGIA</a:t>
            </a:r>
            <a:endParaRPr lang="sk-SK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Zástupný symbol dátumu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476E-EFB4-4717-A33C-871B1C65E966}" type="datetime8">
              <a:rPr lang="sk-SK" smtClean="0"/>
              <a:pPr/>
              <a:t>12.02.2021 8:33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pic>
        <p:nvPicPr>
          <p:cNvPr id="2" name="Obrázok 1" descr="obr 032.PNG"/>
          <p:cNvPicPr>
            <a:picLocks noChangeAspect="1"/>
          </p:cNvPicPr>
          <p:nvPr/>
        </p:nvPicPr>
        <p:blipFill>
          <a:blip r:embed="rId3" cstate="print"/>
          <a:srcRect t="23309" r="48405"/>
          <a:stretch>
            <a:fillRect/>
          </a:stretch>
        </p:blipFill>
        <p:spPr bwMode="auto">
          <a:xfrm>
            <a:off x="0" y="2428868"/>
            <a:ext cx="1785918" cy="20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blina v tvare zaobleného obdĺžnika 3"/>
          <p:cNvSpPr/>
          <p:nvPr/>
        </p:nvSpPr>
        <p:spPr>
          <a:xfrm>
            <a:off x="214282" y="142852"/>
            <a:ext cx="8358246" cy="1638316"/>
          </a:xfrm>
          <a:prstGeom prst="wedgeRoundRectCallout">
            <a:avLst>
              <a:gd name="adj1" fmla="val -28489"/>
              <a:gd name="adj2" fmla="val 14253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k-SK" sz="3600" b="1" i="1" dirty="0" smtClean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3600" b="1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Ktoré činnosti zlepšujú stav srdca človeka?</a:t>
            </a:r>
            <a:r>
              <a:rPr lang="sk-SK" sz="3600" dirty="0" smtClean="0"/>
              <a:t> </a:t>
            </a:r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Ktoré  zhoršujú stav srdca človeka? </a:t>
            </a:r>
            <a:r>
              <a:rPr lang="sk-SK" sz="3600" i="1" dirty="0" smtClean="0">
                <a:solidFill>
                  <a:srgbClr val="002060"/>
                </a:solidFill>
                <a:latin typeface="Century Schoolbook" pitchFamily="18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endParaRPr lang="sk-SK" sz="36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A2E-8679-49CC-A561-5539A06ED607}" type="datetime8">
              <a:rPr lang="sk-SK" smtClean="0"/>
              <a:pPr/>
              <a:t>12.02.2021 8:33</a:t>
            </a:fld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5176" t="36328" r="13762" b="30469"/>
          <a:stretch>
            <a:fillRect/>
          </a:stretch>
        </p:blipFill>
        <p:spPr bwMode="auto">
          <a:xfrm>
            <a:off x="1857356" y="3643314"/>
            <a:ext cx="70345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214546" y="0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</a:rPr>
              <a:t>HRA – MOJE SRDCE</a:t>
            </a:r>
            <a:endParaRPr lang="sk-SK" sz="4400" dirty="0">
              <a:solidFill>
                <a:srgbClr val="0070C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42844" y="642918"/>
            <a:ext cx="90011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i="1" u="sng" dirty="0" smtClean="0">
                <a:latin typeface="Century Schoolbook" pitchFamily="18" charset="0"/>
              </a:rPr>
              <a:t>Postup:</a:t>
            </a:r>
            <a:r>
              <a:rPr lang="sk-SK" sz="3000" b="1" i="1" dirty="0" smtClean="0">
                <a:latin typeface="Century Schoolbook" pitchFamily="18" charset="0"/>
              </a:rPr>
              <a:t> Žiaci si sadnú do kruhu. Jeden zo žiakov začne hru slovami: Som Zuzka a pre svoje srdce, aby bolo silné a zdravé, dnes urobím 10 drepov. Žiak, ktorý sedí po pravej ruke Zuzky, na ňu nadviaže a povie: Zuzka pre svoje srdce, aby bolo silné a zdravé, spraví 10 drepov, a ja dnes pôjdem po schodoch a nie výťahom. Tretí žiak zopakuje, čo urobia pre svoje srdce predchádzajúci dvaja žiaci, a pridá svoje predsavzatie. Hra pokračuje, kým sa nevystriedajú všetci žiaci. Na záver spoločne zopakujeme všetky predsavzatia žiakov. 	</a:t>
            </a:r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B1D-9A63-42DF-B7F9-84C5CA35B702}" type="datetime8">
              <a:rPr lang="sk-SK" smtClean="0"/>
              <a:pPr/>
              <a:t>12.02.2021 8:33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15965"/>
            <a:ext cx="9144000" cy="6873965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14282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latin typeface="Century Schoolbook" pitchFamily="18" charset="0"/>
              </a:rPr>
              <a:t>RELAXAČNÁ</a:t>
            </a:r>
            <a:r>
              <a:rPr lang="sk-SK" sz="4400" dirty="0" smtClean="0">
                <a:solidFill>
                  <a:srgbClr val="0070C0"/>
                </a:solidFill>
              </a:rPr>
              <a:t> CHVÍĽKA</a:t>
            </a:r>
            <a:endParaRPr lang="sk-SK" sz="4400" dirty="0">
              <a:solidFill>
                <a:srgbClr val="0070C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1538" y="1000108"/>
            <a:ext cx="66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i="1" dirty="0" smtClean="0">
                <a:latin typeface="Century Schoolbook" pitchFamily="18" charset="0"/>
              </a:rPr>
              <a:t>Pieseň: Poď cvičiť Miro </a:t>
            </a:r>
            <a:r>
              <a:rPr lang="sk-SK" sz="3200" b="1" i="1" dirty="0" err="1" smtClean="0">
                <a:latin typeface="Century Schoolbook" pitchFamily="18" charset="0"/>
              </a:rPr>
              <a:t>Jaroš</a:t>
            </a:r>
            <a:r>
              <a:rPr lang="sk-SK" sz="3200" b="1" i="1" dirty="0" smtClean="0">
                <a:latin typeface="Century Schoolbook" pitchFamily="18" charset="0"/>
              </a:rPr>
              <a:t> 	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01C-98B8-4B62-A5C6-D71B8D3EB1E7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500298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https://www.youtube.com/watch?v=MUz1Ml8BhNo</a:t>
            </a:r>
            <a:endParaRPr lang="sk-SK" dirty="0"/>
          </a:p>
        </p:txBody>
      </p:sp>
      <p:pic>
        <p:nvPicPr>
          <p:cNvPr id="9" name="Miro Jaroš - POĎ CVIČIŤ! (Oficiálny videoklip z DVD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285852" y="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latin typeface="Century Schoolbook" pitchFamily="18" charset="0"/>
              </a:rPr>
              <a:t>SAMOSTATNÁ PRÁCA</a:t>
            </a:r>
            <a:endParaRPr lang="sk-SK" sz="44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28596" y="114298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Čo  by ste mali robiť, aby vaše </a:t>
            </a:r>
            <a:r>
              <a:rPr lang="pl-PL" sz="3200" i="1" dirty="0" smtClean="0"/>
              <a:t>srdce bolo silné a zdravé? 	</a:t>
            </a:r>
          </a:p>
          <a:p>
            <a:endParaRPr lang="pl-PL" sz="3200" i="1" dirty="0" smtClean="0"/>
          </a:p>
          <a:p>
            <a:r>
              <a:rPr lang="sk-SK" sz="3200" i="1" dirty="0" smtClean="0"/>
              <a:t>Nedostatok pohybu sa prejaví na tvojom zdraví, keď to budeš najmenej čakať. Leniví ľudia bývajú častejšie chorí. </a:t>
            </a:r>
          </a:p>
          <a:p>
            <a:endParaRPr lang="sk-SK" sz="3200" i="1" dirty="0" smtClean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5170-5150-46E7-96B5-FD9842732804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spiratory system backgroun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67969" b="52934"/>
          <a:stretch>
            <a:fillRect/>
          </a:stretch>
        </p:blipFill>
        <p:spPr bwMode="auto">
          <a:xfrm>
            <a:off x="0" y="-24751"/>
            <a:ext cx="9144000" cy="6873965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285852" y="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0070C0"/>
                </a:solidFill>
                <a:latin typeface="Century Schoolbook" pitchFamily="18" charset="0"/>
              </a:rPr>
              <a:t>SAMOSTATNÁ PRÁCA</a:t>
            </a:r>
            <a:endParaRPr lang="sk-SK" sz="44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28596" y="1142984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 smtClean="0"/>
              <a:t>Zostavte si  plán, čo všetko budete robiť, aby vaše srdce bolo silné a zdravé. Svoj plán napíšte na linajky. </a:t>
            </a:r>
          </a:p>
          <a:p>
            <a:endParaRPr lang="sk-SK" sz="3200" i="1" dirty="0" smtClean="0"/>
          </a:p>
          <a:p>
            <a:endParaRPr lang="sk-SK" sz="3200" i="1" dirty="0" smtClean="0"/>
          </a:p>
          <a:p>
            <a:r>
              <a:rPr lang="sk-SK" sz="3200" i="1" dirty="0" smtClean="0"/>
              <a:t>Napríklad: Každý deň urobím 10 drepov. Každý deň zjem ovocie a zeleninu. Aspoň dvakrát do týždňa pôjdem na prechádzku... Priebežne si môžu žiaci k činnostiam v pláne, ktoré sa im podarilo splniť, nakresliť </a:t>
            </a:r>
            <a:r>
              <a:rPr lang="sk-SK" sz="3200" i="1" dirty="0" err="1" smtClean="0"/>
              <a:t>smajlíka</a:t>
            </a:r>
            <a:r>
              <a:rPr lang="sk-SK" sz="3200" i="1" dirty="0" smtClean="0"/>
              <a:t>. 	</a:t>
            </a:r>
          </a:p>
          <a:p>
            <a:endParaRPr lang="pl-PL" sz="3200" i="1" dirty="0" smtClean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5170-5150-46E7-96B5-FD9842732804}" type="datetime8">
              <a:rPr lang="sk-SK" smtClean="0"/>
              <a:pPr/>
              <a:t>12.02.2021 8:33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8429652" y="0"/>
            <a:ext cx="5052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sk-SK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421</Words>
  <Application>Microsoft Office PowerPoint</Application>
  <PresentationFormat>Prezentácia na obrazovke (4:3)</PresentationFormat>
  <Paragraphs>59</Paragraphs>
  <Slides>11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HP</cp:lastModifiedBy>
  <cp:revision>84</cp:revision>
  <dcterms:created xsi:type="dcterms:W3CDTF">2020-01-12T19:22:09Z</dcterms:created>
  <dcterms:modified xsi:type="dcterms:W3CDTF">2021-02-12T07:36:48Z</dcterms:modified>
</cp:coreProperties>
</file>