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ĺž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1BB1B-EADC-41D5-A52B-08F3BBB2F52A}" type="datetimeFigureOut">
              <a:rPr lang="sk-SK" smtClean="0"/>
              <a:t>29. 3. 2020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D385E-A123-4871-9B61-32F7203EECB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1BB1B-EADC-41D5-A52B-08F3BBB2F52A}" type="datetimeFigureOut">
              <a:rPr lang="sk-SK" smtClean="0"/>
              <a:t>29. 3. 2020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D385E-A123-4871-9B61-32F7203EECB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1BB1B-EADC-41D5-A52B-08F3BBB2F52A}" type="datetimeFigureOut">
              <a:rPr lang="sk-SK" smtClean="0"/>
              <a:t>29. 3. 2020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D385E-A123-4871-9B61-32F7203EECB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1BB1B-EADC-41D5-A52B-08F3BBB2F52A}" type="datetimeFigureOut">
              <a:rPr lang="sk-SK" smtClean="0"/>
              <a:t>29. 3. 2020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D385E-A123-4871-9B61-32F7203EECB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ĺž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ĺž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1BB1B-EADC-41D5-A52B-08F3BBB2F52A}" type="datetimeFigureOut">
              <a:rPr lang="sk-SK" smtClean="0"/>
              <a:t>29. 3. 2020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D385E-A123-4871-9B61-32F7203EECB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1BB1B-EADC-41D5-A52B-08F3BBB2F52A}" type="datetimeFigureOut">
              <a:rPr lang="sk-SK" smtClean="0"/>
              <a:t>29. 3. 2020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D385E-A123-4871-9B61-32F7203EECB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1BB1B-EADC-41D5-A52B-08F3BBB2F52A}" type="datetimeFigureOut">
              <a:rPr lang="sk-SK" smtClean="0"/>
              <a:t>29. 3. 2020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D385E-A123-4871-9B61-32F7203EECB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1BB1B-EADC-41D5-A52B-08F3BBB2F52A}" type="datetimeFigureOut">
              <a:rPr lang="sk-SK" smtClean="0"/>
              <a:t>29. 3. 2020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D385E-A123-4871-9B61-32F7203EECB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1BB1B-EADC-41D5-A52B-08F3BBB2F52A}" type="datetimeFigureOut">
              <a:rPr lang="sk-SK" smtClean="0"/>
              <a:t>29. 3. 2020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D385E-A123-4871-9B61-32F7203EECB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1BB1B-EADC-41D5-A52B-08F3BBB2F52A}" type="datetimeFigureOut">
              <a:rPr lang="sk-SK" smtClean="0"/>
              <a:t>29. 3. 2020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D385E-A123-4871-9B61-32F7203EECB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s jedným zaobleným roh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1BB1B-EADC-41D5-A52B-08F3BBB2F52A}" type="datetimeFigureOut">
              <a:rPr lang="sk-SK" smtClean="0"/>
              <a:t>29. 3. 2020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D385E-A123-4871-9B61-32F7203EECB4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ĺž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nadpis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2D1BB1B-EADC-41D5-A52B-08F3BBB2F52A}" type="datetimeFigureOut">
              <a:rPr lang="sk-SK" smtClean="0"/>
              <a:t>29. 3. 2020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47D385E-A123-4871-9B61-32F7203EECB4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k.wikipedia.org/wiki/Etano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k.wikipedia.org/wiki/Plodin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sk.wikipedia.org/wiki/Bavln%C3%ADk" TargetMode="External"/><Relationship Id="rId3" Type="http://schemas.openxmlformats.org/officeDocument/2006/relationships/hyperlink" Target="https://sk.wikipedia.org/wiki/Severn%C3%A1_Amerika" TargetMode="External"/><Relationship Id="rId7" Type="http://schemas.openxmlformats.org/officeDocument/2006/relationships/hyperlink" Target="https://sk.wikipedia.org/wiki/S%C3%B3ja" TargetMode="External"/><Relationship Id="rId12" Type="http://schemas.openxmlformats.org/officeDocument/2006/relationships/image" Target="../media/image4.jpeg"/><Relationship Id="rId2" Type="http://schemas.openxmlformats.org/officeDocument/2006/relationships/hyperlink" Target="https://sk.wikipedia.org/wiki/Rastlin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k.wikipedia.org/w/index.php?title=Olejniny&amp;action=edit&amp;redlink=1" TargetMode="External"/><Relationship Id="rId11" Type="http://schemas.openxmlformats.org/officeDocument/2006/relationships/hyperlink" Target="https://sk.wikipedia.org/w/index.php?title=Rastlinn%C3%BD_olej&amp;action=edit&amp;redlink=1" TargetMode="External"/><Relationship Id="rId5" Type="http://schemas.openxmlformats.org/officeDocument/2006/relationships/hyperlink" Target="https://sk.wikipedia.org/wiki/S%C3%BAkvetie" TargetMode="External"/><Relationship Id="rId10" Type="http://schemas.openxmlformats.org/officeDocument/2006/relationships/hyperlink" Target="https://sk.wikipedia.org/wiki/Olej" TargetMode="External"/><Relationship Id="rId4" Type="http://schemas.openxmlformats.org/officeDocument/2006/relationships/hyperlink" Target="https://sk.wikipedia.org/wiki/Astrovit%C3%A9" TargetMode="External"/><Relationship Id="rId9" Type="http://schemas.openxmlformats.org/officeDocument/2006/relationships/hyperlink" Target="https://sk.wikipedia.org/wiki/Podzemnica_olejn%C3%A1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k.wikipedia.org/wiki/Teosin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iki/Hekt%C3%A1r" TargetMode="External"/><Relationship Id="rId2" Type="http://schemas.openxmlformats.org/officeDocument/2006/relationships/hyperlink" Target="https://sk.wikipedia.org/wiki/Fotosynt%C3%A9z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s://sk.wikipedia.org/w/index.php?title=H%C4%BEuza_(rastlina)&amp;action=edit&amp;redlink=1" TargetMode="External"/><Relationship Id="rId7" Type="http://schemas.openxmlformats.org/officeDocument/2006/relationships/hyperlink" Target="https://sk.wikipedia.org/wiki/Otrava" TargetMode="External"/><Relationship Id="rId2" Type="http://schemas.openxmlformats.org/officeDocument/2006/relationships/hyperlink" Target="https://sk.wikipedia.org/w/index.php?title=%C4%BDu%C4%BEkovit%C3%A9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k.wikipedia.org/wiki/Alkaloid" TargetMode="External"/><Relationship Id="rId5" Type="http://schemas.openxmlformats.org/officeDocument/2006/relationships/hyperlink" Target="https://sk.wikipedia.org/w/index.php?title=Chakon%C3%ADn&amp;action=edit&amp;redlink=1" TargetMode="External"/><Relationship Id="rId4" Type="http://schemas.openxmlformats.org/officeDocument/2006/relationships/hyperlink" Target="https://sk.wikipedia.org/w/index.php?title=Solan%C3%ADn&amp;action=edit&amp;redlink=1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sk.wikipedia.org/wiki/Su%C5%A1ina" TargetMode="External"/><Relationship Id="rId13" Type="http://schemas.openxmlformats.org/officeDocument/2006/relationships/hyperlink" Target="https://sk.wikipedia.org/wiki/Kyselina_citr%C3%B3nov%C3%A1" TargetMode="External"/><Relationship Id="rId3" Type="http://schemas.openxmlformats.org/officeDocument/2006/relationships/hyperlink" Target="https://sk.wikipedia.org/wiki/Zlato" TargetMode="External"/><Relationship Id="rId7" Type="http://schemas.openxmlformats.org/officeDocument/2006/relationships/hyperlink" Target="https://sk.wikipedia.org/wiki/1768" TargetMode="External"/><Relationship Id="rId12" Type="http://schemas.openxmlformats.org/officeDocument/2006/relationships/hyperlink" Target="https://sk.wikipedia.org/wiki/Lipid" TargetMode="External"/><Relationship Id="rId2" Type="http://schemas.openxmlformats.org/officeDocument/2006/relationships/hyperlink" Target="https://sk.wikipedia.org/wiki/16._storo%C4%8Di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k.wikipedia.org/wiki/%C4%8Cerven%C3%BD_Kl%C3%A1%C5%A1tor" TargetMode="External"/><Relationship Id="rId11" Type="http://schemas.openxmlformats.org/officeDocument/2006/relationships/hyperlink" Target="https://sk.wikipedia.org/wiki/Bielkovina" TargetMode="External"/><Relationship Id="rId5" Type="http://schemas.openxmlformats.org/officeDocument/2006/relationships/hyperlink" Target="https://sk.wikipedia.org/wiki/1654" TargetMode="External"/><Relationship Id="rId15" Type="http://schemas.openxmlformats.org/officeDocument/2006/relationships/hyperlink" Target="https://sk.wikipedia.org/wiki/Podnebie_(kl%C3%ADma)" TargetMode="External"/><Relationship Id="rId10" Type="http://schemas.openxmlformats.org/officeDocument/2006/relationships/hyperlink" Target="https://sk.wikipedia.org/wiki/Sacharid" TargetMode="External"/><Relationship Id="rId4" Type="http://schemas.openxmlformats.org/officeDocument/2006/relationships/hyperlink" Target="https://sk.wikipedia.org/wiki/Striebro" TargetMode="External"/><Relationship Id="rId9" Type="http://schemas.openxmlformats.org/officeDocument/2006/relationships/hyperlink" Target="https://sk.wikipedia.org/wiki/%C5%A0krob" TargetMode="External"/><Relationship Id="rId14" Type="http://schemas.openxmlformats.org/officeDocument/2006/relationships/hyperlink" Target="https://sk.wikipedia.org/w/index.php?title=Polyfenoly&amp;action=edit&amp;redlink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PDA 4.A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smtClean="0"/>
              <a:t>Poľné plodiny.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 fontScale="77500" lnSpcReduction="20000"/>
          </a:bodyPr>
          <a:lstStyle/>
          <a:p>
            <a:r>
              <a:rPr lang="sk-SK" dirty="0" smtClean="0"/>
              <a:t>Je </a:t>
            </a:r>
            <a:r>
              <a:rPr lang="sk-SK" dirty="0" smtClean="0"/>
              <a:t>dôležité skladovať zemiakové hľuzy v tme, suchu a chlade, nie však v mraze. Ideálne podmienky sú pri teplote 3 – 4 °C a relatívnej vzdušnej vlhkosti okolo 55 %. Dôležité je tiež dobré vetranie. Vyššie teploty vedú k predčasnému klíčeniu zemiakov, ktoré sprevádza zvyšovanie obsahu jedovatého </a:t>
            </a:r>
            <a:r>
              <a:rPr lang="sk-SK" dirty="0" err="1" smtClean="0"/>
              <a:t>solanínu</a:t>
            </a:r>
            <a:r>
              <a:rPr lang="sk-SK" dirty="0" smtClean="0"/>
              <a:t> v hľuzách</a:t>
            </a:r>
            <a:r>
              <a:rPr lang="sk-SK" dirty="0" smtClean="0"/>
              <a:t>.</a:t>
            </a:r>
          </a:p>
          <a:p>
            <a:r>
              <a:rPr lang="sk-SK" dirty="0" smtClean="0"/>
              <a:t>Úžitok: </a:t>
            </a:r>
            <a:r>
              <a:rPr lang="sk-SK" dirty="0" smtClean="0"/>
              <a:t>Väčšina produkcie zemiakov v rozvinutých krajinách sa ďalej priemyselne spracúva (udáva sa približne 75 %). Vyrába sa z nich predovšetkým škrob a </a:t>
            </a:r>
            <a:r>
              <a:rPr lang="sk-SK" dirty="0" smtClean="0">
                <a:hlinkClick r:id="rId2" tooltip="Etanol"/>
              </a:rPr>
              <a:t>etanol</a:t>
            </a:r>
            <a:r>
              <a:rPr lang="sk-SK" dirty="0" smtClean="0"/>
              <a:t> či už na potravinárske alebo priemyselné účely. Značnú časť zemiakov spracováva potravinársky priemysel na výrobu potravinových polotovarov a hotových výrobkov, ako sú hranolčeky, lupienky, krokety a podobne. V európskych krajinách tvoria zemiaky a výrobky z nich podstatnú časť kalorického príjmu populácie</a:t>
            </a:r>
            <a:r>
              <a:rPr lang="sk-SK" dirty="0" smtClean="0"/>
              <a:t>. </a:t>
            </a: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Kvety a hľuzy </a:t>
            </a:r>
            <a:r>
              <a:rPr lang="sk-SK" dirty="0" err="1" smtClean="0"/>
              <a:t>ľuloka</a:t>
            </a:r>
            <a:r>
              <a:rPr lang="sk-SK" dirty="0" smtClean="0"/>
              <a:t> zemiakového</a:t>
            </a:r>
            <a:endParaRPr lang="sk-SK" dirty="0"/>
          </a:p>
        </p:txBody>
      </p:sp>
      <p:pic>
        <p:nvPicPr>
          <p:cNvPr id="4" name="Zástupný symbol obsahu 3" descr="kvet lulo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412776"/>
            <a:ext cx="2880320" cy="2880320"/>
          </a:xfrm>
        </p:spPr>
      </p:pic>
      <p:pic>
        <p:nvPicPr>
          <p:cNvPr id="5" name="Obrázok 4" descr="hluzy lulo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1556792"/>
            <a:ext cx="4104456" cy="280831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Cukrová repa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je dvojročná poľnohospodárska </a:t>
            </a:r>
            <a:r>
              <a:rPr lang="sk-SK" dirty="0" smtClean="0">
                <a:hlinkClick r:id="rId2" tooltip="Plodina"/>
              </a:rPr>
              <a:t>plodina</a:t>
            </a:r>
            <a:r>
              <a:rPr lang="sk-SK" dirty="0" smtClean="0"/>
              <a:t> z čeľade </a:t>
            </a:r>
            <a:r>
              <a:rPr lang="sk-SK" dirty="0" err="1" smtClean="0"/>
              <a:t>mrlíkovitých</a:t>
            </a:r>
            <a:r>
              <a:rPr lang="sk-SK" dirty="0" smtClean="0"/>
              <a:t> (</a:t>
            </a:r>
            <a:r>
              <a:rPr lang="sk-SK" i="1" dirty="0" err="1" smtClean="0"/>
              <a:t>Chenopodiaceae</a:t>
            </a:r>
            <a:r>
              <a:rPr lang="sk-SK" dirty="0" smtClean="0"/>
              <a:t>).</a:t>
            </a:r>
          </a:p>
          <a:p>
            <a:r>
              <a:rPr lang="sk-SK" dirty="0" smtClean="0"/>
              <a:t>Cukrová repa sa pestuje jeden rok a je radená medzi okopaniny. Prevažná časť zbieranej masy (cca 80%) je ukrytá pod zemou vo forme zásobného koreňa, tzv. buľvy. Listy vyrastajúce z buľvy sa nazývajú chrást. Pri zbere sa pri automatizovanom zbere chrást rozreže a rozmetie do plochy na pôdu. Zozbierané buľvy sú využívané v cukrovarníckom priemysle, na výrobu liehu a v obmedzenom množstve ako krmivo pre hospodárske zvieratá.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Repa cukrová a jej buľva</a:t>
            </a:r>
            <a:endParaRPr lang="sk-SK" dirty="0"/>
          </a:p>
        </p:txBody>
      </p:sp>
      <p:pic>
        <p:nvPicPr>
          <p:cNvPr id="4" name="Zástupný symbol obsahu 3" descr="repa cukrov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692696"/>
            <a:ext cx="3143869" cy="4187825"/>
          </a:xfrm>
        </p:spPr>
      </p:pic>
      <p:pic>
        <p:nvPicPr>
          <p:cNvPr id="5" name="Obrázok 4" descr="bulva re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1340768"/>
            <a:ext cx="3816424" cy="30243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Pšenica letná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Pšenica letná- najdôležitejšia chlebová plodina predstavuje základný zdroj ľudskej výživy (viac ako polovica obyvateľstva sa živí pšenicou. Pšenica je našou základnou obilninou. Zrno sa využíva k výrobe chleba, pečiva, krúp, cestovín a v </a:t>
            </a:r>
            <a:r>
              <a:rPr lang="sk-SK" dirty="0" err="1" smtClean="0"/>
              <a:t>cukrárenstve</a:t>
            </a:r>
            <a:r>
              <a:rPr lang="sk-SK" dirty="0" smtClean="0"/>
              <a:t>. Vlastnosti chleba a pečiva závisia od chemického zloženia zrna najmä bielkovín, ktoré vytvárajú lepok majúci pri pečení chleba mimoriadny význam</a:t>
            </a:r>
            <a:r>
              <a:rPr lang="sk-SK" dirty="0" smtClean="0"/>
              <a:t>.</a:t>
            </a:r>
          </a:p>
          <a:p>
            <a:r>
              <a:rPr lang="sk-SK" dirty="0" smtClean="0"/>
              <a:t> </a:t>
            </a:r>
            <a:r>
              <a:rPr lang="sk-SK" dirty="0" smtClean="0"/>
              <a:t>Za pravlasť pšenice považujeme územie Prednej a Malej Ázie. </a:t>
            </a:r>
            <a:r>
              <a:rPr lang="sk-SK" dirty="0" smtClean="0"/>
              <a:t>U nás </a:t>
            </a:r>
            <a:r>
              <a:rPr lang="sk-SK" dirty="0" smtClean="0"/>
              <a:t>sa </a:t>
            </a:r>
            <a:r>
              <a:rPr lang="sk-SK" dirty="0" smtClean="0"/>
              <a:t>            rozšírila </a:t>
            </a:r>
            <a:r>
              <a:rPr lang="sk-SK" dirty="0" smtClean="0"/>
              <a:t>na začiatku slovanského </a:t>
            </a:r>
            <a:endParaRPr lang="sk-SK" dirty="0" smtClean="0"/>
          </a:p>
          <a:p>
            <a:r>
              <a:rPr lang="sk-SK" dirty="0" smtClean="0"/>
              <a:t>osídlenia. </a:t>
            </a:r>
            <a:endParaRPr lang="sk-SK" dirty="0"/>
          </a:p>
        </p:txBody>
      </p:sp>
      <p:pic>
        <p:nvPicPr>
          <p:cNvPr id="4" name="Obrázok 3" descr="pšenica let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4221088"/>
            <a:ext cx="2173982" cy="221285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/>
          </a:bodyPr>
          <a:lstStyle/>
          <a:p>
            <a:r>
              <a:rPr lang="sk-SK" dirty="0" smtClean="0"/>
              <a:t>Nároky na pôdu – z pestovaných obilnín je pšenica najnáročnejšia na pôdu. Súvisí to s jej pomerne málo vyvinutým koreňovým systémom a pomalším počiatočným rastom. Vyžaduje hlboké, ťažšie ale pritom vzdušné, štruktúrne a bohato živinami a humusom zásobené pôdy. Najlepšie jej vyhovujú hlinité, ílovito-hlinité až ílovité pôdy s neutrálnou až slabo </a:t>
            </a:r>
            <a:r>
              <a:rPr lang="sk-SK" dirty="0" smtClean="0"/>
              <a:t>zásaditou. </a:t>
            </a:r>
            <a:endParaRPr lang="sk-SK" dirty="0"/>
          </a:p>
        </p:txBody>
      </p:sp>
      <p:pic>
        <p:nvPicPr>
          <p:cNvPr id="4" name="Obrázok 3" descr="psen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4509120"/>
            <a:ext cx="2476500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Slnečnica ročná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je jednoročná </a:t>
            </a:r>
            <a:r>
              <a:rPr lang="sk-SK" dirty="0" smtClean="0">
                <a:hlinkClick r:id="rId2" tooltip="Rastlina"/>
              </a:rPr>
              <a:t>rastlina</a:t>
            </a:r>
            <a:r>
              <a:rPr lang="sk-SK" dirty="0" smtClean="0"/>
              <a:t> pôvodom zo </a:t>
            </a:r>
            <a:r>
              <a:rPr lang="sk-SK" dirty="0" smtClean="0">
                <a:hlinkClick r:id="rId3" tooltip="Severná Amerika"/>
              </a:rPr>
              <a:t>Severnej Ameriky</a:t>
            </a:r>
            <a:r>
              <a:rPr lang="sk-SK" dirty="0" smtClean="0"/>
              <a:t> patriaca do čeľade </a:t>
            </a:r>
            <a:r>
              <a:rPr lang="sk-SK" dirty="0" smtClean="0">
                <a:hlinkClick r:id="rId4" tooltip="Astrovité"/>
              </a:rPr>
              <a:t>astrovité</a:t>
            </a:r>
            <a:r>
              <a:rPr lang="sk-SK" dirty="0" smtClean="0"/>
              <a:t> (</a:t>
            </a:r>
            <a:r>
              <a:rPr lang="sk-SK" i="1" dirty="0" err="1" smtClean="0"/>
              <a:t>Asteraceae</a:t>
            </a:r>
            <a:r>
              <a:rPr lang="sk-SK" dirty="0" smtClean="0"/>
              <a:t>) s veľkým </a:t>
            </a:r>
            <a:r>
              <a:rPr lang="sk-SK" dirty="0" smtClean="0">
                <a:hlinkClick r:id="rId5" tooltip="Súkvetie"/>
              </a:rPr>
              <a:t>súkvetím</a:t>
            </a:r>
            <a:r>
              <a:rPr lang="sk-SK" dirty="0" smtClean="0"/>
              <a:t>. Stonka môže dorásť až do výšky 3 metrov, súkvetie (úbor) môže dosiahnuť priemer 30 cm s veľkými semienkami</a:t>
            </a:r>
            <a:r>
              <a:rPr lang="sk-SK" dirty="0" smtClean="0"/>
              <a:t>.</a:t>
            </a:r>
          </a:p>
          <a:p>
            <a:r>
              <a:rPr lang="sk-SK" dirty="0" smtClean="0"/>
              <a:t>Slnečnica je z hľadiska svetovej produkcie </a:t>
            </a:r>
            <a:r>
              <a:rPr lang="sk-SK" dirty="0" smtClean="0">
                <a:hlinkClick r:id="rId6" tooltip="Olejniny (stránka neexistuje)"/>
              </a:rPr>
              <a:t>olejnín</a:t>
            </a:r>
            <a:r>
              <a:rPr lang="sk-SK" dirty="0" smtClean="0"/>
              <a:t> po </a:t>
            </a:r>
            <a:r>
              <a:rPr lang="sk-SK" dirty="0" smtClean="0">
                <a:hlinkClick r:id="rId7" tooltip="Sója"/>
              </a:rPr>
              <a:t>sóji</a:t>
            </a:r>
            <a:r>
              <a:rPr lang="sk-SK" dirty="0" smtClean="0"/>
              <a:t>, </a:t>
            </a:r>
            <a:r>
              <a:rPr lang="sk-SK" dirty="0" smtClean="0">
                <a:hlinkClick r:id="rId8" tooltip="Bavlník"/>
              </a:rPr>
              <a:t>bavlníkovom</a:t>
            </a:r>
            <a:r>
              <a:rPr lang="sk-SK" dirty="0" smtClean="0"/>
              <a:t> semene a plodoch </a:t>
            </a:r>
            <a:r>
              <a:rPr lang="sk-SK" dirty="0" smtClean="0">
                <a:hlinkClick r:id="rId9" tooltip="Podzemnica olejná"/>
              </a:rPr>
              <a:t>podzemnice olejnej</a:t>
            </a:r>
            <a:r>
              <a:rPr lang="sk-SK" dirty="0" smtClean="0"/>
              <a:t> najvýznamnejšou olejninou. Jej význam spočíva predovšetkým v poskytovaní vysoko kvalitného, dieteticky hodnotného </a:t>
            </a:r>
            <a:r>
              <a:rPr lang="sk-SK" dirty="0" smtClean="0">
                <a:hlinkClick r:id="rId10" tooltip="Olej"/>
              </a:rPr>
              <a:t>oleja</a:t>
            </a:r>
            <a:r>
              <a:rPr lang="sk-SK" dirty="0" smtClean="0"/>
              <a:t>, využívaného ako technický, ale najmä </a:t>
            </a:r>
            <a:r>
              <a:rPr lang="sk-SK" dirty="0" smtClean="0">
                <a:hlinkClick r:id="rId11" tooltip="Rastlinný olej (stránka neexistuje)"/>
              </a:rPr>
              <a:t>stolový olej</a:t>
            </a:r>
            <a:r>
              <a:rPr lang="sk-SK" dirty="0" smtClean="0"/>
              <a:t>. </a:t>
            </a:r>
            <a:endParaRPr lang="sk-SK" dirty="0"/>
          </a:p>
        </p:txBody>
      </p:sp>
      <p:pic>
        <p:nvPicPr>
          <p:cNvPr id="4" name="Obrázok 3" descr="slnečnica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652120" y="4221088"/>
            <a:ext cx="1641985" cy="21602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Kukurica siata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92500"/>
          </a:bodyPr>
          <a:lstStyle/>
          <a:p>
            <a:r>
              <a:rPr lang="sk-SK" dirty="0" smtClean="0"/>
              <a:t>Kukurica je veľmi stará rastlina. Spôsob jej </a:t>
            </a:r>
            <a:r>
              <a:rPr lang="sk-SK" dirty="0" err="1" smtClean="0"/>
              <a:t>domestikácie</a:t>
            </a:r>
            <a:r>
              <a:rPr lang="sk-SK" dirty="0" smtClean="0"/>
              <a:t> je jednou z najväčších záhad genetiky. Predpokladá sa, že kukurica vznikla vývojom a selekciou z </a:t>
            </a:r>
            <a:r>
              <a:rPr lang="sk-SK" dirty="0" err="1" smtClean="0">
                <a:hlinkClick r:id="rId2" tooltip="Teosint"/>
              </a:rPr>
              <a:t>teosintu</a:t>
            </a:r>
            <a:r>
              <a:rPr lang="sk-SK" dirty="0" smtClean="0"/>
              <a:t> (skupina amerických tráv z rodu </a:t>
            </a:r>
            <a:r>
              <a:rPr lang="sk-SK" dirty="0" err="1" smtClean="0"/>
              <a:t>Zea</a:t>
            </a:r>
            <a:r>
              <a:rPr lang="sk-SK" dirty="0" smtClean="0"/>
              <a:t>), s ktorým si však dnes kultúrna kukurica nie je vzhľadovo príliš </a:t>
            </a:r>
            <a:r>
              <a:rPr lang="sk-SK" dirty="0" smtClean="0"/>
              <a:t>podobná</a:t>
            </a:r>
            <a:r>
              <a:rPr lang="sk-SK" dirty="0" smtClean="0"/>
              <a:t>. Do Európy sa dostala po príchode Španielov do Ameriky. Na Slovensko sa dostala z Maďarska v polovici 18. storočia. Dnes je rozšírená po celom svete, pretože vďaka </a:t>
            </a:r>
            <a:r>
              <a:rPr lang="sk-SK" dirty="0" err="1" smtClean="0"/>
              <a:t>cudzoopelivosti</a:t>
            </a:r>
            <a:r>
              <a:rPr lang="sk-SK" dirty="0" smtClean="0"/>
              <a:t> je veľmi prispôsobivá.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245720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 fontScale="85000" lnSpcReduction="20000"/>
          </a:bodyPr>
          <a:lstStyle/>
          <a:p>
            <a:r>
              <a:rPr lang="sk-SK" dirty="0" smtClean="0"/>
              <a:t>Kukurica je jednoročná rastlina. Dorastá do výšky 1 až 2,5 metrov, u nás až 3 m. Má plné steblo. Vyrastajú z neho dlhé listy striedavo, v dvoch zvislých radoch. Skoré odrody majú na hlavnom steble 8 – 12 listov, neskoré 24 a viac. Čepeľ listu má výrazné stredné rebro, je podlhovasto kopijovitá</a:t>
            </a:r>
            <a:r>
              <a:rPr lang="sk-SK" dirty="0" smtClean="0"/>
              <a:t>.</a:t>
            </a:r>
          </a:p>
          <a:p>
            <a:r>
              <a:rPr lang="sk-SK" dirty="0" smtClean="0"/>
              <a:t> </a:t>
            </a:r>
            <a:r>
              <a:rPr lang="sk-SK" dirty="0" smtClean="0"/>
              <a:t>V prírodných podmienkach sa kukurica rozmnožuje iba semenom. Zhruba 95% semien je oplodnených cudzím opelením, 5% samoopelením</a:t>
            </a:r>
            <a:r>
              <a:rPr lang="sk-SK" dirty="0" smtClean="0"/>
              <a:t>.</a:t>
            </a:r>
          </a:p>
          <a:p>
            <a:r>
              <a:rPr lang="sk-SK" dirty="0" smtClean="0"/>
              <a:t> </a:t>
            </a:r>
            <a:r>
              <a:rPr lang="sk-SK" dirty="0" smtClean="0"/>
              <a:t>Kukurica je ako mnohé ďalšie tropické rastliny plodina s </a:t>
            </a:r>
            <a:r>
              <a:rPr lang="sk-SK" dirty="0" smtClean="0">
                <a:hlinkClick r:id="rId2" tooltip="Fotosyntéza"/>
              </a:rPr>
              <a:t>fotosyntézou</a:t>
            </a:r>
            <a:r>
              <a:rPr lang="sk-SK" dirty="0" smtClean="0"/>
              <a:t> typu C4. Vďaka tomu je kukurica schopná za dostatočného osvetlenia veľmi rýchlo rásť a produkovať enormné množstvo biomasy. Udáva sa maximálny výnos až 23 t z </a:t>
            </a:r>
            <a:r>
              <a:rPr lang="sk-SK" dirty="0" smtClean="0">
                <a:hlinkClick r:id="rId3" tooltip="Hektár"/>
              </a:rPr>
              <a:t>hektára</a:t>
            </a:r>
            <a:r>
              <a:rPr lang="sk-SK" dirty="0" smtClean="0"/>
              <a:t>. Nie je ani príliš náročná na vodu</a:t>
            </a:r>
            <a:r>
              <a:rPr lang="sk-SK" dirty="0" smtClean="0"/>
              <a:t>. 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Kukurica siata</a:t>
            </a:r>
            <a:endParaRPr lang="sk-SK" dirty="0"/>
          </a:p>
        </p:txBody>
      </p:sp>
      <p:pic>
        <p:nvPicPr>
          <p:cNvPr id="4" name="Zástupný symbol obsahu 3" descr="kukurica siat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052736"/>
            <a:ext cx="3456384" cy="4248472"/>
          </a:xfrm>
        </p:spPr>
      </p:pic>
      <p:pic>
        <p:nvPicPr>
          <p:cNvPr id="5" name="Obrázok 4" descr="kukuri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1484784"/>
            <a:ext cx="4320480" cy="338437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Ľuľok zemiakový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82824"/>
          </a:xfrm>
        </p:spPr>
        <p:txBody>
          <a:bodyPr>
            <a:normAutofit fontScale="62500" lnSpcReduction="20000"/>
          </a:bodyPr>
          <a:lstStyle/>
          <a:p>
            <a:r>
              <a:rPr lang="sk-SK" dirty="0" smtClean="0"/>
              <a:t>je hospodársky veľmi významná viacročná hľuznatá plodina z čeľade </a:t>
            </a:r>
            <a:r>
              <a:rPr lang="sk-SK" dirty="0" smtClean="0">
                <a:hlinkClick r:id="rId2" tooltip="Ľuľkovité (stránka neexistuje)"/>
              </a:rPr>
              <a:t>ľuľkovité</a:t>
            </a:r>
            <a:r>
              <a:rPr lang="sk-SK" dirty="0" smtClean="0"/>
              <a:t> (</a:t>
            </a:r>
            <a:r>
              <a:rPr lang="sk-SK" i="1" dirty="0" err="1" smtClean="0"/>
              <a:t>Solanaceae</a:t>
            </a:r>
            <a:r>
              <a:rPr lang="sk-SK" dirty="0" smtClean="0"/>
              <a:t>).</a:t>
            </a:r>
          </a:p>
          <a:p>
            <a:r>
              <a:rPr lang="sk-SK" dirty="0" smtClean="0">
                <a:hlinkClick r:id="rId3" tooltip="Hľuza (rastlina) (stránka neexistuje)"/>
              </a:rPr>
              <a:t>Hľuza</a:t>
            </a:r>
            <a:r>
              <a:rPr lang="sk-SK" dirty="0" smtClean="0"/>
              <a:t> tejto rastliny (alebo jedlo z nej pripravené) sa volá </a:t>
            </a:r>
            <a:r>
              <a:rPr lang="sk-SK" b="1" dirty="0" smtClean="0"/>
              <a:t>zemiak</a:t>
            </a:r>
            <a:r>
              <a:rPr lang="sk-SK" dirty="0" smtClean="0"/>
              <a:t>.</a:t>
            </a:r>
          </a:p>
          <a:p>
            <a:r>
              <a:rPr lang="sk-SK" dirty="0" smtClean="0"/>
              <a:t>POZOR: </a:t>
            </a:r>
            <a:r>
              <a:rPr lang="sk-SK" dirty="0" smtClean="0"/>
              <a:t>Ľuľok zemiakový je potravina, no nadzemné časti tejto rastliny sú jedovaté. V extrémnych prípadoch môže ich požitie viesť k úmrtiu</a:t>
            </a:r>
            <a:r>
              <a:rPr lang="sk-SK" dirty="0" smtClean="0"/>
              <a:t>.</a:t>
            </a:r>
          </a:p>
          <a:p>
            <a:r>
              <a:rPr lang="sk-SK" dirty="0" smtClean="0"/>
              <a:t> </a:t>
            </a:r>
            <a:r>
              <a:rPr lang="sk-SK" dirty="0" smtClean="0"/>
              <a:t>Zemiaky obsahujú toxické </a:t>
            </a:r>
            <a:r>
              <a:rPr lang="sk-SK" dirty="0" err="1" smtClean="0"/>
              <a:t>glykoalkaloidy</a:t>
            </a:r>
            <a:r>
              <a:rPr lang="sk-SK" dirty="0" smtClean="0"/>
              <a:t>, predovšetkým </a:t>
            </a:r>
            <a:r>
              <a:rPr lang="sk-SK" dirty="0" err="1" smtClean="0">
                <a:hlinkClick r:id="rId4" tooltip="Solanín (stránka neexistuje)"/>
              </a:rPr>
              <a:t>solanín</a:t>
            </a:r>
            <a:r>
              <a:rPr lang="sk-SK" dirty="0" smtClean="0"/>
              <a:t> a </a:t>
            </a:r>
            <a:r>
              <a:rPr lang="sk-SK" dirty="0" err="1" smtClean="0">
                <a:hlinkClick r:id="rId5" tooltip="Chakonín (stránka neexistuje)"/>
              </a:rPr>
              <a:t>chakonín</a:t>
            </a:r>
            <a:r>
              <a:rPr lang="sk-SK" dirty="0" smtClean="0"/>
              <a:t>. Pri teplotách nad 170 °C sa tieto látky čiastočne rozkladajú.</a:t>
            </a:r>
          </a:p>
          <a:p>
            <a:r>
              <a:rPr lang="sk-SK" dirty="0" smtClean="0"/>
              <a:t>V hľuzách je najväčšia koncentrácia </a:t>
            </a:r>
            <a:r>
              <a:rPr lang="sk-SK" dirty="0" smtClean="0">
                <a:hlinkClick r:id="rId6" tooltip="Alkaloid"/>
              </a:rPr>
              <a:t>alkaloidov</a:t>
            </a:r>
            <a:r>
              <a:rPr lang="sk-SK" dirty="0" smtClean="0"/>
              <a:t> pod šupkou a zvyšuje sa, ak sú zemiaky vystavené svetlu. Zemiaky na svetle tiež zelenajú, obsah alkaloidov však nemusí so zelenou farbou hľúz priamo súvisieť. Vyšší obsah alkaloidov je v okolí očiek (púčiky na hľuze) a v blízkosti poranenia hľuzy. Pri predávkovaní môže dôjsť aj k smrteľnej </a:t>
            </a:r>
            <a:r>
              <a:rPr lang="sk-SK" dirty="0" err="1" smtClean="0">
                <a:hlinkClick r:id="rId7" tooltip="Otrava"/>
              </a:rPr>
              <a:t>otrave</a:t>
            </a:r>
            <a:r>
              <a:rPr lang="sk-SK" dirty="0" err="1" smtClean="0"/>
              <a:t>,preto</a:t>
            </a:r>
            <a:r>
              <a:rPr lang="sk-SK" dirty="0" smtClean="0"/>
              <a:t> zemiaky s klíčkami už nekonzumujeme. 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4" name="Obrázok 3" descr="lulok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012160" y="4149080"/>
            <a:ext cx="1656184" cy="216024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 fontScale="70000" lnSpcReduction="20000"/>
          </a:bodyPr>
          <a:lstStyle/>
          <a:p>
            <a:r>
              <a:rPr lang="sk-SK" dirty="0" smtClean="0"/>
              <a:t>Keď ríšu Inkov v prvej polovici </a:t>
            </a:r>
            <a:r>
              <a:rPr lang="sk-SK" dirty="0" smtClean="0">
                <a:hlinkClick r:id="rId2" tooltip="16. storočie"/>
              </a:rPr>
              <a:t>16. storočia</a:t>
            </a:r>
            <a:r>
              <a:rPr lang="sk-SK" dirty="0" smtClean="0"/>
              <a:t> dobyli Španieli, putovali do Európy okrem mnohých ton </a:t>
            </a:r>
            <a:r>
              <a:rPr lang="sk-SK" dirty="0" smtClean="0">
                <a:hlinkClick r:id="rId3" tooltip="Zlato"/>
              </a:rPr>
              <a:t>zlata</a:t>
            </a:r>
            <a:r>
              <a:rPr lang="sk-SK" dirty="0" smtClean="0"/>
              <a:t> a </a:t>
            </a:r>
            <a:r>
              <a:rPr lang="sk-SK" dirty="0" smtClean="0">
                <a:hlinkClick r:id="rId4" tooltip="Striebro"/>
              </a:rPr>
              <a:t>striebra</a:t>
            </a:r>
            <a:r>
              <a:rPr lang="sk-SK" dirty="0" smtClean="0"/>
              <a:t> aj niektoré exotické rastliny, medzi nimi aj zemiaky</a:t>
            </a:r>
            <a:r>
              <a:rPr lang="sk-SK" dirty="0" smtClean="0"/>
              <a:t>.</a:t>
            </a:r>
            <a:r>
              <a:rPr lang="sk-SK" dirty="0" smtClean="0"/>
              <a:t> Na Slovensko sa zemiaky dostali ešte neskôr, pravdepodobne okolo roku </a:t>
            </a:r>
            <a:r>
              <a:rPr lang="sk-SK" dirty="0" smtClean="0">
                <a:hlinkClick r:id="rId5" tooltip="1654"/>
              </a:rPr>
              <a:t>1654</a:t>
            </a:r>
            <a:r>
              <a:rPr lang="sk-SK" dirty="0" smtClean="0"/>
              <a:t> – prvýkrát sa o nich však zmienil až mních Cyprián z </a:t>
            </a:r>
            <a:r>
              <a:rPr lang="sk-SK" dirty="0" smtClean="0">
                <a:hlinkClick r:id="rId6" tooltip="Červený Kláštor"/>
              </a:rPr>
              <a:t>Červeného Kláštora</a:t>
            </a:r>
            <a:r>
              <a:rPr lang="sk-SK" dirty="0" smtClean="0"/>
              <a:t> v </a:t>
            </a:r>
            <a:r>
              <a:rPr lang="sk-SK" i="1" dirty="0" err="1" smtClean="0"/>
              <a:t>Pojednaní</a:t>
            </a:r>
            <a:r>
              <a:rPr lang="sk-SK" i="1" dirty="0" smtClean="0"/>
              <a:t> o poľnohospodárstve na Spiši</a:t>
            </a:r>
            <a:r>
              <a:rPr lang="sk-SK" dirty="0" smtClean="0"/>
              <a:t> z roku </a:t>
            </a:r>
            <a:r>
              <a:rPr lang="sk-SK" dirty="0" smtClean="0">
                <a:hlinkClick r:id="rId7" tooltip="1768"/>
              </a:rPr>
              <a:t>1768</a:t>
            </a:r>
            <a:r>
              <a:rPr lang="sk-SK" dirty="0" smtClean="0"/>
              <a:t>. </a:t>
            </a:r>
            <a:endParaRPr lang="sk-SK" dirty="0" smtClean="0"/>
          </a:p>
          <a:p>
            <a:r>
              <a:rPr lang="sk-SK" dirty="0" smtClean="0"/>
              <a:t> Bežné konzumné zemiaky obsahujú približne 24 % </a:t>
            </a:r>
            <a:r>
              <a:rPr lang="sk-SK" dirty="0" smtClean="0">
                <a:hlinkClick r:id="rId8" tooltip="Sušina"/>
              </a:rPr>
              <a:t>sušiny</a:t>
            </a:r>
            <a:r>
              <a:rPr lang="sk-SK" dirty="0" smtClean="0"/>
              <a:t>, z toho približne 75 % tvorí </a:t>
            </a:r>
            <a:r>
              <a:rPr lang="sk-SK" dirty="0" smtClean="0">
                <a:hlinkClick r:id="rId9" tooltip="Škrob"/>
              </a:rPr>
              <a:t>škrob</a:t>
            </a:r>
            <a:r>
              <a:rPr lang="sk-SK" dirty="0" smtClean="0"/>
              <a:t> a asi 2 % rozpustné </a:t>
            </a:r>
            <a:r>
              <a:rPr lang="sk-SK" dirty="0" smtClean="0">
                <a:hlinkClick r:id="rId10" tooltip="Sacharid"/>
              </a:rPr>
              <a:t>cukry</a:t>
            </a:r>
            <a:r>
              <a:rPr lang="sk-SK" dirty="0" smtClean="0"/>
              <a:t>. </a:t>
            </a:r>
            <a:r>
              <a:rPr lang="sk-SK" dirty="0" smtClean="0">
                <a:hlinkClick r:id="rId11" tooltip="Bielkovina"/>
              </a:rPr>
              <a:t>Bielkoviny</a:t>
            </a:r>
            <a:r>
              <a:rPr lang="sk-SK" dirty="0" smtClean="0"/>
              <a:t> tvoria okolo 5 – 10 % sušiny a </a:t>
            </a:r>
            <a:r>
              <a:rPr lang="sk-SK" dirty="0" smtClean="0">
                <a:hlinkClick r:id="rId12" tooltip="Lipid"/>
              </a:rPr>
              <a:t>tuky</a:t>
            </a:r>
            <a:r>
              <a:rPr lang="sk-SK" dirty="0" smtClean="0"/>
              <a:t> okolo 0,4 % sušiny. Hľuzy ďalej obsahujú významné množstvá </a:t>
            </a:r>
            <a:r>
              <a:rPr lang="sk-SK" dirty="0" smtClean="0">
                <a:hlinkClick r:id="rId13" tooltip="Kyselina citrónová"/>
              </a:rPr>
              <a:t>kyseliny citrónovej</a:t>
            </a:r>
            <a:r>
              <a:rPr lang="sk-SK" dirty="0" smtClean="0"/>
              <a:t>, </a:t>
            </a:r>
            <a:r>
              <a:rPr lang="sk-SK" dirty="0" err="1" smtClean="0">
                <a:hlinkClick r:id="rId14" tooltip="Polyfenoly (stránka neexistuje)"/>
              </a:rPr>
              <a:t>polyfenolov</a:t>
            </a:r>
            <a:r>
              <a:rPr lang="sk-SK" dirty="0" smtClean="0"/>
              <a:t>, minerálnych látok </a:t>
            </a:r>
            <a:r>
              <a:rPr lang="sk-SK" dirty="0" smtClean="0"/>
              <a:t>a vitamín C.</a:t>
            </a:r>
          </a:p>
          <a:p>
            <a:r>
              <a:rPr lang="sk-SK" dirty="0" smtClean="0"/>
              <a:t>Zemiakom vyhovuje chladnejšie vlhké </a:t>
            </a:r>
            <a:r>
              <a:rPr lang="sk-SK" dirty="0" smtClean="0">
                <a:hlinkClick r:id="rId15" tooltip="Podnebie (klíma)"/>
              </a:rPr>
              <a:t>podnebie</a:t>
            </a:r>
            <a:r>
              <a:rPr lang="sk-SK" dirty="0" smtClean="0"/>
              <a:t>, aké prevláda na severe Európy a USA, v Rusku a prípadne aj vo vyšších polohách teplejších klimatických oblastí. Zemiaky však neznášajú mrazy, pri dlhotrvajúcich teplotách mierne pod bodom mrazu hľuzy zmrznú.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81</TotalTime>
  <Words>255</Words>
  <Application>Microsoft Office PowerPoint</Application>
  <PresentationFormat>Prezentácia na obrazovke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Aspekt</vt:lpstr>
      <vt:lpstr>PDA 4.A</vt:lpstr>
      <vt:lpstr>Pšenica letná</vt:lpstr>
      <vt:lpstr>Snímka 3</vt:lpstr>
      <vt:lpstr>Slnečnica ročná</vt:lpstr>
      <vt:lpstr>Kukurica siata</vt:lpstr>
      <vt:lpstr>Snímka 6</vt:lpstr>
      <vt:lpstr>Kukurica siata</vt:lpstr>
      <vt:lpstr>Ľuľok zemiakový </vt:lpstr>
      <vt:lpstr>Snímka 9</vt:lpstr>
      <vt:lpstr>Snímka 10</vt:lpstr>
      <vt:lpstr>Kvety a hľuzy ľuloka zemiakového</vt:lpstr>
      <vt:lpstr>Cukrová repa </vt:lpstr>
      <vt:lpstr>Repa cukrová a jej buľva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PDA 4.A</dc:title>
  <dc:creator>(admin)</dc:creator>
  <cp:lastModifiedBy>(admin)</cp:lastModifiedBy>
  <cp:revision>21</cp:revision>
  <dcterms:created xsi:type="dcterms:W3CDTF">2020-03-29T19:20:58Z</dcterms:created>
  <dcterms:modified xsi:type="dcterms:W3CDTF">2020-03-29T20:42:23Z</dcterms:modified>
</cp:coreProperties>
</file>