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7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3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0" r:id="rId5"/>
    <p:sldLayoutId id="2147483756" r:id="rId6"/>
    <p:sldLayoutId id="2147483757" r:id="rId7"/>
    <p:sldLayoutId id="2147483747" r:id="rId8"/>
    <p:sldLayoutId id="2147483748" r:id="rId9"/>
    <p:sldLayoutId id="2147483749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Latin-amerik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osaca.wordpress.com/sixth-grade/the-first-american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alrunemagick.blogspot.com/2014/07/top-10-myths-about-vikings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13%E2%80%9314_CONCACAF_Champions_Leagu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m.wikipedia.org/wiki/Donald_Trum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Venecuel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1CEF7C3A-676E-4D88-9570-0094EF9C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" b="1275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C8411A-DDED-4F2D-B6C6-224FE2B4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Ameriky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0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1186A8-EF1E-413F-9693-6559819C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1"/>
            <a:ext cx="7417925" cy="105983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Južnej Ameriky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7BA050-7C63-4BB5-B010-212D674F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1722475"/>
            <a:ext cx="7245103" cy="4316818"/>
          </a:xfrm>
        </p:spPr>
        <p:txBody>
          <a:bodyPr>
            <a:normAutofit/>
          </a:bodyPr>
          <a:lstStyle/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najmladší región  na svete – až 45 % súčasných obyvateľov tvorí mládež do 15 rokov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pôvodní obyvatelia boli indiánske národy a kmene, ktoré sa hojne premiešavali s prisťahovalcami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 obyvateľstva má belošský pôvod, 1/10 tvoria pôvodní obyvatelia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premiešanie rás, kultúr a náboženstiev spôsobilo, že rasová nenávisť je oveľa menšia ako inde vo svete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tu vysoký prirodzený prírastok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mestské obyvateľstvo tvorí 70 %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 obyvateľstva pracuje v poľnohospodárstve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Obrázok, na ktorom je mapa, text&#10;&#10;Automaticky generovaný popis">
            <a:extLst>
              <a:ext uri="{FF2B5EF4-FFF2-40B4-BE49-F238E27FC236}">
                <a16:creationId xmlns:a16="http://schemas.microsoft.com/office/drawing/2014/main" id="{E0C8102D-FC33-4F0F-AB3D-CDF6FBABB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2476"/>
            <a:ext cx="3286809" cy="37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cký objekt 22" descr="Smutná tvár s výplňou plnou farbou">
            <a:extLst>
              <a:ext uri="{FF2B5EF4-FFF2-40B4-BE49-F238E27FC236}">
                <a16:creationId xmlns:a16="http://schemas.microsoft.com/office/drawing/2014/main" id="{CB654920-7B39-4E9F-AD84-70F1D58459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88800" y="3864731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mutná tvár s výplňou plnou farbou">
            <a:extLst>
              <a:ext uri="{FF2B5EF4-FFF2-40B4-BE49-F238E27FC236}">
                <a16:creationId xmlns:a16="http://schemas.microsoft.com/office/drawing/2014/main" id="{C774C5FA-6565-4761-8969-12D7747D0D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3216" y="3827906"/>
            <a:ext cx="914400" cy="9144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2087F-7B5A-4D02-8FFA-9635865B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Kontrolná otázka: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7171E3-48F9-4F21-9BAA-85F44F63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821238"/>
          </a:xfrm>
        </p:spPr>
        <p:txBody>
          <a:bodyPr>
            <a:normAutofit/>
          </a:bodyPr>
          <a:lstStyle/>
          <a:p>
            <a:r>
              <a:rPr lang="sk-SK" sz="2400" dirty="0"/>
              <a:t>V južnej Amerike žijú obyvatelia prevažne v mestách.  Označ správny údaj:</a:t>
            </a:r>
          </a:p>
        </p:txBody>
      </p:sp>
      <p:pic>
        <p:nvPicPr>
          <p:cNvPr id="11" name="Grafický objekt 10" descr="Lupa">
            <a:extLst>
              <a:ext uri="{FF2B5EF4-FFF2-40B4-BE49-F238E27FC236}">
                <a16:creationId xmlns:a16="http://schemas.microsoft.com/office/drawing/2014/main" id="{02F5AEA8-E8F1-4A66-AE0A-BE885CA49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448891">
            <a:off x="8456102" y="1028955"/>
            <a:ext cx="1501629" cy="1501629"/>
          </a:xfrm>
          <a:prstGeom prst="rect">
            <a:avLst/>
          </a:prstGeom>
        </p:spPr>
      </p:pic>
      <p:sp>
        <p:nvSpPr>
          <p:cNvPr id="7" name="Sedemuholník 6">
            <a:extLst>
              <a:ext uri="{FF2B5EF4-FFF2-40B4-BE49-F238E27FC236}">
                <a16:creationId xmlns:a16="http://schemas.microsoft.com/office/drawing/2014/main" id="{4E19F98B-D820-4F6F-95F0-C4936549247C}"/>
              </a:ext>
            </a:extLst>
          </p:cNvPr>
          <p:cNvSpPr/>
          <p:nvPr/>
        </p:nvSpPr>
        <p:spPr>
          <a:xfrm>
            <a:off x="6869675" y="3283575"/>
            <a:ext cx="2152650" cy="215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sk-SK" dirty="0"/>
              <a:t> %</a:t>
            </a:r>
          </a:p>
        </p:txBody>
      </p:sp>
      <p:sp>
        <p:nvSpPr>
          <p:cNvPr id="6" name="Sedemuholník 5">
            <a:extLst>
              <a:ext uri="{FF2B5EF4-FFF2-40B4-BE49-F238E27FC236}">
                <a16:creationId xmlns:a16="http://schemas.microsoft.com/office/drawing/2014/main" id="{A9E73CC4-EB67-4FA4-B0E2-E7FDF8048432}"/>
              </a:ext>
            </a:extLst>
          </p:cNvPr>
          <p:cNvSpPr/>
          <p:nvPr/>
        </p:nvSpPr>
        <p:spPr>
          <a:xfrm>
            <a:off x="1374091" y="3246750"/>
            <a:ext cx="2152650" cy="20767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55 %</a:t>
            </a:r>
          </a:p>
        </p:txBody>
      </p:sp>
      <p:pic>
        <p:nvPicPr>
          <p:cNvPr id="20" name="Grafický objekt 19" descr="Usmievavá tvár s výplňou plnou farbou">
            <a:extLst>
              <a:ext uri="{FF2B5EF4-FFF2-40B4-BE49-F238E27FC236}">
                <a16:creationId xmlns:a16="http://schemas.microsoft.com/office/drawing/2014/main" id="{23045458-EC78-49C5-9E7D-1359E9155F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90520" y="3864731"/>
            <a:ext cx="914400" cy="914400"/>
          </a:xfrm>
          <a:prstGeom prst="rect">
            <a:avLst/>
          </a:prstGeom>
        </p:spPr>
      </p:pic>
      <p:sp>
        <p:nvSpPr>
          <p:cNvPr id="21" name="Sedemuholník 20">
            <a:extLst>
              <a:ext uri="{FF2B5EF4-FFF2-40B4-BE49-F238E27FC236}">
                <a16:creationId xmlns:a16="http://schemas.microsoft.com/office/drawing/2014/main" id="{35590640-C7CE-448F-9C66-DA68831B6E5B}"/>
              </a:ext>
            </a:extLst>
          </p:cNvPr>
          <p:cNvSpPr/>
          <p:nvPr/>
        </p:nvSpPr>
        <p:spPr>
          <a:xfrm>
            <a:off x="4086456" y="3283575"/>
            <a:ext cx="2152650" cy="20767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70 %</a:t>
            </a:r>
          </a:p>
        </p:txBody>
      </p:sp>
    </p:spTree>
    <p:extLst>
      <p:ext uri="{BB962C8B-B14F-4D97-AF65-F5344CB8AC3E}">
        <p14:creationId xmlns:p14="http://schemas.microsoft.com/office/powerpoint/2010/main" val="2631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9C6DDD-F6AE-4971-81EA-CC9057AA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Objavovanie Ameriky </a:t>
            </a:r>
            <a:br>
              <a:rPr lang="sk-SK" b="1" dirty="0">
                <a:solidFill>
                  <a:srgbClr val="C00000"/>
                </a:solidFill>
              </a:rPr>
            </a:br>
            <a:r>
              <a:rPr lang="sk-SK" b="1" dirty="0">
                <a:solidFill>
                  <a:srgbClr val="C00000"/>
                </a:solidFill>
              </a:rPr>
              <a:t>                         – Nový svet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EE0742-0CE1-41C9-92EF-3DFE961D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398246"/>
            <a:ext cx="7245103" cy="3598518"/>
          </a:xfrm>
        </p:spPr>
        <p:txBody>
          <a:bodyPr>
            <a:normAutofit/>
          </a:bodyPr>
          <a:lstStyle/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981 –982 – Viking Erik Červený, neskôr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Lejf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Erikson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1492 –Krištof Kolumbus z Janova v službách španielskeho kráľa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ňom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Amergo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Vespuci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 Florencie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1519 – 1522 –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Hernando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zničil ríšu Aztékov, pristál v Mexiku, dal spáliť lode a armáda ríšu zlikvidovala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1531 –1536 – dobyl ríšu Inkov Francisco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Pizzaro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pôvodom pastier svíň )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1667 -  Holanďania založili Nový Amsterdam – New York</a:t>
            </a:r>
          </a:p>
          <a:p>
            <a:pPr lvl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1867 – Rusi predali Aljašku Amerike za 7 mil. dolárov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cký objekt 4" descr="Glóbus – Severná a Južná Amerika">
            <a:extLst>
              <a:ext uri="{FF2B5EF4-FFF2-40B4-BE49-F238E27FC236}">
                <a16:creationId xmlns:a16="http://schemas.microsoft.com/office/drawing/2014/main" id="{1BFBBB1B-2D95-41A2-B256-C1F73CCA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7890" y="457201"/>
            <a:ext cx="1941044" cy="19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F5123-D6DF-4989-83F3-372FDC4D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Severnej 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1E4B8F-797F-4B67-9B67-15526B6B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3543300"/>
            <a:ext cx="7245103" cy="2419349"/>
          </a:xfrm>
        </p:spPr>
        <p:txBody>
          <a:bodyPr>
            <a:noAutofit/>
          </a:bodyPr>
          <a:lstStyle/>
          <a:p>
            <a:pPr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pôvodní obyvatelia sú Indiáni, ktorí prišli na územie Ameriky cez, vtedy ešte suchý, Beringov prieliv, pred 20 000 – 30 000 rokmi zo severovýchodnej Ázie</a:t>
            </a:r>
          </a:p>
          <a:p>
            <a:pPr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neskôr nasledovali expedície Vikingov, ktorí dosiahli pobrežie Severnej Ameriky  skôr ako začala európska kolonizácia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FFB7BB4-536A-4FFC-9BB1-BC87C24369C5}"/>
              </a:ext>
            </a:extLst>
          </p:cNvPr>
          <p:cNvSpPr txBox="1"/>
          <p:nvPr/>
        </p:nvSpPr>
        <p:spPr>
          <a:xfrm>
            <a:off x="3844616" y="2790912"/>
            <a:ext cx="18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histórie:</a:t>
            </a:r>
          </a:p>
        </p:txBody>
      </p:sp>
      <p:pic>
        <p:nvPicPr>
          <p:cNvPr id="6" name="Obrázok 5" descr="Obrázok, na ktorom je osoba, muž, stojaci, fotografia&#10;&#10;Automaticky generovaný popis">
            <a:extLst>
              <a:ext uri="{FF2B5EF4-FFF2-40B4-BE49-F238E27FC236}">
                <a16:creationId xmlns:a16="http://schemas.microsoft.com/office/drawing/2014/main" id="{12EEFDC7-4343-4727-AE47-4F099DCCF0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0753" y="513904"/>
            <a:ext cx="1719728" cy="3087167"/>
          </a:xfrm>
          <a:prstGeom prst="rect">
            <a:avLst/>
          </a:prstGeom>
        </p:spPr>
      </p:pic>
      <p:pic>
        <p:nvPicPr>
          <p:cNvPr id="11" name="Obrázok 10" descr="Obrázok, na ktorom je stôl, sedenie, koláč, motocykel&#10;&#10;Automaticky generovaný popis">
            <a:extLst>
              <a:ext uri="{FF2B5EF4-FFF2-40B4-BE49-F238E27FC236}">
                <a16:creationId xmlns:a16="http://schemas.microsoft.com/office/drawing/2014/main" id="{6D72B051-B67B-49C4-8624-D954C5E2BF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58934" y="4114800"/>
            <a:ext cx="2956558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9D609F-79E2-4CB5-97F7-8266B7DE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Kontrolná otázka: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D172F1-7470-4CF5-A358-7CE4D832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1057886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Odkiaľ prišli pôvodní obyvatelia 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 smtClean="0"/>
              <a:t>severnej </a:t>
            </a:r>
            <a:r>
              <a:rPr lang="sk-SK" sz="2800" dirty="0"/>
              <a:t>Ameriky – Indiáni?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C49EF0C-B420-403B-B0FC-28C13961AFD7}"/>
              </a:ext>
            </a:extLst>
          </p:cNvPr>
          <p:cNvSpPr txBox="1"/>
          <p:nvPr/>
        </p:nvSpPr>
        <p:spPr>
          <a:xfrm>
            <a:off x="1428750" y="427672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Správne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E362149-1AC0-4F42-8E08-C65C28C99308}"/>
              </a:ext>
            </a:extLst>
          </p:cNvPr>
          <p:cNvSpPr txBox="1"/>
          <p:nvPr/>
        </p:nvSpPr>
        <p:spPr>
          <a:xfrm>
            <a:off x="6752963" y="426926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Nesprávne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618A21-D4C1-4A9E-A537-F6417037C995}"/>
              </a:ext>
            </a:extLst>
          </p:cNvPr>
          <p:cNvSpPr txBox="1"/>
          <p:nvPr/>
        </p:nvSpPr>
        <p:spPr>
          <a:xfrm>
            <a:off x="4069972" y="429946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Nesprávne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F1FAF4FD-5354-4E3F-867D-BB265B10ECD9}"/>
              </a:ext>
            </a:extLst>
          </p:cNvPr>
          <p:cNvSpPr/>
          <p:nvPr/>
        </p:nvSpPr>
        <p:spPr>
          <a:xfrm>
            <a:off x="1095375" y="3952875"/>
            <a:ext cx="19050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Severovýchodnej Ázie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5FEB7209-F87C-409D-A741-7279CC818B2F}"/>
              </a:ext>
            </a:extLst>
          </p:cNvPr>
          <p:cNvSpPr/>
          <p:nvPr/>
        </p:nvSpPr>
        <p:spPr>
          <a:xfrm>
            <a:off x="3749879" y="3952875"/>
            <a:ext cx="1988191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Južnej Ázie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E97ED3D9-4B0C-445E-8560-FB58F22ED246}"/>
              </a:ext>
            </a:extLst>
          </p:cNvPr>
          <p:cNvSpPr/>
          <p:nvPr/>
        </p:nvSpPr>
        <p:spPr>
          <a:xfrm>
            <a:off x="6487574" y="3947041"/>
            <a:ext cx="1988191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Afriky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7902706-A876-4487-BFC3-EDADAB6E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970" y="673902"/>
            <a:ext cx="4273737" cy="22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951130-E5F8-4B5F-A6ED-D4C23A7F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9E45AE-1701-4E87-862C-4C0B5C84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398245"/>
            <a:ext cx="7245103" cy="3662313"/>
          </a:xfrm>
        </p:spPr>
        <p:txBody>
          <a:bodyPr>
            <a:noAutofit/>
          </a:bodyPr>
          <a:lstStyle/>
          <a:p>
            <a:pPr lvl="0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80 %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Severnej Ameriky žije v mestách</a:t>
            </a:r>
          </a:p>
          <a:p>
            <a:pPr lvl="0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Kanaďanov obýva úzky pás pri hranici s USA</a:t>
            </a:r>
          </a:p>
          <a:p>
            <a:pPr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USA sú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oblasti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veľkej koncentrácie obyvateľov : pobrežie Atlantiku, jazerná oblasť a tichomorské pobrežie </a:t>
            </a:r>
          </a:p>
          <a:p>
            <a:pPr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veľký pohyb v počte obyvateľov spôsobujú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migrácie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keď ročne pribudne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500 000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prisťahovalcov z Južnej Ameriky, Európy, Ázie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cký objekt 4" descr="Glóbus – Severná a Južná Amerika">
            <a:extLst>
              <a:ext uri="{FF2B5EF4-FFF2-40B4-BE49-F238E27FC236}">
                <a16:creationId xmlns:a16="http://schemas.microsoft.com/office/drawing/2014/main" id="{1BFBBB1B-2D95-41A2-B256-C1F73CCA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7890" y="457201"/>
            <a:ext cx="1941044" cy="19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4BDC6-4DFF-4FFB-A33F-E7B5DBA5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Kontrolná otázka: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F7B667-1568-460D-BC38-E95F1096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58" y="2759249"/>
            <a:ext cx="6430530" cy="1316082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Migrácia až 500 000 obyvateľov do severnej Ameriky nastáva: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682B458-A02F-4523-8CA9-D4B7495A787B}"/>
              </a:ext>
            </a:extLst>
          </p:cNvPr>
          <p:cNvSpPr txBox="1"/>
          <p:nvPr/>
        </p:nvSpPr>
        <p:spPr>
          <a:xfrm>
            <a:off x="1108110" y="4958934"/>
            <a:ext cx="128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Nesprávne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7FCE1C2-8D86-4DC5-8F08-902ABD531603}"/>
              </a:ext>
            </a:extLst>
          </p:cNvPr>
          <p:cNvSpPr txBox="1"/>
          <p:nvPr/>
        </p:nvSpPr>
        <p:spPr>
          <a:xfrm>
            <a:off x="5879284" y="4952911"/>
            <a:ext cx="128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Správne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B3C818B-EF8D-4D47-A6DB-CB3FBBD9B7BA}"/>
              </a:ext>
            </a:extLst>
          </p:cNvPr>
          <p:cNvSpPr txBox="1"/>
          <p:nvPr/>
        </p:nvSpPr>
        <p:spPr>
          <a:xfrm>
            <a:off x="8310242" y="4950768"/>
            <a:ext cx="128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Nesprávne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AE94FC7-F876-4793-A9E0-16247AC12E6E}"/>
              </a:ext>
            </a:extLst>
          </p:cNvPr>
          <p:cNvSpPr txBox="1"/>
          <p:nvPr/>
        </p:nvSpPr>
        <p:spPr>
          <a:xfrm>
            <a:off x="3423029" y="4957215"/>
            <a:ext cx="128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Nesprávne</a:t>
            </a:r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61A00C87-2505-467E-A3C0-71E804B6227D}"/>
              </a:ext>
            </a:extLst>
          </p:cNvPr>
          <p:cNvSpPr/>
          <p:nvPr/>
        </p:nvSpPr>
        <p:spPr>
          <a:xfrm>
            <a:off x="788801" y="4571212"/>
            <a:ext cx="1921079" cy="1006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Mesačne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CA86EA05-2169-4D3A-9DE1-6A6F9EBF64AE}"/>
              </a:ext>
            </a:extLst>
          </p:cNvPr>
          <p:cNvSpPr/>
          <p:nvPr/>
        </p:nvSpPr>
        <p:spPr>
          <a:xfrm>
            <a:off x="3265254" y="4571211"/>
            <a:ext cx="1828800" cy="1006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2 x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ročne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5B86B3EC-580C-4B07-8FC3-3F29F094FCA9}"/>
              </a:ext>
            </a:extLst>
          </p:cNvPr>
          <p:cNvSpPr/>
          <p:nvPr/>
        </p:nvSpPr>
        <p:spPr>
          <a:xfrm>
            <a:off x="5649428" y="4571212"/>
            <a:ext cx="1828800" cy="1006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Ročne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D6FD1C8D-21E7-4B65-9398-82D1EBDA5F25}"/>
              </a:ext>
            </a:extLst>
          </p:cNvPr>
          <p:cNvSpPr/>
          <p:nvPr/>
        </p:nvSpPr>
        <p:spPr>
          <a:xfrm>
            <a:off x="7990933" y="4571213"/>
            <a:ext cx="1921079" cy="1006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deň</a:t>
            </a:r>
          </a:p>
        </p:txBody>
      </p:sp>
      <p:pic>
        <p:nvPicPr>
          <p:cNvPr id="27" name="Obrázok 26" descr="Obrázok, na ktorom je text, mapa&#10;&#10;Automaticky generovaný popis">
            <a:extLst>
              <a:ext uri="{FF2B5EF4-FFF2-40B4-BE49-F238E27FC236}">
                <a16:creationId xmlns:a16="http://schemas.microsoft.com/office/drawing/2014/main" id="{76B87B1F-BE77-44C0-AF32-255C39C1D0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33880" y="385781"/>
            <a:ext cx="2933840" cy="2944536"/>
          </a:xfrm>
          <a:prstGeom prst="rect">
            <a:avLst/>
          </a:prstGeom>
        </p:spPr>
      </p:pic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484487E7-DF31-4779-844F-FC45099B056D}"/>
              </a:ext>
            </a:extLst>
          </p:cNvPr>
          <p:cNvCxnSpPr>
            <a:cxnSpLocks/>
          </p:cNvCxnSpPr>
          <p:nvPr/>
        </p:nvCxnSpPr>
        <p:spPr>
          <a:xfrm>
            <a:off x="6828639" y="537339"/>
            <a:ext cx="1612869" cy="332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DE6B188D-A6BC-42C9-9C8F-8359CCEC0896}"/>
              </a:ext>
            </a:extLst>
          </p:cNvPr>
          <p:cNvCxnSpPr/>
          <p:nvPr/>
        </p:nvCxnSpPr>
        <p:spPr>
          <a:xfrm flipH="1" flipV="1">
            <a:off x="10125512" y="2827090"/>
            <a:ext cx="369116" cy="448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C086134D-E707-447E-AE49-85A35D51D08F}"/>
              </a:ext>
            </a:extLst>
          </p:cNvPr>
          <p:cNvCxnSpPr/>
          <p:nvPr/>
        </p:nvCxnSpPr>
        <p:spPr>
          <a:xfrm flipH="1">
            <a:off x="10427516" y="1971413"/>
            <a:ext cx="478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EF1BEA5E-89BF-4230-9DD2-0D52C04DFE45}"/>
              </a:ext>
            </a:extLst>
          </p:cNvPr>
          <p:cNvSpPr txBox="1"/>
          <p:nvPr/>
        </p:nvSpPr>
        <p:spPr>
          <a:xfrm>
            <a:off x="6182687" y="408847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Ázia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B69F428-C0A9-4F29-AA29-8B4577E12DD2}"/>
              </a:ext>
            </a:extLst>
          </p:cNvPr>
          <p:cNvSpPr txBox="1"/>
          <p:nvPr/>
        </p:nvSpPr>
        <p:spPr>
          <a:xfrm>
            <a:off x="10427516" y="3429000"/>
            <a:ext cx="98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Južná Amerika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9521A564-A347-417F-9546-11852AF89F12}"/>
              </a:ext>
            </a:extLst>
          </p:cNvPr>
          <p:cNvSpPr txBox="1"/>
          <p:nvPr/>
        </p:nvSpPr>
        <p:spPr>
          <a:xfrm>
            <a:off x="10967720" y="1812022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Európa</a:t>
            </a:r>
          </a:p>
        </p:txBody>
      </p:sp>
    </p:spTree>
    <p:extLst>
      <p:ext uri="{BB962C8B-B14F-4D97-AF65-F5344CB8AC3E}">
        <p14:creationId xmlns:p14="http://schemas.microsoft.com/office/powerpoint/2010/main" val="34542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66AB85-6C44-4458-BF3D-8F4A6FE4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457200"/>
            <a:ext cx="7417925" cy="142603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774B0A-5457-471B-A091-5B18CDC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1658680"/>
            <a:ext cx="7318684" cy="4035936"/>
          </a:xfrm>
        </p:spPr>
        <p:txBody>
          <a:bodyPr>
            <a:noAutofit/>
          </a:bodyPr>
          <a:lstStyle/>
          <a:p>
            <a:pPr lvl="0"/>
            <a:r>
              <a:rPr lang="sk-SK" sz="2000" dirty="0"/>
              <a:t>v poľnohospodárstve pracuje 5 % ľudí, ale v samotných USA len 2 %</a:t>
            </a:r>
          </a:p>
          <a:p>
            <a:pPr lvl="0"/>
            <a:r>
              <a:rPr lang="sk-SK" sz="2000" dirty="0"/>
              <a:t>v Kanade žije 40 % anglokanaďanov a 30 % frankokanaďanov</a:t>
            </a:r>
          </a:p>
          <a:p>
            <a:pPr lvl="0"/>
            <a:r>
              <a:rPr lang="sk-SK" sz="2000" dirty="0"/>
              <a:t>v USA ¾ obyvateľstva sú potomkovia obyvateľov európskeho pôvodu, 12 % tvoria černosi, 8 % latinooameričania, 5 % ázijci, 0,5 % Indiáni a Eskimáci (Inuiti )</a:t>
            </a:r>
          </a:p>
          <a:p>
            <a:pPr lvl="0"/>
            <a:r>
              <a:rPr lang="sk-SK" sz="2000" dirty="0"/>
              <a:t>vysoké percento hovorí po španielsky</a:t>
            </a:r>
          </a:p>
          <a:p>
            <a:pPr lvl="0"/>
            <a:r>
              <a:rPr lang="sk-SK" sz="2000" dirty="0"/>
              <a:t>populácia starne - obyvatelia starší ako 65 rokov  tvoria 23,3 % z celkového počtu obyvateľstva</a:t>
            </a:r>
          </a:p>
          <a:p>
            <a:pPr lvl="0"/>
            <a:r>
              <a:rPr lang="sk-SK" sz="2000" dirty="0"/>
              <a:t>posledné roky sa zvyšuje hustota obyvateľstva v južných oblastiach</a:t>
            </a:r>
          </a:p>
          <a:p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5BF1CC9-8421-49BD-B953-C0A051023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2754" y="390712"/>
            <a:ext cx="1917192" cy="2535936"/>
          </a:xfrm>
          <a:prstGeom prst="rect">
            <a:avLst/>
          </a:prstGeom>
        </p:spPr>
      </p:pic>
      <p:pic>
        <p:nvPicPr>
          <p:cNvPr id="1026" name="Picture 2" descr="What would Joe Biden do as president? His policy vision, explained:  Covid-19 response, stimulus, green jobs, and Obamacare expansion - Vo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2" t="19225" r="35314" b="25209"/>
          <a:stretch/>
        </p:blipFill>
        <p:spPr bwMode="auto">
          <a:xfrm>
            <a:off x="732754" y="3317360"/>
            <a:ext cx="2121195" cy="26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46BACE-733B-4669-BDA2-EAB69614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Kontrolná otázka: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4F1796-2AFD-4A13-B623-0FACF26E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896" y="2569135"/>
            <a:ext cx="5066320" cy="1510118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jazyky v severnej Amerike patria:</a:t>
            </a:r>
          </a:p>
        </p:txBody>
      </p:sp>
      <p:pic>
        <p:nvPicPr>
          <p:cNvPr id="5" name="Grafický objekt 4" descr="Jazyk">
            <a:extLst>
              <a:ext uri="{FF2B5EF4-FFF2-40B4-BE49-F238E27FC236}">
                <a16:creationId xmlns:a16="http://schemas.microsoft.com/office/drawing/2014/main" id="{9BD2EA4D-66DB-4F4C-B3E8-60D85E19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31321" y="3657653"/>
            <a:ext cx="1368891" cy="1368891"/>
          </a:xfrm>
          <a:prstGeom prst="rect">
            <a:avLst/>
          </a:prstGeom>
        </p:spPr>
      </p:pic>
      <p:pic>
        <p:nvPicPr>
          <p:cNvPr id="12" name="Grafický objekt 11" descr="Znak začiarknutia">
            <a:extLst>
              <a:ext uri="{FF2B5EF4-FFF2-40B4-BE49-F238E27FC236}">
                <a16:creationId xmlns:a16="http://schemas.microsoft.com/office/drawing/2014/main" id="{5E611E25-59F4-478E-8C6B-1EF2D7CB96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96200" y="4775072"/>
            <a:ext cx="590550" cy="590550"/>
          </a:xfrm>
          <a:prstGeom prst="rect">
            <a:avLst/>
          </a:prstGeom>
        </p:spPr>
      </p:pic>
      <p:pic>
        <p:nvPicPr>
          <p:cNvPr id="15" name="Grafický objekt 14" descr="Zavrieť">
            <a:extLst>
              <a:ext uri="{FF2B5EF4-FFF2-40B4-BE49-F238E27FC236}">
                <a16:creationId xmlns:a16="http://schemas.microsoft.com/office/drawing/2014/main" id="{90B4B43E-7048-45E8-9BE4-1497501817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25418" y="3417921"/>
            <a:ext cx="661332" cy="661332"/>
          </a:xfrm>
          <a:prstGeom prst="rect">
            <a:avLst/>
          </a:prstGeom>
        </p:spPr>
      </p:pic>
      <p:pic>
        <p:nvPicPr>
          <p:cNvPr id="17" name="Grafický objekt 16" descr="Zavrieť">
            <a:extLst>
              <a:ext uri="{FF2B5EF4-FFF2-40B4-BE49-F238E27FC236}">
                <a16:creationId xmlns:a16="http://schemas.microsoft.com/office/drawing/2014/main" id="{3F511D84-297B-4799-A926-FC56D09989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25418" y="2066544"/>
            <a:ext cx="661332" cy="661332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A33CD57A-36A9-44BC-91FE-331F4EC42BDE}"/>
              </a:ext>
            </a:extLst>
          </p:cNvPr>
          <p:cNvSpPr/>
          <p:nvPr/>
        </p:nvSpPr>
        <p:spPr>
          <a:xfrm>
            <a:off x="6165192" y="4445210"/>
            <a:ext cx="3862245" cy="140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Anglický, španielsky, francúzsky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DE71178C-E36C-4C88-B3A2-FA0D6BE4FB0E}"/>
              </a:ext>
            </a:extLst>
          </p:cNvPr>
          <p:cNvSpPr/>
          <p:nvPr/>
        </p:nvSpPr>
        <p:spPr>
          <a:xfrm>
            <a:off x="6165191" y="2984746"/>
            <a:ext cx="3862245" cy="140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Anglický, portugalský, francúzsky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76A7F94C-6B4B-4CCC-8CB3-1A453F220D0F}"/>
              </a:ext>
            </a:extLst>
          </p:cNvPr>
          <p:cNvSpPr/>
          <p:nvPr/>
        </p:nvSpPr>
        <p:spPr>
          <a:xfrm>
            <a:off x="6266216" y="1605536"/>
            <a:ext cx="3761219" cy="132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Francúzsky, španielsky, portugalský</a:t>
            </a:r>
          </a:p>
        </p:txBody>
      </p:sp>
    </p:spTree>
    <p:extLst>
      <p:ext uri="{BB962C8B-B14F-4D97-AF65-F5344CB8AC3E}">
        <p14:creationId xmlns:p14="http://schemas.microsoft.com/office/powerpoint/2010/main" val="29900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A67F84-FE68-411E-AA3E-1E94F644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1"/>
            <a:ext cx="7417925" cy="105983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Obyvatelia Ameriky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C339E5-03FD-4DA8-B6A5-1566EE15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21" y="1786270"/>
            <a:ext cx="7245103" cy="44499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dirty="0"/>
              <a:t>Počet obyvateľov Ameriky – viac ako 900 miliónov</a:t>
            </a:r>
          </a:p>
          <a:p>
            <a:pPr lvl="0"/>
            <a:r>
              <a:rPr lang="sk-SK" dirty="0"/>
              <a:t>Veľké mestá Ameriky – Ciudad de Mexiko, Sao Paulo, New York, Rio de Janeiro, Buenos Aires, Los Angeles.</a:t>
            </a:r>
          </a:p>
          <a:p>
            <a:pPr lvl="0"/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Obyvatelia Ameriky sa delia do 5 skupín : 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/>
              <a:t>-    pôvodní obyvatelia</a:t>
            </a:r>
          </a:p>
          <a:p>
            <a:pPr marL="0" indent="0">
              <a:buNone/>
            </a:pPr>
            <a:r>
              <a:rPr lang="sk-SK" dirty="0"/>
              <a:t>-    obyvatelia európskeho pôvodu ( 1.generácia )</a:t>
            </a:r>
          </a:p>
          <a:p>
            <a:pPr marL="0" lvl="0" indent="0">
              <a:buNone/>
            </a:pPr>
            <a:r>
              <a:rPr lang="sk-SK" dirty="0"/>
              <a:t>-    potomkovia násilne prisťahovaných černochov</a:t>
            </a:r>
          </a:p>
          <a:p>
            <a:pPr lvl="0">
              <a:buFontTx/>
              <a:buChar char="-"/>
            </a:pPr>
            <a:r>
              <a:rPr lang="sk-SK" dirty="0"/>
              <a:t>  miešanci</a:t>
            </a:r>
          </a:p>
          <a:p>
            <a:pPr lvl="0">
              <a:buFontTx/>
              <a:buChar char="-"/>
            </a:pPr>
            <a:r>
              <a:rPr lang="sk-SK" dirty="0"/>
              <a:t>  prisťahovalci ázijského pôvodu</a:t>
            </a:r>
          </a:p>
          <a:p>
            <a:pPr lvl="0"/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miešanci </a:t>
            </a:r>
            <a:r>
              <a:rPr lang="sk-SK" dirty="0"/>
              <a:t>:	</a:t>
            </a:r>
          </a:p>
          <a:p>
            <a:pPr marL="0" lvl="0" indent="0">
              <a:buNone/>
            </a:pPr>
            <a:r>
              <a:rPr lang="sk-SK" dirty="0"/>
              <a:t>-    mestici ( beloch a Indián )</a:t>
            </a:r>
          </a:p>
          <a:p>
            <a:pPr marL="0" indent="0">
              <a:buNone/>
            </a:pPr>
            <a:r>
              <a:rPr lang="sk-SK" dirty="0"/>
              <a:t>-    mulati ( beloch a černoch )</a:t>
            </a:r>
          </a:p>
          <a:p>
            <a:pPr marL="0" indent="0">
              <a:buNone/>
            </a:pPr>
            <a:r>
              <a:rPr lang="sk-SK" dirty="0"/>
              <a:t>-    zambovia ( černoch a Indián )</a:t>
            </a:r>
          </a:p>
          <a:p>
            <a:endParaRPr lang="sk-SK" dirty="0"/>
          </a:p>
        </p:txBody>
      </p:sp>
      <p:pic>
        <p:nvPicPr>
          <p:cNvPr id="5" name="Grafický objekt 4" descr="Skupina žien">
            <a:extLst>
              <a:ext uri="{FF2B5EF4-FFF2-40B4-BE49-F238E27FC236}">
                <a16:creationId xmlns:a16="http://schemas.microsoft.com/office/drawing/2014/main" id="{BCD4ECE7-8A75-4503-A894-B5AB68ED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8375" y="1941049"/>
            <a:ext cx="2573369" cy="25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7E8FC-3B72-4FDD-84B4-3BD9B2AA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67" y="702352"/>
            <a:ext cx="9792208" cy="15270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Kontrolná otázka: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E3C6D1-63B2-4F7A-ADDA-36B720AA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18" y="5529665"/>
            <a:ext cx="5023953" cy="1097001"/>
          </a:xfrm>
        </p:spPr>
        <p:txBody>
          <a:bodyPr>
            <a:normAutofit/>
          </a:bodyPr>
          <a:lstStyle/>
          <a:p>
            <a:r>
              <a:rPr lang="sk-SK" dirty="0"/>
              <a:t>Na obrázku sa nachádzajú miešanci.  Označ ich správny názov.</a:t>
            </a:r>
          </a:p>
        </p:txBody>
      </p:sp>
      <p:pic>
        <p:nvPicPr>
          <p:cNvPr id="5" name="Obrázok 4" descr="Obrázok, na ktorom je osoba, vonkajšie, skupina, sedenie&#10;&#10;Automaticky generovaný popis">
            <a:extLst>
              <a:ext uri="{FF2B5EF4-FFF2-40B4-BE49-F238E27FC236}">
                <a16:creationId xmlns:a16="http://schemas.microsoft.com/office/drawing/2014/main" id="{B027A5B0-FEB4-4FA3-B0F6-5E975D5C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02102" y="1465891"/>
            <a:ext cx="5712250" cy="465953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3588D3B-A7B2-44C7-A5A2-E0368F5B2225}"/>
              </a:ext>
            </a:extLst>
          </p:cNvPr>
          <p:cNvSpPr txBox="1"/>
          <p:nvPr/>
        </p:nvSpPr>
        <p:spPr>
          <a:xfrm>
            <a:off x="2390862" y="3230546"/>
            <a:ext cx="26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VÝBORNE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DC9A37E-29E5-4FA5-8EED-B769F52183EA}"/>
              </a:ext>
            </a:extLst>
          </p:cNvPr>
          <p:cNvSpPr txBox="1"/>
          <p:nvPr/>
        </p:nvSpPr>
        <p:spPr>
          <a:xfrm>
            <a:off x="2293477" y="2248861"/>
            <a:ext cx="22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SKÚS INÉ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E35F967-E79C-4CF2-B1FE-B5BC4550BBE9}"/>
              </a:ext>
            </a:extLst>
          </p:cNvPr>
          <p:cNvSpPr txBox="1"/>
          <p:nvPr/>
        </p:nvSpPr>
        <p:spPr>
          <a:xfrm>
            <a:off x="2392555" y="4306285"/>
            <a:ext cx="22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SKÚS INÉ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60F96611-80AE-41B2-97EA-A4B3C271455A}"/>
              </a:ext>
            </a:extLst>
          </p:cNvPr>
          <p:cNvSpPr/>
          <p:nvPr/>
        </p:nvSpPr>
        <p:spPr>
          <a:xfrm>
            <a:off x="2293477" y="2079371"/>
            <a:ext cx="1325460" cy="68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ZAMBOVIA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C91072A2-A78D-4F88-B646-95219F74431F}"/>
              </a:ext>
            </a:extLst>
          </p:cNvPr>
          <p:cNvSpPr/>
          <p:nvPr/>
        </p:nvSpPr>
        <p:spPr>
          <a:xfrm>
            <a:off x="2293477" y="3056238"/>
            <a:ext cx="1325460" cy="68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MESTICI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AC9693C8-E0AF-4855-925C-78A8F7EE8ECC}"/>
              </a:ext>
            </a:extLst>
          </p:cNvPr>
          <p:cNvSpPr/>
          <p:nvPr/>
        </p:nvSpPr>
        <p:spPr>
          <a:xfrm>
            <a:off x="2293477" y="4139824"/>
            <a:ext cx="1325460" cy="68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MULATI</a:t>
            </a:r>
          </a:p>
        </p:txBody>
      </p:sp>
    </p:spTree>
    <p:extLst>
      <p:ext uri="{BB962C8B-B14F-4D97-AF65-F5344CB8AC3E}">
        <p14:creationId xmlns:p14="http://schemas.microsoft.com/office/powerpoint/2010/main" val="5668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412426"/>
      </a:dk2>
      <a:lt2>
        <a:srgbClr val="E2E6E8"/>
      </a:lt2>
      <a:accent1>
        <a:srgbClr val="C3784D"/>
      </a:accent1>
      <a:accent2>
        <a:srgbClr val="B13B41"/>
      </a:accent2>
      <a:accent3>
        <a:srgbClr val="C34D84"/>
      </a:accent3>
      <a:accent4>
        <a:srgbClr val="B13BA3"/>
      </a:accent4>
      <a:accent5>
        <a:srgbClr val="A04DC3"/>
      </a:accent5>
      <a:accent6>
        <a:srgbClr val="6545B5"/>
      </a:accent6>
      <a:hlink>
        <a:srgbClr val="3C8AB6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594</Words>
  <Application>Microsoft Office PowerPoint</Application>
  <PresentationFormat>Širokouhlá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Garamond</vt:lpstr>
      <vt:lpstr>Gill Sans MT</vt:lpstr>
      <vt:lpstr>SavonVTI</vt:lpstr>
      <vt:lpstr>Obyvateľstvo Ameriky</vt:lpstr>
      <vt:lpstr>Obyvateľstvo  Severnej Ameriky</vt:lpstr>
      <vt:lpstr>Kontrolná otázka:</vt:lpstr>
      <vt:lpstr>Obyvateľstvo SA</vt:lpstr>
      <vt:lpstr>Kontrolná otázka:</vt:lpstr>
      <vt:lpstr>Obyvateľstvo SA</vt:lpstr>
      <vt:lpstr>Kontrolná otázka:</vt:lpstr>
      <vt:lpstr>Obyvatelia Ameriky</vt:lpstr>
      <vt:lpstr>Kontrolná otázka:</vt:lpstr>
      <vt:lpstr>Obyvateľstvo Južnej Ameriky</vt:lpstr>
      <vt:lpstr>Kontrolná otázka:</vt:lpstr>
      <vt:lpstr>Objavovanie Ameriky                           – Nový svet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Obyvateľstvo Ameriky</dc:title>
  <dc:creator>Marianna Korbášová</dc:creator>
  <cp:lastModifiedBy>HP</cp:lastModifiedBy>
  <cp:revision>6</cp:revision>
  <dcterms:created xsi:type="dcterms:W3CDTF">2020-03-16T12:20:17Z</dcterms:created>
  <dcterms:modified xsi:type="dcterms:W3CDTF">2021-02-26T14:17:38Z</dcterms:modified>
</cp:coreProperties>
</file>