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310" r:id="rId4"/>
    <p:sldId id="284" r:id="rId5"/>
    <p:sldId id="287" r:id="rId6"/>
    <p:sldId id="285" r:id="rId7"/>
    <p:sldId id="288" r:id="rId8"/>
    <p:sldId id="294" r:id="rId9"/>
    <p:sldId id="295" r:id="rId10"/>
    <p:sldId id="292" r:id="rId11"/>
    <p:sldId id="293" r:id="rId12"/>
    <p:sldId id="291" r:id="rId13"/>
    <p:sldId id="289" r:id="rId14"/>
    <p:sldId id="290" r:id="rId15"/>
    <p:sldId id="265" r:id="rId16"/>
    <p:sldId id="309" r:id="rId17"/>
    <p:sldId id="264" r:id="rId18"/>
    <p:sldId id="281" r:id="rId19"/>
    <p:sldId id="297" r:id="rId20"/>
    <p:sldId id="298" r:id="rId21"/>
    <p:sldId id="299" r:id="rId22"/>
    <p:sldId id="300" r:id="rId23"/>
    <p:sldId id="301" r:id="rId24"/>
    <p:sldId id="302" r:id="rId25"/>
    <p:sldId id="282" r:id="rId26"/>
    <p:sldId id="305" r:id="rId27"/>
    <p:sldId id="303" r:id="rId28"/>
    <p:sldId id="304" r:id="rId29"/>
    <p:sldId id="277" r:id="rId30"/>
    <p:sldId id="278" r:id="rId31"/>
    <p:sldId id="296" r:id="rId32"/>
    <p:sldId id="279" r:id="rId33"/>
    <p:sldId id="268" r:id="rId34"/>
    <p:sldId id="271" r:id="rId35"/>
    <p:sldId id="270" r:id="rId36"/>
    <p:sldId id="272" r:id="rId37"/>
    <p:sldId id="274" r:id="rId38"/>
    <p:sldId id="276" r:id="rId39"/>
    <p:sldId id="306" r:id="rId40"/>
    <p:sldId id="275" r:id="rId41"/>
    <p:sldId id="307" r:id="rId42"/>
    <p:sldId id="308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Palud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FF99"/>
    <a:srgbClr val="FF9900"/>
    <a:srgbClr val="00FF00"/>
    <a:srgbClr val="FFFF66"/>
    <a:srgbClr val="FF9966"/>
    <a:srgbClr val="CC66FF"/>
    <a:srgbClr val="CCFF66"/>
    <a:srgbClr val="D6009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249" autoAdjust="0"/>
  </p:normalViewPr>
  <p:slideViewPr>
    <p:cSldViewPr>
      <p:cViewPr varScale="1">
        <p:scale>
          <a:sx n="41" d="100"/>
          <a:sy n="41" d="100"/>
        </p:scale>
        <p:origin x="10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83D78A2D-5770-4991-8D67-017D771108CC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617AC421-6A4B-478D-B8A4-A9F54C53B0CE}"/>
                </a:ext>
              </a:extLst>
            </p:cNvPr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F940F945-4EE4-43CF-8E29-39545DFADF24}"/>
                </a:ext>
              </a:extLst>
            </p:cNvPr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5866B22A-88CA-447C-A13E-4DEE15734FF6}"/>
                </a:ext>
              </a:extLst>
            </p:cNvPr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7DD3E23B-005D-4251-9C12-7396122BBB38}"/>
                </a:ext>
              </a:extLst>
            </p:cNvPr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B92A6234-93E2-4A28-8A92-6FBBB0E59512}"/>
                </a:ext>
              </a:extLst>
            </p:cNvPr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1DA55E-6EEA-4696-B8B6-7FA64407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39E72E-1667-4D23-81DB-64F726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E34E24-E4FD-40F3-941E-1F7AFD73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EFDC-617E-4EBB-9789-5AB515EA132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10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Kliknutím na ikonu pridáte obrázok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3784DE-B6CF-46F5-A910-04E80B0861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BF2608-5853-42B9-976B-822EAA9362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6C910C-D149-47FA-A4C7-3534BC50EC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F7E9-06DB-4196-B0BE-6E87BF024BE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44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BFBF0-CED7-42B3-85E8-D465287A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DDAA-242E-463D-9D39-E6C0AE10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488D-26F2-4FF6-91AF-D98E9F22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0A64-233B-4281-9150-A06548A4900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3879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F79359B4-6611-4F6F-8BC3-A4AE153B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sk-SK" sz="80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78D6D15-50C1-4C68-B97D-AC1C845E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sk-SK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5B271E-BDF3-4AE7-A564-EB835544B0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0ED238-72A8-42B3-846A-5DC6C4BACA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05598B-7203-4CD9-8399-700A274335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A164-D717-473C-A85E-926052BD64E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808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D7F7-4C1F-4D54-A85E-32DC624A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9603-3C21-4BEC-B7C7-1D8BB0D7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434E-F8B0-4581-A1C8-2221CF10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7AEE-77FE-4908-BB5C-9FC0B9E0424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224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1260051A-A907-41DB-9C5C-162C2052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sk-SK" sz="80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A894367-11FA-4EBB-821A-000EEC62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sk-SK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E7E542-9F58-4F83-A5D5-1C9A699D5F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9FF59D-278F-4F9A-AF62-1080C61952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9880E0-0F07-416E-921B-BF44A3CB5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03B3-A88D-4D82-BED0-BB7E6E8396D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218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6DA0B-EABB-4F43-9036-1B7ADF92A6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9E1BD5-19D6-4215-8EE3-F0C3750C02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D2CF73-A48B-4B98-88C1-328DBB95A8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D692-8CF4-424D-95E6-1D3B6956A7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621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A825-7584-4B73-BD7C-4387DDA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F442-205D-4DB8-AA6E-8C7B6939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8E61-DC35-4706-BD2E-D7126E1D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6C9A-8432-4A0F-991D-0D8BA3220C1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3541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A9070-B411-4FF4-8A21-3C2B13BD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DB4C-DFA3-46A1-AD69-F6118488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CFF26-DD50-41C6-AE0B-F8DCF1AE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640B-6B20-448D-96D7-8B3B4E6EB29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50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59C51-05FD-49FF-A6AD-FA5B7DC7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CBB1-6F17-49B4-8A5D-290A320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F2E8-0308-4AF1-A137-C59EEB0D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073E-A60D-46CC-955C-42E76A94C83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04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68E2F-AA5E-426A-9F37-BAFD7187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406E-3D47-44A1-90DB-51BDEACB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FF8A8-DE36-4096-B43F-AD0260E4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1830-A9A1-473B-A1A7-E6BD762A71D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5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2CDE9E-FAD3-40AD-BB1B-6F368C7844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90872-9A5A-4DFC-931A-A16DB295B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EDD11-574B-4436-889C-EBD598CAD8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EE41-96BF-4173-8A86-0BD913D79E2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803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4F4CA8-0883-4392-AAC6-EA38C1E5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F9344-CF7A-4F2D-8E25-BD9453BB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B99E42-18DC-48FE-892C-AA6ED7E6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35F8-1665-42A2-BE69-9318A833D66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7059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4B6020-713D-488D-8A20-C47D2DEA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D94354-FCF2-4960-8659-0C363D9A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67BE7B-05A1-4ECF-B7F2-E91F106E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579D-A970-4D71-B0C7-62FEFE6E425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5253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452416-856A-410F-A4F7-CBF6172F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F2C406-7231-42A1-8957-5CC05CDC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B5C8B1-D5A9-46F3-9FD6-4AFB5608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96E3-3E43-4A31-BFFC-5375C72C44B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472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3360E5-EDE7-4011-8582-EE065A28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99780F-195F-4F98-8F96-C4E2F420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9AE64-F3EE-461A-BEB2-F5CDF7E9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DD0D-1AF8-4523-8B6E-DDDBE09C561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707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Kliknutím na ikonu pridáte obrázok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393143-F5C7-4113-9FAB-36FCD7886B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270129-BD91-428F-9BFE-D5CF064DE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45F42-1457-4B08-8E8E-981D241AE7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862B-127F-452D-997D-A8A41E81EB2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836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3076028-0D43-4B07-B1D4-B3359D44DB2D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A9FDDF-3874-4AEE-906D-0D8A745697B1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C0141E-832A-4043-8EC4-296EFF741418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FA01C7-FA45-4F37-98B7-3090E7503437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605786-7B45-4F3F-9720-B400A8CBA486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F9455D-20E8-402E-8F30-DDB2DEEF777B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4F3B0-D56E-4908-90DA-C8AE9836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C97305C-9929-4687-AB1D-3DBED142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  <a:endParaRPr lang="en-US" alt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699A-F1B9-4ABF-9256-743C386F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CCC2-6017-42A1-B946-42C975D6C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409A-458F-494C-B76D-68991DEF2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7A303C-93F4-422E-A75D-AD04D8A7FE2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4" r:id="rId12"/>
    <p:sldLayoutId id="2147483709" r:id="rId13"/>
    <p:sldLayoutId id="2147483715" r:id="rId14"/>
    <p:sldLayoutId id="2147483710" r:id="rId15"/>
    <p:sldLayoutId id="2147483711" r:id="rId16"/>
    <p:sldLayoutId id="214748371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k/imgres?imgurl=http://geology.com/records/satellite-image-of-lake-baikal.jpg&amp;imgrefurl=http://geology.com/records/deepest-lake.shtml&amp;usg=__Iwl8xOeOLNw01UvsU6A8Ii_UBcM=&amp;h=955&amp;w=897&amp;sz=425&amp;hl=sk&amp;start=79&amp;tbnid=dplrOGS-Li9WMM:&amp;tbnh=148&amp;tbnw=139&amp;prev=/images%3Fq%3DBajkal%26gbv%3D2%26ndsp%3D20%26hl%3Dsk%26sa%3DN%26start%3D6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508F0A18-2158-4D8E-A21A-A9A8FB3BD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561262" cy="4608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CC"/>
                  </a:gs>
                  <a:gs pos="50000">
                    <a:srgbClr val="7979FF"/>
                  </a:gs>
                  <a:gs pos="100000">
                    <a:srgbClr val="0033C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pic>
        <p:nvPicPr>
          <p:cNvPr id="5123" name="Picture 4" descr="Longest River in Asia: A walk along Asian rivers - Theworldlinks">
            <a:extLst>
              <a:ext uri="{FF2B5EF4-FFF2-40B4-BE49-F238E27FC236}">
                <a16:creationId xmlns:a16="http://schemas.microsoft.com/office/drawing/2014/main" id="{8FCA2DF2-2FEA-4C08-A2B0-88852208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9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Asia | International Rivers">
            <a:extLst>
              <a:ext uri="{FF2B5EF4-FFF2-40B4-BE49-F238E27FC236}">
                <a16:creationId xmlns:a16="http://schemas.microsoft.com/office/drawing/2014/main" id="{76D96C43-D78E-4D47-87FF-50BAD5AA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4"/>
          <a:stretch>
            <a:fillRect/>
          </a:stretch>
        </p:blipFill>
        <p:spPr bwMode="auto">
          <a:xfrm>
            <a:off x="-1588" y="3833813"/>
            <a:ext cx="9144001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75656" y="908720"/>
            <a:ext cx="6912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 ÁZIE</a:t>
            </a:r>
            <a:endParaRPr lang="sk-SK" sz="66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ong-Term Changes in the Dead Sea | Dead sea, Sea level, Sea">
            <a:extLst>
              <a:ext uri="{FF2B5EF4-FFF2-40B4-BE49-F238E27FC236}">
                <a16:creationId xmlns:a16="http://schemas.microsoft.com/office/drawing/2014/main" id="{42601D8F-3344-4AE1-8ED5-A1758D0E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6675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and Covered With Mud From Dead Sea, Jordan. Skincare Treatment... Stock  Photo, Picture And Royalty Free Image. Image 4229131.">
            <a:extLst>
              <a:ext uri="{FF2B5EF4-FFF2-40B4-BE49-F238E27FC236}">
                <a16:creationId xmlns:a16="http://schemas.microsoft.com/office/drawing/2014/main" id="{5B990653-E5FC-41D5-9DAC-8E0D212B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-100013"/>
            <a:ext cx="5016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Chinese firm shortlisted for Middle East's 'Red-Dead' water project | South  China Morning Post">
            <a:extLst>
              <a:ext uri="{FF2B5EF4-FFF2-40B4-BE49-F238E27FC236}">
                <a16:creationId xmlns:a16="http://schemas.microsoft.com/office/drawing/2014/main" id="{9C1157AA-69E2-4A77-B5F4-B6611913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0038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Baikal, Lake | SpringerLink">
            <a:extLst>
              <a:ext uri="{FF2B5EF4-FFF2-40B4-BE49-F238E27FC236}">
                <a16:creationId xmlns:a16="http://schemas.microsoft.com/office/drawing/2014/main" id="{B9DEC178-11F3-4C9F-8CBD-83EC0088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3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bout Lake Baikal=--- details from the Encyclopedia">
            <a:extLst>
              <a:ext uri="{FF2B5EF4-FFF2-40B4-BE49-F238E27FC236}">
                <a16:creationId xmlns:a16="http://schemas.microsoft.com/office/drawing/2014/main" id="{96846289-FDD1-4F40-9D14-F4B546A4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34536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idge over Lake Baikal - Worldbuilding Stack Exchange">
            <a:extLst>
              <a:ext uri="{FF2B5EF4-FFF2-40B4-BE49-F238E27FC236}">
                <a16:creationId xmlns:a16="http://schemas.microsoft.com/office/drawing/2014/main" id="{B686E747-544E-400B-ADA0-DFFA8345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57229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545033-97DE-49F6-A896-BAFAD8A4A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604250" cy="338455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sk-SK" altLang="sk-SK" sz="3600" b="1" u="sng" dirty="0">
                <a:solidFill>
                  <a:srgbClr val="700000"/>
                </a:solidFill>
                <a:highlight>
                  <a:srgbClr val="FFFF00"/>
                </a:highlight>
              </a:rPr>
              <a:t>Prielivy:</a:t>
            </a:r>
          </a:p>
          <a:p>
            <a:pPr fontAlgn="auto">
              <a:buFontTx/>
              <a:buNone/>
              <a:defRPr/>
            </a:pPr>
            <a:r>
              <a:rPr lang="sk-SK" altLang="sk-SK" sz="3600" dirty="0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</a:rPr>
              <a:t>Bospor, Dardanely, Beringov</a:t>
            </a:r>
          </a:p>
          <a:p>
            <a:pPr fontAlgn="auto">
              <a:buFontTx/>
              <a:buNone/>
              <a:defRPr/>
            </a:pPr>
            <a:endParaRPr lang="sk-SK" altLang="sk-SK" sz="36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r>
              <a:rPr lang="sk-SK" altLang="sk-SK" sz="3600" b="1" u="sng" dirty="0">
                <a:solidFill>
                  <a:srgbClr val="700000"/>
                </a:solidFill>
                <a:highlight>
                  <a:srgbClr val="FFFF00"/>
                </a:highlight>
              </a:rPr>
              <a:t>Zálivy:</a:t>
            </a:r>
            <a:endParaRPr lang="sk-SK" altLang="sk-SK" sz="360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fontAlgn="auto">
              <a:buFontTx/>
              <a:buNone/>
              <a:defRPr/>
            </a:pPr>
            <a:r>
              <a:rPr lang="sk-SK" altLang="sk-SK" sz="3600" dirty="0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</a:rPr>
              <a:t>   Perzský, Adenský, Bengálsky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B5F20-32E8-409F-BE19-FE0202BE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08D7302-84ED-49E6-B597-C4B43E935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t="18528" r="11909" b="10679"/>
          <a:stretch/>
        </p:blipFill>
        <p:spPr>
          <a:xfrm rot="16200000">
            <a:off x="1212537" y="-1239494"/>
            <a:ext cx="6669360" cy="9148348"/>
          </a:xfrm>
        </p:spPr>
      </p:pic>
    </p:spTree>
    <p:extLst>
      <p:ext uri="{BB962C8B-B14F-4D97-AF65-F5344CB8AC3E}">
        <p14:creationId xmlns:p14="http://schemas.microsoft.com/office/powerpoint/2010/main" val="401834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3">
            <a:extLst>
              <a:ext uri="{FF2B5EF4-FFF2-40B4-BE49-F238E27FC236}">
                <a16:creationId xmlns:a16="http://schemas.microsoft.com/office/drawing/2014/main" id="{516AA6C4-212A-409B-B7DB-5C47EDF7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4639" r="3896" b="18500"/>
          <a:stretch>
            <a:fillRect/>
          </a:stretch>
        </p:blipFill>
        <p:spPr bwMode="auto">
          <a:xfrm>
            <a:off x="2760663" y="0"/>
            <a:ext cx="638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B3F3E8D1-6D19-4829-A2E6-0B3F3B1E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28813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3600" b="1" dirty="0">
                <a:solidFill>
                  <a:schemeClr val="tx2"/>
                </a:solidFill>
                <a:latin typeface="+mj-lt"/>
              </a:rPr>
              <a:t>Pomenuj </a:t>
            </a:r>
            <a:br>
              <a:rPr lang="sk-SK" altLang="sk-SK" sz="3600" b="1" dirty="0">
                <a:solidFill>
                  <a:schemeClr val="tx2"/>
                </a:solidFill>
                <a:latin typeface="+mj-lt"/>
              </a:rPr>
            </a:br>
            <a:r>
              <a:rPr lang="sk-SK" altLang="sk-SK" sz="3600" b="1" dirty="0">
                <a:solidFill>
                  <a:schemeClr val="tx2"/>
                </a:solidFill>
                <a:latin typeface="+mj-lt"/>
              </a:rPr>
              <a:t>najväčšie prielivy a zálivy:</a:t>
            </a:r>
          </a:p>
        </p:txBody>
      </p: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AA48991B-5E4C-4F10-B027-FD5232564E3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565400"/>
            <a:ext cx="431800" cy="360363"/>
            <a:chOff x="4196" y="8090"/>
            <a:chExt cx="1361" cy="1247"/>
          </a:xfrm>
        </p:grpSpPr>
        <p:sp>
          <p:nvSpPr>
            <p:cNvPr id="21525" name="WordArt 8">
              <a:extLst>
                <a:ext uri="{FF2B5EF4-FFF2-40B4-BE49-F238E27FC236}">
                  <a16:creationId xmlns:a16="http://schemas.microsoft.com/office/drawing/2014/main" id="{819F9B04-A25B-4A4A-A611-11553F8F7E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1526" name="Oval 9">
              <a:extLst>
                <a:ext uri="{FF2B5EF4-FFF2-40B4-BE49-F238E27FC236}">
                  <a16:creationId xmlns:a16="http://schemas.microsoft.com/office/drawing/2014/main" id="{3783EBCB-FF37-49BC-94DC-0E734747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8090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</p:grpSp>
      <p:grpSp>
        <p:nvGrpSpPr>
          <p:cNvPr id="21511" name="Group 13">
            <a:extLst>
              <a:ext uri="{FF2B5EF4-FFF2-40B4-BE49-F238E27FC236}">
                <a16:creationId xmlns:a16="http://schemas.microsoft.com/office/drawing/2014/main" id="{97BA18AA-DE4C-4A15-8B41-FDECAEBB0A9D}"/>
              </a:ext>
            </a:extLst>
          </p:cNvPr>
          <p:cNvGrpSpPr>
            <a:grpSpLocks/>
          </p:cNvGrpSpPr>
          <p:nvPr/>
        </p:nvGrpSpPr>
        <p:grpSpPr bwMode="auto">
          <a:xfrm>
            <a:off x="7740650" y="0"/>
            <a:ext cx="504825" cy="431800"/>
            <a:chOff x="7357" y="8077"/>
            <a:chExt cx="1361" cy="1247"/>
          </a:xfrm>
        </p:grpSpPr>
        <p:sp>
          <p:nvSpPr>
            <p:cNvPr id="21521" name="Oval 14">
              <a:extLst>
                <a:ext uri="{FF2B5EF4-FFF2-40B4-BE49-F238E27FC236}">
                  <a16:creationId xmlns:a16="http://schemas.microsoft.com/office/drawing/2014/main" id="{3CD679A9-944B-4301-89C6-58C44133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" y="80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21522" name="WordArt 15">
              <a:extLst>
                <a:ext uri="{FF2B5EF4-FFF2-40B4-BE49-F238E27FC236}">
                  <a16:creationId xmlns:a16="http://schemas.microsoft.com/office/drawing/2014/main" id="{F84BDC33-C5FA-4DE6-AF69-2C6D658B95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71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1512" name="Group 16">
            <a:extLst>
              <a:ext uri="{FF2B5EF4-FFF2-40B4-BE49-F238E27FC236}">
                <a16:creationId xmlns:a16="http://schemas.microsoft.com/office/drawing/2014/main" id="{7FE04D09-3F88-41B1-8F2E-DBB3C92C0208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4149725"/>
            <a:ext cx="431800" cy="358775"/>
            <a:chOff x="8977" y="8077"/>
            <a:chExt cx="1361" cy="1247"/>
          </a:xfrm>
        </p:grpSpPr>
        <p:sp>
          <p:nvSpPr>
            <p:cNvPr id="21519" name="Oval 17">
              <a:extLst>
                <a:ext uri="{FF2B5EF4-FFF2-40B4-BE49-F238E27FC236}">
                  <a16:creationId xmlns:a16="http://schemas.microsoft.com/office/drawing/2014/main" id="{D2E8DF25-AAD3-40F5-9166-10B96A31B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" y="80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21520" name="WordArt 18">
              <a:extLst>
                <a:ext uri="{FF2B5EF4-FFF2-40B4-BE49-F238E27FC236}">
                  <a16:creationId xmlns:a16="http://schemas.microsoft.com/office/drawing/2014/main" id="{1FC2DFA8-EAAB-4C00-B451-4FEC633E57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33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1513" name="Group 19">
            <a:extLst>
              <a:ext uri="{FF2B5EF4-FFF2-40B4-BE49-F238E27FC236}">
                <a16:creationId xmlns:a16="http://schemas.microsoft.com/office/drawing/2014/main" id="{6B7613A7-BFDC-460C-BFF0-63859A8B4F07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5013325"/>
            <a:ext cx="431800" cy="431800"/>
            <a:chOff x="4117" y="9877"/>
            <a:chExt cx="1361" cy="1247"/>
          </a:xfrm>
        </p:grpSpPr>
        <p:sp>
          <p:nvSpPr>
            <p:cNvPr id="21517" name="Oval 20">
              <a:extLst>
                <a:ext uri="{FF2B5EF4-FFF2-40B4-BE49-F238E27FC236}">
                  <a16:creationId xmlns:a16="http://schemas.microsoft.com/office/drawing/2014/main" id="{B3AFC5CB-0646-42AC-80B7-ADF3D903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98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21518" name="WordArt 21">
              <a:extLst>
                <a:ext uri="{FF2B5EF4-FFF2-40B4-BE49-F238E27FC236}">
                  <a16:creationId xmlns:a16="http://schemas.microsoft.com/office/drawing/2014/main" id="{945147A4-D3DD-4380-97DF-E4CA44372A6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7" y="100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1514" name="Group 22">
            <a:extLst>
              <a:ext uri="{FF2B5EF4-FFF2-40B4-BE49-F238E27FC236}">
                <a16:creationId xmlns:a16="http://schemas.microsoft.com/office/drawing/2014/main" id="{F69ACC1B-F616-4DBB-A4A0-C50DF0A5BA96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5300663"/>
            <a:ext cx="431800" cy="358775"/>
            <a:chOff x="5557" y="9877"/>
            <a:chExt cx="1361" cy="1247"/>
          </a:xfrm>
        </p:grpSpPr>
        <p:sp>
          <p:nvSpPr>
            <p:cNvPr id="21515" name="Oval 23">
              <a:extLst>
                <a:ext uri="{FF2B5EF4-FFF2-40B4-BE49-F238E27FC236}">
                  <a16:creationId xmlns:a16="http://schemas.microsoft.com/office/drawing/2014/main" id="{A6CBDB43-7675-4D48-9007-FB80EE166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98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21516" name="WordArt 24">
              <a:extLst>
                <a:ext uri="{FF2B5EF4-FFF2-40B4-BE49-F238E27FC236}">
                  <a16:creationId xmlns:a16="http://schemas.microsoft.com/office/drawing/2014/main" id="{56DE1FCF-2A33-4BDE-9E78-B2E30B8C0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917" y="100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WordArt 8">
            <a:extLst>
              <a:ext uri="{FF2B5EF4-FFF2-40B4-BE49-F238E27FC236}">
                <a16:creationId xmlns:a16="http://schemas.microsoft.com/office/drawing/2014/main" id="{600DDB1C-59B7-468F-A25B-2F91141E86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9527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j-lt"/>
                <a:cs typeface="+mj-lt"/>
              </a:rPr>
              <a:t>Bospor</a:t>
            </a:r>
          </a:p>
        </p:txBody>
      </p:sp>
      <p:pic>
        <p:nvPicPr>
          <p:cNvPr id="22531" name="Picture 6" descr="Vedle Bosporu chce turecká vláda už letos začít budovat nový velký kanál.  Istanbul to odmítá — ČT24 — Česká televize">
            <a:extLst>
              <a:ext uri="{FF2B5EF4-FFF2-40B4-BE49-F238E27FC236}">
                <a16:creationId xmlns:a16="http://schemas.microsoft.com/office/drawing/2014/main" id="{28DAD6C0-DAFB-49CC-B5A2-9E7C3112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8382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6a00d8341c643353ef01053683e136970c-500wi">
            <a:extLst>
              <a:ext uri="{FF2B5EF4-FFF2-40B4-BE49-F238E27FC236}">
                <a16:creationId xmlns:a16="http://schemas.microsoft.com/office/drawing/2014/main" id="{659FFE03-1AAF-4282-A716-004F6255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8575"/>
            <a:ext cx="3062287" cy="3563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ůliv Bospor (proplutí), Turecko, Černé moře, Nejlepší destinace pro  plavbu lodí, Plavby lodí po celém světě | PT Tours">
            <a:extLst>
              <a:ext uri="{FF2B5EF4-FFF2-40B4-BE49-F238E27FC236}">
                <a16:creationId xmlns:a16="http://schemas.microsoft.com/office/drawing/2014/main" id="{F90EB1E3-2600-40A2-864F-DBAEDF8A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4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vet_slepa_mapa_reliefn%ED">
            <a:extLst>
              <a:ext uri="{FF2B5EF4-FFF2-40B4-BE49-F238E27FC236}">
                <a16:creationId xmlns:a16="http://schemas.microsoft.com/office/drawing/2014/main" id="{FD6EFA18-15AE-4E0D-B69F-F449BF8E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13295" r="37718" b="39557"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D518989B-66C9-4A1B-BEAA-77CCB406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115888"/>
            <a:ext cx="9144000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altLang="sk-SK" sz="3600" b="1" dirty="0">
                <a:latin typeface="+mj-lt"/>
              </a:rPr>
              <a:t>Ktoré oceány obmývajú pobrežia Ázie?</a:t>
            </a:r>
          </a:p>
        </p:txBody>
      </p:sp>
      <p:pic>
        <p:nvPicPr>
          <p:cNvPr id="3" name="Grafický objekt 2" descr="Žiarovka">
            <a:extLst>
              <a:ext uri="{FF2B5EF4-FFF2-40B4-BE49-F238E27FC236}">
                <a16:creationId xmlns:a16="http://schemas.microsoft.com/office/drawing/2014/main" id="{BD32E523-0545-4CC3-BA4C-9BE9028921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65846">
            <a:off x="5624417" y="448327"/>
            <a:ext cx="1193174" cy="1193174"/>
          </a:xfrm>
          <a:prstGeom prst="rect">
            <a:avLst/>
          </a:prstGeom>
        </p:spPr>
      </p:pic>
      <p:pic>
        <p:nvPicPr>
          <p:cNvPr id="10" name="Grafický objekt 9" descr="Žiarovka">
            <a:extLst>
              <a:ext uri="{FF2B5EF4-FFF2-40B4-BE49-F238E27FC236}">
                <a16:creationId xmlns:a16="http://schemas.microsoft.com/office/drawing/2014/main" id="{A92EBD4B-E41D-4ABB-8831-86C13BE152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912662">
            <a:off x="7380894" y="3979690"/>
            <a:ext cx="1539590" cy="1539590"/>
          </a:xfrm>
          <a:prstGeom prst="rect">
            <a:avLst/>
          </a:prstGeom>
        </p:spPr>
      </p:pic>
      <p:pic>
        <p:nvPicPr>
          <p:cNvPr id="11" name="Grafický objekt 10" descr="Žiarovka">
            <a:extLst>
              <a:ext uri="{FF2B5EF4-FFF2-40B4-BE49-F238E27FC236}">
                <a16:creationId xmlns:a16="http://schemas.microsoft.com/office/drawing/2014/main" id="{0C1D4F41-ABA3-416B-9067-A66AC058B9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254741">
            <a:off x="3133135" y="5446519"/>
            <a:ext cx="1539590" cy="1539590"/>
          </a:xfrm>
          <a:prstGeom prst="rect">
            <a:avLst/>
          </a:prstGeom>
        </p:spPr>
      </p:pic>
      <p:pic>
        <p:nvPicPr>
          <p:cNvPr id="12" name="Grafický objekt 11" descr="Žiarovka">
            <a:extLst>
              <a:ext uri="{FF2B5EF4-FFF2-40B4-BE49-F238E27FC236}">
                <a16:creationId xmlns:a16="http://schemas.microsoft.com/office/drawing/2014/main" id="{7D8F8BDA-2056-4BDA-B776-5E0AC9205B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1129337">
            <a:off x="1264923" y="3898013"/>
            <a:ext cx="1216100" cy="12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otogalerie: Prodlužte si léto a poznejte s TOPFLY perly Turecké riviéry.  Foto: most přes">
            <a:extLst>
              <a:ext uri="{FF2B5EF4-FFF2-40B4-BE49-F238E27FC236}">
                <a16:creationId xmlns:a16="http://schemas.microsoft.com/office/drawing/2014/main" id="{9BE42819-66C4-4A90-BD88-93959391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urecký Bospor: Rušný průliv 21. století | Reflex.cz">
            <a:extLst>
              <a:ext uri="{FF2B5EF4-FFF2-40B4-BE49-F238E27FC236}">
                <a16:creationId xmlns:a16="http://schemas.microsoft.com/office/drawing/2014/main" id="{CFD3488D-12A4-4753-BF9B-ABBC196F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V Istanbulu byl otevřen třetí most přes Bosporskou úžinu - Deník.cz">
            <a:extLst>
              <a:ext uri="{FF2B5EF4-FFF2-40B4-BE49-F238E27FC236}">
                <a16:creationId xmlns:a16="http://schemas.microsoft.com/office/drawing/2014/main" id="{780D62C7-1A7D-4BC2-AD10-76BE20E0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706813"/>
            <a:ext cx="600075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ring Strait, artwork - Stock Image - E250/0100 - Science Photo Library">
            <a:extLst>
              <a:ext uri="{FF2B5EF4-FFF2-40B4-BE49-F238E27FC236}">
                <a16:creationId xmlns:a16="http://schemas.microsoft.com/office/drawing/2014/main" id="{2481D3C8-3011-4F36-8915-E687ABD2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15425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A18F660-5947-4B1F-A342-9612F4A7BF74}"/>
              </a:ext>
            </a:extLst>
          </p:cNvPr>
          <p:cNvSpPr txBox="1"/>
          <p:nvPr/>
        </p:nvSpPr>
        <p:spPr>
          <a:xfrm>
            <a:off x="2843808" y="5949280"/>
            <a:ext cx="63447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Beringov</a:t>
            </a:r>
            <a:r>
              <a:rPr lang="en-GB" sz="48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800" b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prieliv</a:t>
            </a:r>
            <a:endParaRPr lang="en-GB" sz="48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orthern Bering sea and Bering Strait threatened by increasing ship waste -  SAFETY4SEA">
            <a:extLst>
              <a:ext uri="{FF2B5EF4-FFF2-40B4-BE49-F238E27FC236}">
                <a16:creationId xmlns:a16="http://schemas.microsoft.com/office/drawing/2014/main" id="{1B8CD500-444C-4AF0-B077-0727F5C6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836613"/>
            <a:ext cx="92583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ôr Chukchi - Wicipedia">
            <a:extLst>
              <a:ext uri="{FF2B5EF4-FFF2-40B4-BE49-F238E27FC236}">
                <a16:creationId xmlns:a16="http://schemas.microsoft.com/office/drawing/2014/main" id="{90AF30FC-5720-4129-9A11-0BA8CC2C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WordArt 10">
            <a:extLst>
              <a:ext uri="{FF2B5EF4-FFF2-40B4-BE49-F238E27FC236}">
                <a16:creationId xmlns:a16="http://schemas.microsoft.com/office/drawing/2014/main" id="{97BA52C1-3DA6-484D-B8BE-ACAF4C026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22320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Perzský</a:t>
            </a:r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záliv</a:t>
            </a:r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9699" name="Picture 7" descr="Persian Gulf - Wikipedia">
            <a:extLst>
              <a:ext uri="{FF2B5EF4-FFF2-40B4-BE49-F238E27FC236}">
                <a16:creationId xmlns:a16="http://schemas.microsoft.com/office/drawing/2014/main" id="{FE80CCD0-2849-436A-8C92-7F7F952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0638"/>
            <a:ext cx="399732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Panoramio - Photo of Resalat(R1) Oil Platform, Persian Gulf | Oil platform,  Oil rig, Oilfield">
            <a:extLst>
              <a:ext uri="{FF2B5EF4-FFF2-40B4-BE49-F238E27FC236}">
                <a16:creationId xmlns:a16="http://schemas.microsoft.com/office/drawing/2014/main" id="{F7067C7B-AC30-455D-A2FB-028EF72F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36863"/>
            <a:ext cx="601186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ne Map That Explains the Dangerous Saudi-Iranian Conflict">
            <a:extLst>
              <a:ext uri="{FF2B5EF4-FFF2-40B4-BE49-F238E27FC236}">
                <a16:creationId xmlns:a16="http://schemas.microsoft.com/office/drawing/2014/main" id="{29F0C001-E8A7-4016-8796-8618D4FB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ran marks Persian Gulf National Day">
            <a:extLst>
              <a:ext uri="{FF2B5EF4-FFF2-40B4-BE49-F238E27FC236}">
                <a16:creationId xmlns:a16="http://schemas.microsoft.com/office/drawing/2014/main" id="{699B64B2-D59C-4BD1-937A-06443D16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60350"/>
            <a:ext cx="8940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balancing Regional Security in the Persian Gulf">
            <a:extLst>
              <a:ext uri="{FF2B5EF4-FFF2-40B4-BE49-F238E27FC236}">
                <a16:creationId xmlns:a16="http://schemas.microsoft.com/office/drawing/2014/main" id="{035B0386-346F-497A-B036-482B3B51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5413"/>
            <a:ext cx="6732587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anga%20Arti%20at%20Har%20ki%20pauri">
            <a:extLst>
              <a:ext uri="{FF2B5EF4-FFF2-40B4-BE49-F238E27FC236}">
                <a16:creationId xmlns:a16="http://schemas.microsoft.com/office/drawing/2014/main" id="{CBC6A79C-42AD-4792-A493-197B6536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5059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7" descr="ganga1">
            <a:extLst>
              <a:ext uri="{FF2B5EF4-FFF2-40B4-BE49-F238E27FC236}">
                <a16:creationId xmlns:a16="http://schemas.microsoft.com/office/drawing/2014/main" id="{0A0F541C-ABF6-4BD1-AB7B-65D12E3E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24313"/>
            <a:ext cx="44275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WordArt 8">
            <a:extLst>
              <a:ext uri="{FF2B5EF4-FFF2-40B4-BE49-F238E27FC236}">
                <a16:creationId xmlns:a16="http://schemas.microsoft.com/office/drawing/2014/main" id="{4CF91D78-3783-4BB5-ABAB-8BAEB809A8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589588"/>
            <a:ext cx="24479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Ganga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EB41F21-13E8-4D5E-95C0-C1C57426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10100" r="5054" b="19551"/>
          <a:stretch/>
        </p:blipFill>
        <p:spPr>
          <a:xfrm>
            <a:off x="0" y="0"/>
            <a:ext cx="9144000" cy="6807200"/>
          </a:xfrm>
          <a:prstGeom prst="rect">
            <a:avLst/>
          </a:prstGeom>
        </p:spPr>
      </p:pic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FFBDDD66-0C38-4F11-B6A6-D9102E4065A0}"/>
              </a:ext>
            </a:extLst>
          </p:cNvPr>
          <p:cNvSpPr/>
          <p:nvPr/>
        </p:nvSpPr>
        <p:spPr>
          <a:xfrm>
            <a:off x="-180528" y="4462858"/>
            <a:ext cx="3456384" cy="23443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E542E578-1E3D-4D51-9D2B-3042DFAD477D}"/>
              </a:ext>
            </a:extLst>
          </p:cNvPr>
          <p:cNvSpPr/>
          <p:nvPr/>
        </p:nvSpPr>
        <p:spPr>
          <a:xfrm>
            <a:off x="-24873" y="4873613"/>
            <a:ext cx="576262" cy="28733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" name="BlokTextu 18">
            <a:extLst>
              <a:ext uri="{FF2B5EF4-FFF2-40B4-BE49-F238E27FC236}">
                <a16:creationId xmlns:a16="http://schemas.microsoft.com/office/drawing/2014/main" id="{8F4F44E9-35B2-4EB1-A676-E02DCD7D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" y="4863393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Bezodtoková oblasť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14A03471-B595-48A0-816A-3A4B802DDB0B}"/>
              </a:ext>
            </a:extLst>
          </p:cNvPr>
          <p:cNvSpPr/>
          <p:nvPr/>
        </p:nvSpPr>
        <p:spPr>
          <a:xfrm>
            <a:off x="-24874" y="5237959"/>
            <a:ext cx="576263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BlokTextu 14">
            <a:extLst>
              <a:ext uri="{FF2B5EF4-FFF2-40B4-BE49-F238E27FC236}">
                <a16:creationId xmlns:a16="http://schemas.microsoft.com/office/drawing/2014/main" id="{83E9A67E-9964-4C13-A35F-55F967222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89" y="5232793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Severného ľadového oceánu</a:t>
            </a:r>
          </a:p>
          <a:p>
            <a:pPr eaLnBrk="1" hangingPunct="1"/>
            <a:endParaRPr lang="sk-SK" altLang="sk-SK" sz="1400" b="1" dirty="0">
              <a:latin typeface="Arial" panose="020B0604020202020204" pitchFamily="34" charset="0"/>
            </a:endParaRPr>
          </a:p>
        </p:txBody>
      </p:sp>
      <p:sp>
        <p:nvSpPr>
          <p:cNvPr id="8" name="BlokTextu 15">
            <a:extLst>
              <a:ext uri="{FF2B5EF4-FFF2-40B4-BE49-F238E27FC236}">
                <a16:creationId xmlns:a16="http://schemas.microsoft.com/office/drawing/2014/main" id="{A0BDD074-55CF-40D3-9789-466C9FDF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88" y="5554424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Atlantického oceánu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CB48837-1145-4E77-97CA-A49A6F959E4E}"/>
              </a:ext>
            </a:extLst>
          </p:cNvPr>
          <p:cNvSpPr/>
          <p:nvPr/>
        </p:nvSpPr>
        <p:spPr>
          <a:xfrm>
            <a:off x="-24873" y="5632660"/>
            <a:ext cx="576263" cy="288925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5BC1192-4669-4CD3-8632-C25F9E74C3F8}"/>
              </a:ext>
            </a:extLst>
          </p:cNvPr>
          <p:cNvSpPr/>
          <p:nvPr/>
        </p:nvSpPr>
        <p:spPr>
          <a:xfrm>
            <a:off x="-54760" y="6011848"/>
            <a:ext cx="576263" cy="288925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036E092D-9BA2-4D99-83E4-A07C62CC0607}"/>
              </a:ext>
            </a:extLst>
          </p:cNvPr>
          <p:cNvSpPr/>
          <p:nvPr/>
        </p:nvSpPr>
        <p:spPr>
          <a:xfrm>
            <a:off x="-54759" y="6391036"/>
            <a:ext cx="576262" cy="2873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BlokTextu 16">
            <a:extLst>
              <a:ext uri="{FF2B5EF4-FFF2-40B4-BE49-F238E27FC236}">
                <a16:creationId xmlns:a16="http://schemas.microsoft.com/office/drawing/2014/main" id="{922DC9DD-712D-466E-8B9E-CE317DD3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67" y="6345237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Tichého oceánu</a:t>
            </a:r>
          </a:p>
        </p:txBody>
      </p:sp>
      <p:sp>
        <p:nvSpPr>
          <p:cNvPr id="13" name="BlokTextu 16">
            <a:extLst>
              <a:ext uri="{FF2B5EF4-FFF2-40B4-BE49-F238E27FC236}">
                <a16:creationId xmlns:a16="http://schemas.microsoft.com/office/drawing/2014/main" id="{75E30317-8D53-428E-BB8F-B70BD3A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67" y="598472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Indického oceánu</a:t>
            </a:r>
          </a:p>
        </p:txBody>
      </p:sp>
      <p:sp>
        <p:nvSpPr>
          <p:cNvPr id="15" name="BlokTextu 18">
            <a:extLst>
              <a:ext uri="{FF2B5EF4-FFF2-40B4-BE49-F238E27FC236}">
                <a16:creationId xmlns:a16="http://schemas.microsoft.com/office/drawing/2014/main" id="{FDC82F30-12B9-45C4-BF4C-0BEDF5F5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35273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Úmorie</a:t>
            </a:r>
            <a:r>
              <a:rPr lang="sk-SK" altLang="sk-SK" sz="1400" b="1" dirty="0">
                <a:solidFill>
                  <a:schemeClr val="bg1"/>
                </a:solidFill>
                <a:latin typeface="Arial" panose="020B060402020202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02404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1040911%20Brahmaputra%20R%20fm%20air">
            <a:extLst>
              <a:ext uri="{FF2B5EF4-FFF2-40B4-BE49-F238E27FC236}">
                <a16:creationId xmlns:a16="http://schemas.microsoft.com/office/drawing/2014/main" id="{348341FB-7B56-454E-BF35-30C8AC73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>
            <a:extLst>
              <a:ext uri="{FF2B5EF4-FFF2-40B4-BE49-F238E27FC236}">
                <a16:creationId xmlns:a16="http://schemas.microsoft.com/office/drawing/2014/main" id="{102DF210-5C56-4E38-8F44-076036C721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6021388"/>
            <a:ext cx="396081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Brahmaputra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SA - Earth from Space: Ganges' dazzling delta">
            <a:extLst>
              <a:ext uri="{FF2B5EF4-FFF2-40B4-BE49-F238E27FC236}">
                <a16:creationId xmlns:a16="http://schemas.microsoft.com/office/drawing/2014/main" id="{D4C30EEC-644E-42F4-869D-499F1526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19075"/>
            <a:ext cx="6624637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Obrázok 1">
            <a:extLst>
              <a:ext uri="{FF2B5EF4-FFF2-40B4-BE49-F238E27FC236}">
                <a16:creationId xmlns:a16="http://schemas.microsoft.com/office/drawing/2014/main" id="{C52507E4-ED28-4A30-ACE4-8708A2EA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199158">
            <a:extLst>
              <a:ext uri="{FF2B5EF4-FFF2-40B4-BE49-F238E27FC236}">
                <a16:creationId xmlns:a16="http://schemas.microsoft.com/office/drawing/2014/main" id="{B45EACF5-A88E-4309-AD24-98CB5D59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86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11" descr="506731-zaplavy">
            <a:extLst>
              <a:ext uri="{FF2B5EF4-FFF2-40B4-BE49-F238E27FC236}">
                <a16:creationId xmlns:a16="http://schemas.microsoft.com/office/drawing/2014/main" id="{AF553EB8-736A-4253-B48D-70ADD830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4572000" cy="34147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13" descr="76811">
            <a:extLst>
              <a:ext uri="{FF2B5EF4-FFF2-40B4-BE49-F238E27FC236}">
                <a16:creationId xmlns:a16="http://schemas.microsoft.com/office/drawing/2014/main" id="{57CC10BD-6B81-418E-A654-4BDAA048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4284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9" descr="13">
            <a:extLst>
              <a:ext uri="{FF2B5EF4-FFF2-40B4-BE49-F238E27FC236}">
                <a16:creationId xmlns:a16="http://schemas.microsoft.com/office/drawing/2014/main" id="{148126E5-D011-49D8-840F-EB7D4078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464050"/>
            <a:ext cx="2054225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3">
            <a:extLst>
              <a:ext uri="{FF2B5EF4-FFF2-40B4-BE49-F238E27FC236}">
                <a16:creationId xmlns:a16="http://schemas.microsoft.com/office/drawing/2014/main" id="{F5A437B7-5128-4E78-B62C-50271FCF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4639" r="3896" b="18500"/>
          <a:stretch>
            <a:fillRect/>
          </a:stretch>
        </p:blipFill>
        <p:spPr bwMode="auto">
          <a:xfrm>
            <a:off x="2760663" y="0"/>
            <a:ext cx="638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7F178456-F0CF-41E7-A577-AF2AE4B7B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773238"/>
            <a:ext cx="25558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Pomenujte </a:t>
            </a:r>
            <a:br>
              <a:rPr lang="sk-SK" altLang="sk-SK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k-SK" altLang="sk-SK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najväčšie</a:t>
            </a:r>
            <a:br>
              <a:rPr lang="sk-SK" altLang="sk-SK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k-SK" altLang="sk-SK" sz="36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ázijské jazerá:</a:t>
            </a: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C04FD822-B978-49F7-BB99-F6EA622A8BF9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141663"/>
            <a:ext cx="433388" cy="433387"/>
            <a:chOff x="1777" y="8617"/>
            <a:chExt cx="1260" cy="1260"/>
          </a:xfrm>
        </p:grpSpPr>
        <p:sp>
          <p:nvSpPr>
            <p:cNvPr id="37905" name="Oval 5">
              <a:extLst>
                <a:ext uri="{FF2B5EF4-FFF2-40B4-BE49-F238E27FC236}">
                  <a16:creationId xmlns:a16="http://schemas.microsoft.com/office/drawing/2014/main" id="{7930CC4C-4B5F-4ED7-B5B5-CA6D324ED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8617"/>
              <a:ext cx="1260" cy="12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37906" name="WordArt 6">
              <a:extLst>
                <a:ext uri="{FF2B5EF4-FFF2-40B4-BE49-F238E27FC236}">
                  <a16:creationId xmlns:a16="http://schemas.microsoft.com/office/drawing/2014/main" id="{599D33AB-53E0-4DB2-BB41-523437DA1C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57" y="879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A00C32C6-5995-478C-9EED-EBD8EC1C5DF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420938"/>
            <a:ext cx="431800" cy="360362"/>
            <a:chOff x="4196" y="8090"/>
            <a:chExt cx="1361" cy="1247"/>
          </a:xfrm>
        </p:grpSpPr>
        <p:sp>
          <p:nvSpPr>
            <p:cNvPr id="37903" name="WordArt 8">
              <a:extLst>
                <a:ext uri="{FF2B5EF4-FFF2-40B4-BE49-F238E27FC236}">
                  <a16:creationId xmlns:a16="http://schemas.microsoft.com/office/drawing/2014/main" id="{89F008E1-C8BC-443A-86DB-6CA37FE357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7904" name="Oval 9">
              <a:extLst>
                <a:ext uri="{FF2B5EF4-FFF2-40B4-BE49-F238E27FC236}">
                  <a16:creationId xmlns:a16="http://schemas.microsoft.com/office/drawing/2014/main" id="{767BFB1B-B39E-469A-A61B-4A21F9672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8090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</p:grpSp>
      <p:grpSp>
        <p:nvGrpSpPr>
          <p:cNvPr id="37894" name="Group 10">
            <a:extLst>
              <a:ext uri="{FF2B5EF4-FFF2-40B4-BE49-F238E27FC236}">
                <a16:creationId xmlns:a16="http://schemas.microsoft.com/office/drawing/2014/main" id="{BC2BB7E2-22EB-4C85-B95C-3F0B295CA896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429000"/>
            <a:ext cx="431800" cy="358775"/>
            <a:chOff x="5737" y="8077"/>
            <a:chExt cx="1361" cy="1247"/>
          </a:xfrm>
        </p:grpSpPr>
        <p:sp>
          <p:nvSpPr>
            <p:cNvPr id="37901" name="Oval 11">
              <a:extLst>
                <a:ext uri="{FF2B5EF4-FFF2-40B4-BE49-F238E27FC236}">
                  <a16:creationId xmlns:a16="http://schemas.microsoft.com/office/drawing/2014/main" id="{BB67EE8D-50AD-4C9B-B849-5CCEA5BB9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80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37902" name="WordArt 12">
              <a:extLst>
                <a:ext uri="{FF2B5EF4-FFF2-40B4-BE49-F238E27FC236}">
                  <a16:creationId xmlns:a16="http://schemas.microsoft.com/office/drawing/2014/main" id="{3D57F6AC-2CEE-43D9-910A-CEF9670A818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9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37895" name="Group 13">
            <a:extLst>
              <a:ext uri="{FF2B5EF4-FFF2-40B4-BE49-F238E27FC236}">
                <a16:creationId xmlns:a16="http://schemas.microsoft.com/office/drawing/2014/main" id="{1B110D82-9F5B-457A-9165-A2EF0C52AFB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924175"/>
            <a:ext cx="431800" cy="360363"/>
            <a:chOff x="7357" y="8077"/>
            <a:chExt cx="1361" cy="1247"/>
          </a:xfrm>
        </p:grpSpPr>
        <p:sp>
          <p:nvSpPr>
            <p:cNvPr id="37899" name="Oval 14">
              <a:extLst>
                <a:ext uri="{FF2B5EF4-FFF2-40B4-BE49-F238E27FC236}">
                  <a16:creationId xmlns:a16="http://schemas.microsoft.com/office/drawing/2014/main" id="{D34E5657-2E83-4360-A311-E255823A1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" y="80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37900" name="WordArt 15">
              <a:extLst>
                <a:ext uri="{FF2B5EF4-FFF2-40B4-BE49-F238E27FC236}">
                  <a16:creationId xmlns:a16="http://schemas.microsoft.com/office/drawing/2014/main" id="{AC539532-5F6A-458F-B7C9-2C902C981FE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71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37896" name="Group 55">
            <a:extLst>
              <a:ext uri="{FF2B5EF4-FFF2-40B4-BE49-F238E27FC236}">
                <a16:creationId xmlns:a16="http://schemas.microsoft.com/office/drawing/2014/main" id="{934127F9-E8A1-48D5-BBC8-065E14CC6D54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2997200"/>
            <a:ext cx="431800" cy="358775"/>
            <a:chOff x="8977" y="8077"/>
            <a:chExt cx="1361" cy="1247"/>
          </a:xfrm>
        </p:grpSpPr>
        <p:sp>
          <p:nvSpPr>
            <p:cNvPr id="37897" name="Oval 56">
              <a:extLst>
                <a:ext uri="{FF2B5EF4-FFF2-40B4-BE49-F238E27FC236}">
                  <a16:creationId xmlns:a16="http://schemas.microsoft.com/office/drawing/2014/main" id="{6AA00964-CDB4-4C82-B79F-C5B1B932F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" y="8077"/>
              <a:ext cx="1361" cy="12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sk-SK" altLang="sk-SK">
                <a:latin typeface="Arial" panose="020B0604020202020204" pitchFamily="34" charset="0"/>
              </a:endParaRPr>
            </a:p>
          </p:txBody>
        </p:sp>
        <p:sp>
          <p:nvSpPr>
            <p:cNvPr id="37898" name="WordArt 57">
              <a:extLst>
                <a:ext uri="{FF2B5EF4-FFF2-40B4-BE49-F238E27FC236}">
                  <a16:creationId xmlns:a16="http://schemas.microsoft.com/office/drawing/2014/main" id="{A264041B-9178-44C8-8CA1-CA1698ADEB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337" y="8257"/>
              <a:ext cx="72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1525">
            <a:extLst>
              <a:ext uri="{FF2B5EF4-FFF2-40B4-BE49-F238E27FC236}">
                <a16:creationId xmlns:a16="http://schemas.microsoft.com/office/drawing/2014/main" id="{103A912A-9269-4243-8448-C245A1DA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kaspicke-more">
            <a:extLst>
              <a:ext uri="{FF2B5EF4-FFF2-40B4-BE49-F238E27FC236}">
                <a16:creationId xmlns:a16="http://schemas.microsoft.com/office/drawing/2014/main" id="{05F847CE-7232-495A-9527-66A7D52E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88913"/>
            <a:ext cx="1584325" cy="201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WordArt 8">
            <a:extLst>
              <a:ext uri="{FF2B5EF4-FFF2-40B4-BE49-F238E27FC236}">
                <a16:creationId xmlns:a16="http://schemas.microsoft.com/office/drawing/2014/main" id="{39324252-FBA3-45B5-91CF-E12C62DDFB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3889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Kaspické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baikal">
            <a:extLst>
              <a:ext uri="{FF2B5EF4-FFF2-40B4-BE49-F238E27FC236}">
                <a16:creationId xmlns:a16="http://schemas.microsoft.com/office/drawing/2014/main" id="{324F6364-0682-49D2-A88D-32C44488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"/>
          <a:stretch>
            <a:fillRect/>
          </a:stretch>
        </p:blipFill>
        <p:spPr bwMode="auto">
          <a:xfrm>
            <a:off x="0" y="94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>
            <a:extLst>
              <a:ext uri="{FF2B5EF4-FFF2-40B4-BE49-F238E27FC236}">
                <a16:creationId xmlns:a16="http://schemas.microsoft.com/office/drawing/2014/main" id="{8BB70C3B-5C71-42C7-A048-CD4A5961B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600" y="260350"/>
            <a:ext cx="22320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Bajkal</a:t>
            </a:r>
            <a:endParaRPr lang="en-GB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39940" name="Picture 8" descr="satellite-image-of-lake-baikal">
            <a:hlinkClick r:id="rId3"/>
            <a:extLst>
              <a:ext uri="{FF2B5EF4-FFF2-40B4-BE49-F238E27FC236}">
                <a16:creationId xmlns:a16="http://schemas.microsoft.com/office/drawing/2014/main" id="{1598D7CA-7CB1-4DB0-B858-C25C102B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758950" cy="187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16">
            <a:extLst>
              <a:ext uri="{FF2B5EF4-FFF2-40B4-BE49-F238E27FC236}">
                <a16:creationId xmlns:a16="http://schemas.microsoft.com/office/drawing/2014/main" id="{509A9DBD-073F-4606-BC67-88C75A96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WordArt 10">
            <a:extLst>
              <a:ext uri="{FF2B5EF4-FFF2-40B4-BE49-F238E27FC236}">
                <a16:creationId xmlns:a16="http://schemas.microsoft.com/office/drawing/2014/main" id="{C8CFF314-A2FF-4777-BC9B-49EB609606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9952" y="5733975"/>
            <a:ext cx="4501828" cy="935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Mŕtve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81-536-2742-aral4">
            <a:extLst>
              <a:ext uri="{FF2B5EF4-FFF2-40B4-BE49-F238E27FC236}">
                <a16:creationId xmlns:a16="http://schemas.microsoft.com/office/drawing/2014/main" id="{5D51223E-99E5-467C-9A96-8B63A48C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8">
            <a:extLst>
              <a:ext uri="{FF2B5EF4-FFF2-40B4-BE49-F238E27FC236}">
                <a16:creationId xmlns:a16="http://schemas.microsoft.com/office/drawing/2014/main" id="{F4E197F9-DD8A-45B7-A1F9-E75A5C0B0F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2" y="188913"/>
            <a:ext cx="468086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Aralské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jazero</a:t>
            </a:r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5">
            <a:extLst>
              <a:ext uri="{FF2B5EF4-FFF2-40B4-BE49-F238E27FC236}">
                <a16:creationId xmlns:a16="http://schemas.microsoft.com/office/drawing/2014/main" id="{7A720C02-000B-463A-A192-80702D77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-14288"/>
            <a:ext cx="3810000" cy="3781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WordArt 8">
            <a:extLst>
              <a:ext uri="{FF2B5EF4-FFF2-40B4-BE49-F238E27FC236}">
                <a16:creationId xmlns:a16="http://schemas.microsoft.com/office/drawing/2014/main" id="{3ADFBC54-0008-40CC-8234-F861671A1A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412776"/>
            <a:ext cx="2735535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Aral</a:t>
            </a:r>
          </a:p>
        </p:txBody>
      </p:sp>
      <p:pic>
        <p:nvPicPr>
          <p:cNvPr id="43012" name="Picture 7" descr="These satellite images show how humans made the Aral Sea almost disappear |  World Economic Forum">
            <a:extLst>
              <a:ext uri="{FF2B5EF4-FFF2-40B4-BE49-F238E27FC236}">
                <a16:creationId xmlns:a16="http://schemas.microsoft.com/office/drawing/2014/main" id="{06F7EBE5-9D93-499E-B0D1-4184D054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429000"/>
            <a:ext cx="7907337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ok 2">
            <a:extLst>
              <a:ext uri="{FF2B5EF4-FFF2-40B4-BE49-F238E27FC236}">
                <a16:creationId xmlns:a16="http://schemas.microsoft.com/office/drawing/2014/main" id="{15658E90-A6AA-4277-BFC7-C8752A67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19186" r="4326" b="57614"/>
          <a:stretch>
            <a:fillRect/>
          </a:stretch>
        </p:blipFill>
        <p:spPr bwMode="auto">
          <a:xfrm>
            <a:off x="0" y="26988"/>
            <a:ext cx="89423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The Aral Sea basin in figures">
            <a:extLst>
              <a:ext uri="{FF2B5EF4-FFF2-40B4-BE49-F238E27FC236}">
                <a16:creationId xmlns:a16="http://schemas.microsoft.com/office/drawing/2014/main" id="{C552BE9C-1DA5-4C82-B5AD-136EDA83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63838"/>
            <a:ext cx="5848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4">
            <a:extLst>
              <a:ext uri="{FF2B5EF4-FFF2-40B4-BE49-F238E27FC236}">
                <a16:creationId xmlns:a16="http://schemas.microsoft.com/office/drawing/2014/main" id="{EDE67F8C-47C9-4D0F-930B-01D5BF7E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76672"/>
            <a:ext cx="799288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Severného ľadového oceánu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Rieky tu ústiace v zime </a:t>
            </a:r>
            <a:r>
              <a:rPr lang="sk-SK" altLang="sk-SK" sz="16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zamŕzaju</a:t>
            </a:r>
            <a:endParaRPr lang="sk-SK" altLang="sk-SK" sz="16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OB (+Irtyš) , JENISEJ ( + Angara) , LENA – sibírske rieky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altLang="sk-SK" sz="16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altLang="sk-SK" sz="1600" b="1" dirty="0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8588C94-F394-4BEE-9025-D15EB7268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0100" r="13599" b="25440"/>
          <a:stretch/>
        </p:blipFill>
        <p:spPr>
          <a:xfrm>
            <a:off x="1763688" y="1484784"/>
            <a:ext cx="5640288" cy="52533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1 Lake Balkhash Photos and Premium High Res Pictures - Getty Images">
            <a:extLst>
              <a:ext uri="{FF2B5EF4-FFF2-40B4-BE49-F238E27FC236}">
                <a16:creationId xmlns:a16="http://schemas.microsoft.com/office/drawing/2014/main" id="{4E0DDFD9-FCE1-441A-8D03-89AD7323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6">
            <a:extLst>
              <a:ext uri="{FF2B5EF4-FFF2-40B4-BE49-F238E27FC236}">
                <a16:creationId xmlns:a16="http://schemas.microsoft.com/office/drawing/2014/main" id="{F40C919C-B975-4472-8E4B-A292721B15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930" y="260350"/>
            <a:ext cx="7560518" cy="7923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Balchaš</a:t>
            </a:r>
            <a:endParaRPr lang="en-GB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pacts of water level changes in the fauna, flora and physical properties  over the Balkhash Lake watershed - Isbekov - 2019 - Lakes &amp;amp; Reservoirs:  Science, Policy and Management for Sustainable Use - Wiley Online Library">
            <a:extLst>
              <a:ext uri="{FF2B5EF4-FFF2-40B4-BE49-F238E27FC236}">
                <a16:creationId xmlns:a16="http://schemas.microsoft.com/office/drawing/2014/main" id="{89E1995D-32A4-4072-A78F-8530946D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5"/>
            <a:ext cx="91440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F07D1-5A8A-476B-A9CA-20D84EA5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jekt pre obsah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698E97A5-9F53-407C-9CC3-62461A179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7992" r="15265" b="69563"/>
          <a:stretch/>
        </p:blipFill>
        <p:spPr>
          <a:xfrm>
            <a:off x="-422093" y="140532"/>
            <a:ext cx="6517885" cy="2925753"/>
          </a:xfrm>
        </p:spPr>
      </p:pic>
      <p:pic>
        <p:nvPicPr>
          <p:cNvPr id="6" name="Zástupný objekt pre obsah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4A390BB6-D6BB-4851-B356-B5371ADF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29186" r="10898" b="45250"/>
          <a:stretch/>
        </p:blipFill>
        <p:spPr bwMode="auto">
          <a:xfrm>
            <a:off x="-312596" y="3763642"/>
            <a:ext cx="6517885" cy="29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objekt pre obsah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90BC89B-149D-4785-9502-4ECBD71A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54145" r="8821" b="14763"/>
          <a:stretch/>
        </p:blipFill>
        <p:spPr bwMode="auto">
          <a:xfrm>
            <a:off x="6301282" y="3851959"/>
            <a:ext cx="2842718" cy="281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objekt pre obsah 4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EFA118F7-3D3D-4317-9A64-ED2EB50A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54145" r="50209" b="16802"/>
          <a:stretch/>
        </p:blipFill>
        <p:spPr bwMode="auto">
          <a:xfrm>
            <a:off x="6205289" y="68518"/>
            <a:ext cx="2836849" cy="29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35B89936-452A-46FC-BE6F-7C6341C60E99}"/>
              </a:ext>
            </a:extLst>
          </p:cNvPr>
          <p:cNvSpPr txBox="1"/>
          <p:nvPr/>
        </p:nvSpPr>
        <p:spPr>
          <a:xfrm>
            <a:off x="251520" y="404664"/>
            <a:ext cx="7776864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TICHÝ OCEÁN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Amur / ústi do Ochotského mora/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b="1" dirty="0" err="1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Chang</a:t>
            </a: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 Jang – najdlhšia rieka / ústi do </a:t>
            </a:r>
            <a:r>
              <a:rPr lang="sk-SK" altLang="sk-SK" b="1" dirty="0" err="1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Východosibrskeho</a:t>
            </a: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 mora/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b="1" dirty="0" err="1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Huang</a:t>
            </a: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 He – žltá rieka – elektráreň TRI ROKLINY</a:t>
            </a:r>
            <a:b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</a:b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MEKONG – ovplyvnená monzúnmi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F0F8F1A-7CC1-48DA-BE5D-C487FCF4B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0100" r="13599" b="25440"/>
          <a:stretch/>
        </p:blipFill>
        <p:spPr>
          <a:xfrm>
            <a:off x="1763688" y="1909232"/>
            <a:ext cx="5184576" cy="4828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E5C8007C-ACF5-4598-91D9-88119C2079CE}"/>
              </a:ext>
            </a:extLst>
          </p:cNvPr>
          <p:cNvSpPr txBox="1"/>
          <p:nvPr/>
        </p:nvSpPr>
        <p:spPr>
          <a:xfrm>
            <a:off x="179512" y="61978"/>
            <a:ext cx="907300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INDICKÝ OCEÁN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EUFRAT a TIGRIS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INDUS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GANGA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BRAHMAPUTRA                tieto dve sú </a:t>
            </a:r>
            <a:r>
              <a:rPr lang="sk-SK" altLang="sk-SK" sz="1600" b="1" dirty="0" err="1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monzúnové</a:t>
            </a: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, Ganga je posvätná rieka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altLang="sk-SK" sz="1600" b="1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ATLANTICKÝ OCEÁN . Malé rieky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BEZODTOKOVÉ OBLASTI – Aralské jazero / Amudarja, Syrdarja/ + oblasť púští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latin typeface="+mn-lt"/>
              </a:rPr>
              <a:t>			</a:t>
            </a:r>
            <a:r>
              <a:rPr lang="sk-SK" altLang="sk-SK" sz="16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- Kaspické more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1600" b="1" dirty="0">
                <a:solidFill>
                  <a:schemeClr val="bg1"/>
                </a:solidFill>
                <a:latin typeface="+mn-lt"/>
              </a:rPr>
              <a:t>			-</a:t>
            </a:r>
            <a:endParaRPr lang="sk-SK" altLang="sk-SK" sz="1600" b="1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Pravá zložená zátvorka 3">
            <a:extLst>
              <a:ext uri="{FF2B5EF4-FFF2-40B4-BE49-F238E27FC236}">
                <a16:creationId xmlns:a16="http://schemas.microsoft.com/office/drawing/2014/main" id="{B3F898CF-2419-4060-A242-98F53614F85A}"/>
              </a:ext>
            </a:extLst>
          </p:cNvPr>
          <p:cNvSpPr/>
          <p:nvPr/>
        </p:nvSpPr>
        <p:spPr>
          <a:xfrm>
            <a:off x="2195513" y="935038"/>
            <a:ext cx="647700" cy="53975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AB5E328-84F6-4996-BD34-2BD4983AD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0100" r="13599" b="25440"/>
          <a:stretch/>
        </p:blipFill>
        <p:spPr>
          <a:xfrm>
            <a:off x="3635896" y="2132856"/>
            <a:ext cx="4824536" cy="44935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ôvodu Bajkalu. Jazero Bajkal na mape. veku Bajkalskej panvy - Stredných  škôl a škôl 2021">
            <a:extLst>
              <a:ext uri="{FF2B5EF4-FFF2-40B4-BE49-F238E27FC236}">
                <a16:creationId xmlns:a16="http://schemas.microsoft.com/office/drawing/2014/main" id="{4D3577BD-6735-4541-B865-6E1E23CF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51013"/>
            <a:ext cx="528637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67E095D-8940-4690-B63C-D08D801CEDE0}"/>
              </a:ext>
            </a:extLst>
          </p:cNvPr>
          <p:cNvSpPr txBox="1"/>
          <p:nvPr/>
        </p:nvSpPr>
        <p:spPr>
          <a:xfrm>
            <a:off x="539552" y="764704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Bajkalské jazero – najhlbšie na svete</a:t>
            </a:r>
            <a:r>
              <a:rPr lang="sk-SK" altLang="sk-SK" b="1" dirty="0">
                <a:solidFill>
                  <a:schemeClr val="bg1"/>
                </a:solidFill>
                <a:latin typeface="+mn-lt"/>
              </a:rPr>
              <a:t>- </a:t>
            </a:r>
            <a:r>
              <a:rPr lang="sk-SK" altLang="sk-SK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Mŕtve more </a:t>
            </a:r>
          </a:p>
        </p:txBody>
      </p:sp>
      <p:pic>
        <p:nvPicPr>
          <p:cNvPr id="11268" name="Obrázok 6">
            <a:extLst>
              <a:ext uri="{FF2B5EF4-FFF2-40B4-BE49-F238E27FC236}">
                <a16:creationId xmlns:a16="http://schemas.microsoft.com/office/drawing/2014/main" id="{E56B6E43-2E94-4DFB-B529-24B038C0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292600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ok 2">
            <a:extLst>
              <a:ext uri="{FF2B5EF4-FFF2-40B4-BE49-F238E27FC236}">
                <a16:creationId xmlns:a16="http://schemas.microsoft.com/office/drawing/2014/main" id="{EDE0288C-61FE-449B-81CC-A87D6A6E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55967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BlokTextu 3">
            <a:extLst>
              <a:ext uri="{FF2B5EF4-FFF2-40B4-BE49-F238E27FC236}">
                <a16:creationId xmlns:a16="http://schemas.microsoft.com/office/drawing/2014/main" id="{7BC01002-80DB-4E4F-9398-202176299704}"/>
              </a:ext>
            </a:extLst>
          </p:cNvPr>
          <p:cNvSpPr txBox="1">
            <a:spLocks noChangeArrowheads="1"/>
          </p:cNvSpPr>
          <p:nvPr/>
        </p:nvSpPr>
        <p:spPr bwMode="auto">
          <a:xfrm rot="2687937">
            <a:off x="5235575" y="122713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Lena</a:t>
            </a:r>
            <a:endParaRPr lang="en-GB" altLang="sk-SK" b="1"/>
          </a:p>
        </p:txBody>
      </p:sp>
      <p:sp>
        <p:nvSpPr>
          <p:cNvPr id="12292" name="BlokTextu 4">
            <a:extLst>
              <a:ext uri="{FF2B5EF4-FFF2-40B4-BE49-F238E27FC236}">
                <a16:creationId xmlns:a16="http://schemas.microsoft.com/office/drawing/2014/main" id="{00AFF68D-5814-496C-8E17-932561FCA102}"/>
              </a:ext>
            </a:extLst>
          </p:cNvPr>
          <p:cNvSpPr txBox="1">
            <a:spLocks noChangeArrowheads="1"/>
          </p:cNvSpPr>
          <p:nvPr/>
        </p:nvSpPr>
        <p:spPr bwMode="auto">
          <a:xfrm rot="2687937">
            <a:off x="2835275" y="140017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Ob</a:t>
            </a:r>
            <a:endParaRPr lang="en-GB" altLang="sk-SK" b="1"/>
          </a:p>
        </p:txBody>
      </p:sp>
      <p:sp>
        <p:nvSpPr>
          <p:cNvPr id="12293" name="BlokTextu 6">
            <a:extLst>
              <a:ext uri="{FF2B5EF4-FFF2-40B4-BE49-F238E27FC236}">
                <a16:creationId xmlns:a16="http://schemas.microsoft.com/office/drawing/2014/main" id="{3F5A2EFB-0E14-483B-8DA8-EB1D86C7982C}"/>
              </a:ext>
            </a:extLst>
          </p:cNvPr>
          <p:cNvSpPr txBox="1">
            <a:spLocks noChangeArrowheads="1"/>
          </p:cNvSpPr>
          <p:nvPr/>
        </p:nvSpPr>
        <p:spPr bwMode="auto">
          <a:xfrm rot="2687937">
            <a:off x="3263900" y="2000250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Irtyš</a:t>
            </a:r>
            <a:endParaRPr lang="en-GB" altLang="sk-SK" b="1"/>
          </a:p>
        </p:txBody>
      </p:sp>
      <p:sp>
        <p:nvSpPr>
          <p:cNvPr id="12294" name="BlokTextu 7">
            <a:extLst>
              <a:ext uri="{FF2B5EF4-FFF2-40B4-BE49-F238E27FC236}">
                <a16:creationId xmlns:a16="http://schemas.microsoft.com/office/drawing/2014/main" id="{86665E43-F1C5-4500-A788-40E2200C0C64}"/>
              </a:ext>
            </a:extLst>
          </p:cNvPr>
          <p:cNvSpPr txBox="1">
            <a:spLocks noChangeArrowheads="1"/>
          </p:cNvSpPr>
          <p:nvPr/>
        </p:nvSpPr>
        <p:spPr bwMode="auto">
          <a:xfrm rot="1118649">
            <a:off x="4187825" y="1776413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b="1"/>
              <a:t>Angara</a:t>
            </a:r>
            <a:endParaRPr lang="en-GB" altLang="sk-SK" b="1"/>
          </a:p>
        </p:txBody>
      </p:sp>
      <p:sp>
        <p:nvSpPr>
          <p:cNvPr id="12295" name="BlokTextu 8">
            <a:extLst>
              <a:ext uri="{FF2B5EF4-FFF2-40B4-BE49-F238E27FC236}">
                <a16:creationId xmlns:a16="http://schemas.microsoft.com/office/drawing/2014/main" id="{852EEF61-0151-49CA-89FC-4589FE77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260350"/>
            <a:ext cx="23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1</a:t>
            </a:r>
            <a:endParaRPr lang="en-GB" altLang="sk-SK"/>
          </a:p>
        </p:txBody>
      </p:sp>
      <p:sp>
        <p:nvSpPr>
          <p:cNvPr id="12296" name="BlokTextu 9">
            <a:extLst>
              <a:ext uri="{FF2B5EF4-FFF2-40B4-BE49-F238E27FC236}">
                <a16:creationId xmlns:a16="http://schemas.microsoft.com/office/drawing/2014/main" id="{03964A14-76D4-42C2-B518-6059B171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630238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2</a:t>
            </a:r>
            <a:endParaRPr lang="en-GB" altLang="sk-SK"/>
          </a:p>
        </p:txBody>
      </p:sp>
      <p:sp>
        <p:nvSpPr>
          <p:cNvPr id="12297" name="BlokTextu 10">
            <a:extLst>
              <a:ext uri="{FF2B5EF4-FFF2-40B4-BE49-F238E27FC236}">
                <a16:creationId xmlns:a16="http://schemas.microsoft.com/office/drawing/2014/main" id="{CC6CFAC2-E1E6-465F-97CB-8A150BB4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939800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3</a:t>
            </a:r>
            <a:endParaRPr lang="en-GB" altLang="sk-SK"/>
          </a:p>
        </p:txBody>
      </p:sp>
      <p:sp>
        <p:nvSpPr>
          <p:cNvPr id="12298" name="BlokTextu 12">
            <a:extLst>
              <a:ext uri="{FF2B5EF4-FFF2-40B4-BE49-F238E27FC236}">
                <a16:creationId xmlns:a16="http://schemas.microsoft.com/office/drawing/2014/main" id="{050D8BCB-FB30-42A9-91A8-F2D8E9F9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1284288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4</a:t>
            </a:r>
            <a:endParaRPr lang="en-GB" altLang="sk-SK"/>
          </a:p>
        </p:txBody>
      </p:sp>
      <p:sp>
        <p:nvSpPr>
          <p:cNvPr id="12299" name="BlokTextu 13">
            <a:extLst>
              <a:ext uri="{FF2B5EF4-FFF2-40B4-BE49-F238E27FC236}">
                <a16:creationId xmlns:a16="http://schemas.microsoft.com/office/drawing/2014/main" id="{7D2BA7D9-7886-4971-9E51-ABAE0BF3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652588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5</a:t>
            </a:r>
            <a:endParaRPr lang="en-GB" altLang="sk-SK"/>
          </a:p>
        </p:txBody>
      </p:sp>
      <p:sp>
        <p:nvSpPr>
          <p:cNvPr id="12300" name="BlokTextu 14">
            <a:extLst>
              <a:ext uri="{FF2B5EF4-FFF2-40B4-BE49-F238E27FC236}">
                <a16:creationId xmlns:a16="http://schemas.microsoft.com/office/drawing/2014/main" id="{99AC92B8-DAFD-4FF6-8D8A-03FAB8DF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1981200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6</a:t>
            </a:r>
            <a:endParaRPr lang="en-GB" altLang="sk-SK"/>
          </a:p>
        </p:txBody>
      </p:sp>
      <p:sp>
        <p:nvSpPr>
          <p:cNvPr id="12301" name="BlokTextu 15">
            <a:extLst>
              <a:ext uri="{FF2B5EF4-FFF2-40B4-BE49-F238E27FC236}">
                <a16:creationId xmlns:a16="http://schemas.microsoft.com/office/drawing/2014/main" id="{2B36DAC5-8E60-4C68-962B-B816C542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2363788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dirty="0"/>
              <a:t>7</a:t>
            </a:r>
            <a:endParaRPr lang="en-GB" altLang="sk-SK" dirty="0"/>
          </a:p>
        </p:txBody>
      </p:sp>
      <p:sp>
        <p:nvSpPr>
          <p:cNvPr id="12302" name="BlokTextu 16">
            <a:extLst>
              <a:ext uri="{FF2B5EF4-FFF2-40B4-BE49-F238E27FC236}">
                <a16:creationId xmlns:a16="http://schemas.microsoft.com/office/drawing/2014/main" id="{2F3E52F2-747F-4F95-9A31-8058213E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2654300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8</a:t>
            </a:r>
            <a:endParaRPr lang="en-GB" altLang="sk-SK"/>
          </a:p>
        </p:txBody>
      </p:sp>
      <p:sp>
        <p:nvSpPr>
          <p:cNvPr id="12303" name="BlokTextu 17">
            <a:extLst>
              <a:ext uri="{FF2B5EF4-FFF2-40B4-BE49-F238E27FC236}">
                <a16:creationId xmlns:a16="http://schemas.microsoft.com/office/drawing/2014/main" id="{86FE23A8-2B1A-44CE-B967-DD13D4B1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3001963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9</a:t>
            </a:r>
            <a:endParaRPr lang="en-GB" altLang="sk-SK"/>
          </a:p>
        </p:txBody>
      </p:sp>
      <p:sp>
        <p:nvSpPr>
          <p:cNvPr id="12304" name="BlokTextu 18">
            <a:extLst>
              <a:ext uri="{FF2B5EF4-FFF2-40B4-BE49-F238E27FC236}">
                <a16:creationId xmlns:a16="http://schemas.microsoft.com/office/drawing/2014/main" id="{33F90FCD-9D8D-4A72-82E7-1284647C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3845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/>
              <a:t>10</a:t>
            </a:r>
            <a:endParaRPr lang="en-GB" altLang="sk-SK"/>
          </a:p>
        </p:txBody>
      </p:sp>
      <p:sp>
        <p:nvSpPr>
          <p:cNvPr id="12305" name="BlokTextu 19">
            <a:extLst>
              <a:ext uri="{FF2B5EF4-FFF2-40B4-BE49-F238E27FC236}">
                <a16:creationId xmlns:a16="http://schemas.microsoft.com/office/drawing/2014/main" id="{FF59A350-6E1F-4B5B-B30F-DF9615F0EF2F}"/>
              </a:ext>
            </a:extLst>
          </p:cNvPr>
          <p:cNvSpPr txBox="1">
            <a:spLocks noChangeArrowheads="1"/>
          </p:cNvSpPr>
          <p:nvPr/>
        </p:nvSpPr>
        <p:spPr bwMode="auto">
          <a:xfrm rot="2687937">
            <a:off x="1592263" y="35115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/>
              <a:t>Eufrat</a:t>
            </a:r>
            <a:endParaRPr lang="en-GB" altLang="sk-SK" sz="1400" b="1"/>
          </a:p>
        </p:txBody>
      </p:sp>
      <p:sp>
        <p:nvSpPr>
          <p:cNvPr id="12306" name="BlokTextu 20">
            <a:extLst>
              <a:ext uri="{FF2B5EF4-FFF2-40B4-BE49-F238E27FC236}">
                <a16:creationId xmlns:a16="http://schemas.microsoft.com/office/drawing/2014/main" id="{8F530B64-079E-4140-91CE-3FAC70374728}"/>
              </a:ext>
            </a:extLst>
          </p:cNvPr>
          <p:cNvSpPr txBox="1">
            <a:spLocks noChangeArrowheads="1"/>
          </p:cNvSpPr>
          <p:nvPr/>
        </p:nvSpPr>
        <p:spPr bwMode="auto">
          <a:xfrm rot="1233922">
            <a:off x="3057525" y="2606675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sk-SK" altLang="sk-SK" sz="1400" b="1"/>
              <a:t>Syrdarja</a:t>
            </a:r>
            <a:endParaRPr lang="en-GB" altLang="sk-SK" sz="1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2">
            <a:extLst>
              <a:ext uri="{FF2B5EF4-FFF2-40B4-BE49-F238E27FC236}">
                <a16:creationId xmlns:a16="http://schemas.microsoft.com/office/drawing/2014/main" id="{712D8C7A-CBB7-4B16-9B3A-BE4C68645D63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60350"/>
          <a:ext cx="8424861" cy="340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5009">
                <a:tc>
                  <a:txBody>
                    <a:bodyPr/>
                    <a:lstStyle/>
                    <a:p>
                      <a:r>
                        <a:rPr lang="sk-SK" sz="1800" dirty="0"/>
                        <a:t>Rieka – veľtok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Hlavný prítok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More/oceán do ktorého ústia 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54">
                <a:tc>
                  <a:txBody>
                    <a:bodyPr/>
                    <a:lstStyle/>
                    <a:p>
                      <a:r>
                        <a:rPr lang="sk-SK" sz="1800" dirty="0"/>
                        <a:t>Ob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54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Angara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54">
                <a:tc>
                  <a:txBody>
                    <a:bodyPr/>
                    <a:lstStyle/>
                    <a:p>
                      <a:r>
                        <a:rPr lang="sk-SK" sz="1800" dirty="0"/>
                        <a:t>Eufrat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54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Sungari </a:t>
                      </a:r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4" marB="45724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536</TotalTime>
  <Words>216</Words>
  <Application>Microsoft Office PowerPoint</Application>
  <PresentationFormat>Prezentácia na obrazovke (4:3)</PresentationFormat>
  <Paragraphs>78</Paragraphs>
  <Slides>42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Century Gothic</vt:lpstr>
      <vt:lpstr>Wingdings 3</vt:lpstr>
      <vt:lpstr>Výsek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Pecar Anton</dc:creator>
  <cp:lastModifiedBy>HP</cp:lastModifiedBy>
  <cp:revision>19</cp:revision>
  <dcterms:created xsi:type="dcterms:W3CDTF">2010-01-24T19:59:08Z</dcterms:created>
  <dcterms:modified xsi:type="dcterms:W3CDTF">2021-02-12T15:19:00Z</dcterms:modified>
</cp:coreProperties>
</file>