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73" r:id="rId17"/>
    <p:sldId id="269" r:id="rId18"/>
    <p:sldId id="270" r:id="rId19"/>
    <p:sldId id="271" r:id="rId20"/>
    <p:sldId id="272" r:id="rId21"/>
  </p:sldIdLst>
  <p:sldSz cx="10080625" cy="7559675"/>
  <p:notesSz cx="7559675" cy="10691813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7" d="100"/>
          <a:sy n="37" d="100"/>
        </p:scale>
        <p:origin x="112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  <p:sp>
        <p:nvSpPr>
          <p:cNvPr id="70" name="PlaceHolder 5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  <p:sp>
        <p:nvSpPr>
          <p:cNvPr id="76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  <p:sp>
        <p:nvSpPr>
          <p:cNvPr id="77" name="PlaceHolder 7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  <p:sp>
        <p:nvSpPr>
          <p:cNvPr id="92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  <p:sp>
        <p:nvSpPr>
          <p:cNvPr id="93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  <p:sp>
        <p:nvSpPr>
          <p:cNvPr id="97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  <p:sp>
        <p:nvSpPr>
          <p:cNvPr id="109" name="PlaceHolder 5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latin typeface="Aria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  <p:sp>
        <p:nvSpPr>
          <p:cNvPr id="113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  <p:sp>
        <p:nvSpPr>
          <p:cNvPr id="114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  <p:sp>
        <p:nvSpPr>
          <p:cNvPr id="115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  <p:sp>
        <p:nvSpPr>
          <p:cNvPr id="116" name="PlaceHolder 7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/>
          <p:nvPr/>
        </p:nvPicPr>
        <p:blipFill>
          <a:blip r:embed="rId14"/>
          <a:stretch/>
        </p:blipFill>
        <p:spPr>
          <a:xfrm>
            <a:off x="0" y="0"/>
            <a:ext cx="10079280" cy="7559280"/>
          </a:xfrm>
          <a:prstGeom prst="rect">
            <a:avLst/>
          </a:prstGeom>
          <a:ln>
            <a:noFill/>
          </a:ln>
        </p:spPr>
      </p:pic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sk-SK" sz="4400" b="0" strike="noStrike" spc="-1">
                <a:latin typeface="Arial"/>
              </a:rPr>
              <a:t>Kliknúť na úpravu formátu textu titulku</a:t>
            </a: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3200" b="0" strike="noStrike" spc="-1">
                <a:latin typeface="Arial"/>
              </a:rPr>
              <a:t>Kliknúť na úpravu formátu textu osnovy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sk-SK" sz="2800" b="0" strike="noStrike" spc="-1">
                <a:latin typeface="Arial"/>
              </a:rPr>
              <a:t>Druhá úroveň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2400" b="0" strike="noStrike" spc="-1">
                <a:latin typeface="Arial"/>
              </a:rPr>
              <a:t>Tretia úroveň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sk-SK" sz="2000" b="0" strike="noStrike" spc="-1">
                <a:latin typeface="Arial"/>
              </a:rPr>
              <a:t>Štvrtá úroveň osnovy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2000" b="0" strike="noStrike" spc="-1">
                <a:latin typeface="Arial"/>
              </a:rPr>
              <a:t>Piata úroveň osnovy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2000" b="0" strike="noStrike" spc="-1">
                <a:latin typeface="Arial"/>
              </a:rPr>
              <a:t>Šiesta úroveň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2000" b="0" strike="noStrike" spc="-1">
                <a:latin typeface="Arial"/>
              </a:rPr>
              <a:t>Siedma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Obrázok 38"/>
          <p:cNvPicPr/>
          <p:nvPr/>
        </p:nvPicPr>
        <p:blipFill>
          <a:blip r:embed="rId14"/>
          <a:stretch/>
        </p:blipFill>
        <p:spPr>
          <a:xfrm>
            <a:off x="0" y="-1440"/>
            <a:ext cx="10079280" cy="7560720"/>
          </a:xfrm>
          <a:prstGeom prst="rect">
            <a:avLst/>
          </a:prstGeom>
          <a:ln>
            <a:noFill/>
          </a:ln>
        </p:spPr>
      </p:pic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sk-SK" sz="4400" b="0" strike="noStrike" spc="-1">
                <a:latin typeface="Arial"/>
              </a:rPr>
              <a:t>Kliknúť na úpravu formátu textu titulku</a:t>
            </a: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3200" b="0" strike="noStrike" spc="-1">
                <a:latin typeface="Arial"/>
              </a:rPr>
              <a:t>Kliknúť na úpravu formátu textu osnovy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sk-SK" sz="2800" b="0" strike="noStrike" spc="-1">
                <a:latin typeface="Arial"/>
              </a:rPr>
              <a:t>Druhá úroveň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2400" b="0" strike="noStrike" spc="-1">
                <a:latin typeface="Arial"/>
              </a:rPr>
              <a:t>Tretia úroveň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sk-SK" sz="2000" b="0" strike="noStrike" spc="-1">
                <a:latin typeface="Arial"/>
              </a:rPr>
              <a:t>Štvrtá úroveň osnovy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2000" b="0" strike="noStrike" spc="-1">
                <a:latin typeface="Arial"/>
              </a:rPr>
              <a:t>Piata úroveň osnovy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2000" b="0" strike="noStrike" spc="-1">
                <a:latin typeface="Arial"/>
              </a:rPr>
              <a:t>Šiesta úroveň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2000" b="0" strike="noStrike" spc="-1">
                <a:latin typeface="Arial"/>
              </a:rPr>
              <a:t>Siedma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Obrázok 77"/>
          <p:cNvPicPr/>
          <p:nvPr/>
        </p:nvPicPr>
        <p:blipFill>
          <a:blip r:embed="rId14"/>
          <a:stretch/>
        </p:blipFill>
        <p:spPr>
          <a:xfrm>
            <a:off x="0" y="0"/>
            <a:ext cx="10079280" cy="7559280"/>
          </a:xfrm>
          <a:prstGeom prst="rect">
            <a:avLst/>
          </a:prstGeom>
          <a:ln>
            <a:noFill/>
          </a:ln>
        </p:spPr>
      </p:pic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sk-SK" sz="4400" b="0" strike="noStrike" spc="-1">
                <a:latin typeface="Arial"/>
              </a:rPr>
              <a:t>Kliknúť na úpravu formátu textu titulku</a:t>
            </a: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3200" b="0" strike="noStrike" spc="-1">
                <a:latin typeface="Arial"/>
              </a:rPr>
              <a:t>Kliknúť na úpravu formátu textu osnovy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sk-SK" sz="2800" b="0" strike="noStrike" spc="-1">
                <a:latin typeface="Arial"/>
              </a:rPr>
              <a:t>Druhá úroveň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2400" b="0" strike="noStrike" spc="-1">
                <a:latin typeface="Arial"/>
              </a:rPr>
              <a:t>Tretia úroveň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sk-SK" sz="2000" b="0" strike="noStrike" spc="-1">
                <a:latin typeface="Arial"/>
              </a:rPr>
              <a:t>Štvrtá úroveň osnovy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2000" b="0" strike="noStrike" spc="-1">
                <a:latin typeface="Arial"/>
              </a:rPr>
              <a:t>Piata úroveň osnovy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2000" b="0" strike="noStrike" spc="-1">
                <a:latin typeface="Arial"/>
              </a:rPr>
              <a:t>Šiesta úroveň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2000" b="0" strike="noStrike" spc="-1">
                <a:latin typeface="Arial"/>
              </a:rPr>
              <a:t>Siedma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5.xml"/><Relationship Id="rId4" Type="http://schemas.openxmlformats.org/officeDocument/2006/relationships/hyperlink" Target="https://www.youtube.com/watch?v=PG6P_nkeWU8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CustomShape 1"/>
          <p:cNvSpPr/>
          <p:nvPr/>
        </p:nvSpPr>
        <p:spPr>
          <a:xfrm>
            <a:off x="504000" y="3168000"/>
            <a:ext cx="9070920" cy="126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sk-SK" sz="4400" b="1" strike="noStrike" spc="-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DejaVu Sans"/>
              </a:rPr>
              <a:t>HOSPODÁRSTVO ÁZIE</a:t>
            </a:r>
            <a:endParaRPr lang="sk-SK" sz="4400" b="1" strike="noStrike" spc="-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118" name="CustomShape 2"/>
          <p:cNvSpPr/>
          <p:nvPr/>
        </p:nvSpPr>
        <p:spPr>
          <a:xfrm>
            <a:off x="504000" y="4752000"/>
            <a:ext cx="8869320" cy="2591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9" name="CustomShape 3"/>
          <p:cNvSpPr/>
          <p:nvPr/>
        </p:nvSpPr>
        <p:spPr>
          <a:xfrm>
            <a:off x="5146766" y="6047999"/>
            <a:ext cx="4428514" cy="61405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sk-SK" sz="2400" b="1" strike="noStrike" spc="-1" dirty="0" smtClean="0">
                <a:solidFill>
                  <a:srgbClr val="000000"/>
                </a:solidFill>
                <a:latin typeface="Arial"/>
                <a:ea typeface="DejaVu Sans"/>
              </a:rPr>
              <a:t>GEOGRAFIA – 6. ročník</a:t>
            </a:r>
            <a:endParaRPr lang="sk-SK" sz="2400" b="1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CustomShape 1"/>
          <p:cNvSpPr/>
          <p:nvPr/>
        </p:nvSpPr>
        <p:spPr>
          <a:xfrm>
            <a:off x="504000" y="301320"/>
            <a:ext cx="7703280" cy="1137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sk-SK" sz="4400" b="1" strike="noStrike" spc="-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Priemysel</a:t>
            </a:r>
          </a:p>
        </p:txBody>
      </p:sp>
      <p:pic>
        <p:nvPicPr>
          <p:cNvPr id="147" name="Obrázok 146"/>
          <p:cNvPicPr/>
          <p:nvPr/>
        </p:nvPicPr>
        <p:blipFill>
          <a:blip r:embed="rId2"/>
          <a:stretch/>
        </p:blipFill>
        <p:spPr>
          <a:xfrm>
            <a:off x="2168434" y="2977512"/>
            <a:ext cx="6255206" cy="4363817"/>
          </a:xfrm>
          <a:prstGeom prst="rect">
            <a:avLst/>
          </a:prstGeom>
          <a:ln>
            <a:noFill/>
          </a:ln>
        </p:spPr>
      </p:pic>
      <p:sp>
        <p:nvSpPr>
          <p:cNvPr id="148" name="CustomShape 2"/>
          <p:cNvSpPr/>
          <p:nvPr/>
        </p:nvSpPr>
        <p:spPr>
          <a:xfrm>
            <a:off x="504000" y="1280161"/>
            <a:ext cx="9287640" cy="14883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sk-SK" sz="2400" b="0" strike="noStrike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Prudký rozvoj priemyslu vďaka lacnej pracovnej sile a </a:t>
            </a:r>
            <a:r>
              <a:rPr lang="sk-SK" sz="2400" b="0" strike="noStrike" spc="-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množstvu </a:t>
            </a:r>
            <a:r>
              <a:rPr lang="sk-SK" sz="2400" b="0" strike="noStrike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surovín</a:t>
            </a:r>
          </a:p>
          <a:p>
            <a:r>
              <a:rPr lang="sk-SK" sz="2400" b="0" strike="noStrike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Ázijské tigre </a:t>
            </a:r>
            <a:r>
              <a:rPr lang="sk-SK" sz="2400" b="0" strike="noStrike" spc="-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- štáty </a:t>
            </a:r>
            <a:r>
              <a:rPr lang="sk-SK" sz="2400" b="0" strike="noStrike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s prudkým rastom hospodárstva </a:t>
            </a:r>
            <a:r>
              <a:rPr lang="sk-SK" sz="2400" b="0" strike="noStrike" spc="-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- </a:t>
            </a:r>
            <a:r>
              <a:rPr lang="sk-SK" sz="2400" b="0" strike="noStrike" spc="-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Honkong</a:t>
            </a:r>
            <a:r>
              <a:rPr lang="sk-SK" sz="2400" b="0" strike="noStrike" spc="-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  <a:r>
              <a:rPr lang="sk-SK" sz="2400" b="0" strike="noStrike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(teraz Čína), Singapur, Taiwan, Kórejská republika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Obrázok 148"/>
          <p:cNvPicPr/>
          <p:nvPr/>
        </p:nvPicPr>
        <p:blipFill>
          <a:blip r:embed="rId2"/>
          <a:stretch/>
        </p:blipFill>
        <p:spPr>
          <a:xfrm>
            <a:off x="-594000" y="3096000"/>
            <a:ext cx="7793640" cy="4383720"/>
          </a:xfrm>
          <a:prstGeom prst="rect">
            <a:avLst/>
          </a:prstGeom>
          <a:ln>
            <a:noFill/>
          </a:ln>
        </p:spPr>
      </p:pic>
      <p:sp>
        <p:nvSpPr>
          <p:cNvPr id="150" name="CustomShape 1"/>
          <p:cNvSpPr/>
          <p:nvPr/>
        </p:nvSpPr>
        <p:spPr>
          <a:xfrm>
            <a:off x="504000" y="301320"/>
            <a:ext cx="7703280" cy="1137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sk-SK" sz="4400" b="1" strike="noStrike" spc="-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Priemysel</a:t>
            </a:r>
          </a:p>
        </p:txBody>
      </p:sp>
      <p:sp>
        <p:nvSpPr>
          <p:cNvPr id="151" name="CustomShape 2"/>
          <p:cNvSpPr/>
          <p:nvPr/>
        </p:nvSpPr>
        <p:spPr>
          <a:xfrm>
            <a:off x="504000" y="2028756"/>
            <a:ext cx="8711640" cy="251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sk-SK" sz="2400" b="0" strike="noStrike" spc="-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- odevný </a:t>
            </a:r>
            <a:r>
              <a:rPr lang="sk-SK" sz="2400" b="0" strike="noStrike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a obuvnícky (Čína)</a:t>
            </a:r>
          </a:p>
          <a:p>
            <a:r>
              <a:rPr lang="sk-SK" sz="2400" b="0" strike="noStrike" spc="-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- elektrotechnický </a:t>
            </a:r>
            <a:r>
              <a:rPr lang="sk-SK" sz="2400" b="0" strike="noStrike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(JV Ázie) -výroba počítačov, TV  a i.</a:t>
            </a:r>
          </a:p>
          <a:p>
            <a:r>
              <a:rPr lang="sk-SK" sz="2400" b="0" strike="noStrike" spc="-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- strojársky </a:t>
            </a:r>
            <a:r>
              <a:rPr lang="sk-SK" sz="2400" b="0" strike="noStrike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(výroba automobilov)- </a:t>
            </a:r>
            <a:r>
              <a:rPr lang="sk-SK" sz="2400" b="0" strike="noStrike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Noto Sans CJK SC"/>
              </a:rPr>
              <a:t>Japonsko (Honda, Mazda) a Kórea (Kia)</a:t>
            </a:r>
            <a:endParaRPr lang="sk-SK" sz="2400" b="0" strike="noStrike" spc="-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r>
              <a:rPr lang="sk-SK" sz="2400" b="0" strike="noStrike" spc="-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Noto Sans CJK SC"/>
              </a:rPr>
              <a:t>- jadrové </a:t>
            </a:r>
            <a:r>
              <a:rPr lang="sk-SK" sz="2400" b="0" strike="noStrike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Noto Sans CJK SC"/>
              </a:rPr>
              <a:t>zbrane -Rusko, </a:t>
            </a:r>
            <a:r>
              <a:rPr lang="sk-SK" sz="2400" b="0" strike="noStrike" spc="-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Noto Sans CJK SC"/>
              </a:rPr>
              <a:t>Čína,Pakistan</a:t>
            </a:r>
            <a:r>
              <a:rPr lang="sk-SK" sz="2400" b="0" strike="noStrike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Noto Sans CJK SC"/>
              </a:rPr>
              <a:t>, Izrael, India </a:t>
            </a:r>
            <a:endParaRPr lang="sk-SK" sz="2400" b="0" strike="noStrike" spc="-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r>
              <a:rPr lang="sk-SK" sz="2400" b="0" strike="noStrike" spc="-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Noto Sans CJK SC"/>
              </a:rPr>
              <a:t>- vesmírne </a:t>
            </a:r>
            <a:r>
              <a:rPr lang="sk-SK" sz="2400" b="0" strike="noStrike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Noto Sans CJK SC"/>
              </a:rPr>
              <a:t>programy -Rusko, Čína, India, Japonsko </a:t>
            </a:r>
            <a:endParaRPr lang="sk-SK" sz="2400" b="0" strike="noStrike" spc="-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endParaRPr lang="sk-SK" sz="2400" b="0" strike="noStrike" spc="-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pic>
        <p:nvPicPr>
          <p:cNvPr id="152" name="Obrázok 151"/>
          <p:cNvPicPr/>
          <p:nvPr/>
        </p:nvPicPr>
        <p:blipFill>
          <a:blip r:embed="rId3"/>
          <a:stretch/>
        </p:blipFill>
        <p:spPr>
          <a:xfrm>
            <a:off x="6370200" y="5040000"/>
            <a:ext cx="3853440" cy="2439720"/>
          </a:xfrm>
          <a:prstGeom prst="rect">
            <a:avLst/>
          </a:prstGeom>
          <a:ln>
            <a:noFill/>
          </a:ln>
        </p:spPr>
      </p:pic>
      <p:pic>
        <p:nvPicPr>
          <p:cNvPr id="153" name="Obrázok 152"/>
          <p:cNvPicPr/>
          <p:nvPr/>
        </p:nvPicPr>
        <p:blipFill>
          <a:blip r:embed="rId4"/>
          <a:stretch/>
        </p:blipFill>
        <p:spPr>
          <a:xfrm>
            <a:off x="5760000" y="19080"/>
            <a:ext cx="4247640" cy="2428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Obrázok 153"/>
          <p:cNvPicPr/>
          <p:nvPr/>
        </p:nvPicPr>
        <p:blipFill>
          <a:blip r:embed="rId2"/>
          <a:stretch/>
        </p:blipFill>
        <p:spPr>
          <a:xfrm>
            <a:off x="0" y="-8640"/>
            <a:ext cx="10080000" cy="4544280"/>
          </a:xfrm>
          <a:prstGeom prst="rect">
            <a:avLst/>
          </a:prstGeom>
          <a:ln>
            <a:noFill/>
          </a:ln>
        </p:spPr>
      </p:pic>
      <p:sp>
        <p:nvSpPr>
          <p:cNvPr id="155" name="CustomShape 1"/>
          <p:cNvSpPr/>
          <p:nvPr/>
        </p:nvSpPr>
        <p:spPr>
          <a:xfrm>
            <a:off x="432360" y="-274320"/>
            <a:ext cx="7703280" cy="1137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sk-SK" sz="4400" b="1" strike="noStrike" spc="-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Doprava</a:t>
            </a:r>
          </a:p>
        </p:txBody>
      </p:sp>
      <p:pic>
        <p:nvPicPr>
          <p:cNvPr id="156" name="Obrázok 155"/>
          <p:cNvPicPr/>
          <p:nvPr/>
        </p:nvPicPr>
        <p:blipFill>
          <a:blip r:embed="rId3"/>
          <a:stretch/>
        </p:blipFill>
        <p:spPr>
          <a:xfrm>
            <a:off x="360" y="4221360"/>
            <a:ext cx="10080360" cy="3410640"/>
          </a:xfrm>
          <a:prstGeom prst="rect">
            <a:avLst/>
          </a:prstGeom>
          <a:ln>
            <a:noFill/>
          </a:ln>
        </p:spPr>
      </p:pic>
      <p:sp>
        <p:nvSpPr>
          <p:cNvPr id="157" name="CustomShape 2"/>
          <p:cNvSpPr/>
          <p:nvPr/>
        </p:nvSpPr>
        <p:spPr>
          <a:xfrm>
            <a:off x="144000" y="5030128"/>
            <a:ext cx="9719640" cy="1625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sk-SK" sz="2400" b="0" strike="noStrike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-kvalitné diaľnice a rýchlovlaky (</a:t>
            </a:r>
            <a:r>
              <a:rPr lang="sk-SK" sz="2400" b="0" strike="noStrike" spc="-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Šinkanzeny</a:t>
            </a:r>
            <a:r>
              <a:rPr lang="sk-SK" sz="2400" b="0" strike="noStrike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) -Japonsko</a:t>
            </a:r>
          </a:p>
          <a:p>
            <a:r>
              <a:rPr lang="sk-SK" sz="2400" b="0" strike="noStrike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-tradičná doprava pomocou zvierat a nosičov v horských a púštnych oblastiach</a:t>
            </a:r>
          </a:p>
          <a:p>
            <a:r>
              <a:rPr lang="sk-SK" sz="2400" b="0" strike="noStrike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-sieť kvalitných letísk -na veľké vzdialenosti</a:t>
            </a:r>
          </a:p>
          <a:p>
            <a:r>
              <a:rPr lang="sk-SK" sz="2400" b="0" strike="noStrike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-námorná preprava -prepravuje tovar</a:t>
            </a:r>
          </a:p>
        </p:txBody>
      </p:sp>
      <p:sp>
        <p:nvSpPr>
          <p:cNvPr id="158" name="TextShape 3"/>
          <p:cNvSpPr txBox="1"/>
          <p:nvPr/>
        </p:nvSpPr>
        <p:spPr>
          <a:xfrm>
            <a:off x="576000" y="6624000"/>
            <a:ext cx="7128000" cy="602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sk-SK" sz="1800" b="0" strike="noStrike" spc="-1">
                <a:latin typeface="Arial"/>
                <a:hlinkClick r:id="rId4"/>
              </a:rPr>
              <a:t>https://www.youtube.com/watch?v=PG6P_nkeWU8</a:t>
            </a:r>
            <a:endParaRPr lang="sk-SK" sz="1800" b="0" strike="noStrike" spc="-1">
              <a:latin typeface="Arial"/>
            </a:endParaRPr>
          </a:p>
          <a:p>
            <a:endParaRPr lang="sk-SK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CustomShape 1"/>
          <p:cNvSpPr/>
          <p:nvPr/>
        </p:nvSpPr>
        <p:spPr>
          <a:xfrm>
            <a:off x="504000" y="301320"/>
            <a:ext cx="7703280" cy="1137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sk-SK" sz="4400" b="1" strike="noStrike" spc="-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Cestovný ruch</a:t>
            </a:r>
          </a:p>
        </p:txBody>
      </p:sp>
      <p:sp>
        <p:nvSpPr>
          <p:cNvPr id="161" name="CustomShape 2"/>
          <p:cNvSpPr/>
          <p:nvPr/>
        </p:nvSpPr>
        <p:spPr>
          <a:xfrm>
            <a:off x="504000" y="1296000"/>
            <a:ext cx="9071640" cy="45300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/>
            <a:r>
              <a:rPr lang="sk-SK" sz="2800" b="1" strike="noStrike" spc="-1" dirty="0" smtClean="0">
                <a:latin typeface="Arial"/>
                <a:ea typeface="Noto Sans CJK SC"/>
              </a:rPr>
              <a:t>Pre </a:t>
            </a:r>
            <a:r>
              <a:rPr lang="sk-SK" sz="2800" b="1" strike="noStrike" spc="-1" dirty="0">
                <a:latin typeface="Arial"/>
                <a:ea typeface="Noto Sans CJK SC"/>
              </a:rPr>
              <a:t>turistov poskytuje mnoho prírodných a kultúrnych </a:t>
            </a:r>
            <a:r>
              <a:rPr lang="sk-SK" sz="2800" b="1" strike="noStrike" spc="-1" dirty="0" smtClean="0">
                <a:latin typeface="Arial"/>
                <a:ea typeface="Noto Sans CJK SC"/>
              </a:rPr>
              <a:t>pamiatok</a:t>
            </a:r>
          </a:p>
          <a:p>
            <a:pPr algn="just"/>
            <a:endParaRPr lang="sk-SK" sz="2800" b="0" strike="noStrike" spc="-1" dirty="0">
              <a:latin typeface="Arial"/>
            </a:endParaRPr>
          </a:p>
          <a:p>
            <a:pPr algn="just"/>
            <a:r>
              <a:rPr lang="sk-SK" sz="2800" b="1" strike="noStrike" spc="-1" dirty="0" smtClean="0">
                <a:latin typeface="Arial"/>
                <a:ea typeface="Noto Sans CJK SC"/>
              </a:rPr>
              <a:t>NAJVYHĽADÁVANEJŠIE: </a:t>
            </a:r>
            <a:endParaRPr lang="sk-SK" sz="2800" b="0" strike="noStrike" spc="-1" dirty="0" smtClean="0">
              <a:latin typeface="Arial"/>
            </a:endParaRPr>
          </a:p>
          <a:p>
            <a:pPr algn="just"/>
            <a:r>
              <a:rPr lang="sk-SK" sz="2800" b="1" strike="noStrike" spc="-1" dirty="0" smtClean="0">
                <a:latin typeface="Arial"/>
                <a:ea typeface="Arial"/>
              </a:rPr>
              <a:t>• </a:t>
            </a:r>
            <a:r>
              <a:rPr lang="sk-SK" sz="2800" b="1" strike="noStrike" spc="-1" dirty="0" smtClean="0">
                <a:latin typeface="Arial"/>
                <a:ea typeface="Noto Sans CJK SC"/>
              </a:rPr>
              <a:t>Veľký </a:t>
            </a:r>
            <a:r>
              <a:rPr lang="sk-SK" sz="2800" b="1" strike="noStrike" spc="-1" dirty="0">
                <a:latin typeface="Arial"/>
                <a:ea typeface="Noto Sans CJK SC"/>
              </a:rPr>
              <a:t>Čínsky múr</a:t>
            </a:r>
            <a:endParaRPr lang="sk-SK" sz="2800" b="0" strike="noStrike" spc="-1" dirty="0">
              <a:latin typeface="Arial"/>
            </a:endParaRPr>
          </a:p>
          <a:p>
            <a:pPr algn="just"/>
            <a:r>
              <a:rPr lang="sk-SK" sz="2800" b="1" strike="noStrike" spc="-1" dirty="0" smtClean="0">
                <a:latin typeface="Arial"/>
                <a:ea typeface="Arial"/>
              </a:rPr>
              <a:t>• </a:t>
            </a:r>
            <a:r>
              <a:rPr lang="sk-SK" sz="2800" b="1" strike="noStrike" spc="-1" dirty="0" err="1" smtClean="0">
                <a:latin typeface="Arial"/>
                <a:ea typeface="Noto Sans CJK SC"/>
              </a:rPr>
              <a:t>Tádž</a:t>
            </a:r>
            <a:r>
              <a:rPr lang="sk-SK" sz="2800" b="1" strike="noStrike" spc="-1" dirty="0" smtClean="0">
                <a:latin typeface="Arial"/>
                <a:ea typeface="Noto Sans CJK SC"/>
              </a:rPr>
              <a:t> </a:t>
            </a:r>
            <a:r>
              <a:rPr lang="sk-SK" sz="2800" b="1" strike="noStrike" spc="-1" dirty="0" err="1">
                <a:latin typeface="Arial"/>
                <a:ea typeface="Noto Sans CJK SC"/>
              </a:rPr>
              <a:t>Mahál</a:t>
            </a:r>
            <a:endParaRPr lang="sk-SK" sz="2800" b="0" strike="noStrike" spc="-1" dirty="0">
              <a:latin typeface="Arial"/>
            </a:endParaRPr>
          </a:p>
          <a:p>
            <a:pPr algn="just"/>
            <a:r>
              <a:rPr lang="sk-SK" sz="2800" b="1" strike="noStrike" spc="-1" dirty="0" smtClean="0">
                <a:latin typeface="Arial"/>
                <a:ea typeface="Arial"/>
              </a:rPr>
              <a:t>• </a:t>
            </a:r>
            <a:r>
              <a:rPr lang="sk-SK" sz="2800" b="1" strike="noStrike" spc="-1" dirty="0" smtClean="0">
                <a:latin typeface="Arial"/>
                <a:ea typeface="Noto Sans CJK SC"/>
              </a:rPr>
              <a:t>budhistické </a:t>
            </a:r>
            <a:r>
              <a:rPr lang="sk-SK" sz="2800" b="1" strike="noStrike" spc="-1" dirty="0">
                <a:latin typeface="Arial"/>
                <a:ea typeface="Noto Sans CJK SC"/>
              </a:rPr>
              <a:t>kláštory</a:t>
            </a:r>
            <a:endParaRPr lang="sk-SK" sz="2800" b="0" strike="noStrike" spc="-1" dirty="0">
              <a:latin typeface="Arial"/>
            </a:endParaRPr>
          </a:p>
          <a:p>
            <a:pPr algn="just"/>
            <a:r>
              <a:rPr lang="sk-SK" sz="2800" b="1" strike="noStrike" spc="-1" dirty="0" smtClean="0">
                <a:latin typeface="Arial"/>
                <a:ea typeface="Arial"/>
              </a:rPr>
              <a:t>• </a:t>
            </a:r>
            <a:r>
              <a:rPr lang="sk-SK" sz="2800" b="1" strike="noStrike" spc="-1" dirty="0" smtClean="0">
                <a:latin typeface="Arial"/>
                <a:ea typeface="Noto Sans CJK SC"/>
              </a:rPr>
              <a:t>Národné </a:t>
            </a:r>
            <a:r>
              <a:rPr lang="sk-SK" sz="2800" b="1" strike="noStrike" spc="-1" dirty="0">
                <a:latin typeface="Arial"/>
                <a:ea typeface="Noto Sans CJK SC"/>
              </a:rPr>
              <a:t>parky v JV Ázii</a:t>
            </a:r>
            <a:endParaRPr lang="sk-SK" sz="2800" b="0" strike="noStrike" spc="-1" dirty="0">
              <a:latin typeface="Arial"/>
            </a:endParaRPr>
          </a:p>
          <a:p>
            <a:pPr algn="just"/>
            <a:r>
              <a:rPr lang="sk-SK" sz="2800" b="1" strike="noStrike" spc="-1" dirty="0" smtClean="0">
                <a:latin typeface="Arial"/>
                <a:ea typeface="Arial"/>
              </a:rPr>
              <a:t>• </a:t>
            </a:r>
            <a:r>
              <a:rPr lang="sk-SK" sz="2800" b="1" strike="noStrike" spc="-1" dirty="0" smtClean="0">
                <a:latin typeface="Arial"/>
                <a:ea typeface="Noto Sans CJK SC"/>
              </a:rPr>
              <a:t>ostrovy </a:t>
            </a:r>
            <a:r>
              <a:rPr lang="sk-SK" sz="2800" b="1" strike="noStrike" spc="-1" dirty="0">
                <a:latin typeface="Arial"/>
                <a:ea typeface="Noto Sans CJK SC"/>
              </a:rPr>
              <a:t>(</a:t>
            </a:r>
            <a:r>
              <a:rPr lang="sk-SK" sz="2800" b="1" strike="noStrike" spc="-1" dirty="0" err="1">
                <a:latin typeface="Arial"/>
                <a:ea typeface="Noto Sans CJK SC"/>
              </a:rPr>
              <a:t>Seyschely</a:t>
            </a:r>
            <a:r>
              <a:rPr lang="sk-SK" sz="2800" b="1" strike="noStrike" spc="-1" dirty="0">
                <a:latin typeface="Arial"/>
                <a:ea typeface="Noto Sans CJK SC"/>
              </a:rPr>
              <a:t>, Bora-Bora, Filipíny)</a:t>
            </a:r>
            <a:endParaRPr lang="sk-SK" sz="2800" b="0" strike="noStrike" spc="-1" dirty="0">
              <a:latin typeface="Arial"/>
            </a:endParaRPr>
          </a:p>
          <a:p>
            <a:pPr algn="just"/>
            <a:r>
              <a:rPr lang="sk-SK" sz="2800" b="1" strike="noStrike" spc="-1" dirty="0" smtClean="0">
                <a:latin typeface="Arial"/>
                <a:ea typeface="Arial"/>
              </a:rPr>
              <a:t>• </a:t>
            </a:r>
            <a:r>
              <a:rPr lang="sk-SK" sz="2800" b="1" strike="noStrike" spc="-1" dirty="0" smtClean="0">
                <a:latin typeface="Arial"/>
                <a:ea typeface="Noto Sans CJK SC"/>
              </a:rPr>
              <a:t>krásne </a:t>
            </a:r>
            <a:r>
              <a:rPr lang="sk-SK" sz="2800" b="1" strike="noStrike" spc="-1" dirty="0">
                <a:latin typeface="Arial"/>
                <a:ea typeface="Noto Sans CJK SC"/>
              </a:rPr>
              <a:t>pláže</a:t>
            </a:r>
            <a:endParaRPr lang="sk-SK" sz="2800" b="0" strike="noStrike" spc="-1" dirty="0">
              <a:latin typeface="Arial"/>
            </a:endParaRPr>
          </a:p>
          <a:p>
            <a:pPr algn="just"/>
            <a:r>
              <a:rPr lang="sk-SK" sz="2800" b="1" strike="noStrike" spc="-1" dirty="0" smtClean="0">
                <a:latin typeface="Arial"/>
                <a:ea typeface="Arial"/>
              </a:rPr>
              <a:t>• </a:t>
            </a:r>
            <a:r>
              <a:rPr lang="sk-SK" sz="2800" b="1" strike="noStrike" spc="-1" dirty="0" smtClean="0">
                <a:latin typeface="Arial"/>
                <a:ea typeface="Noto Sans CJK SC"/>
              </a:rPr>
              <a:t>vysokohorská </a:t>
            </a:r>
            <a:r>
              <a:rPr lang="sk-SK" sz="2800" b="1" strike="noStrike" spc="-1" dirty="0">
                <a:latin typeface="Arial"/>
                <a:ea typeface="Noto Sans CJK SC"/>
              </a:rPr>
              <a:t>turistika,...</a:t>
            </a:r>
            <a:endParaRPr lang="sk-SK" sz="28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/>
          <p:nvPr/>
        </p:nvPicPr>
        <p:blipFill>
          <a:blip r:embed="rId2"/>
          <a:stretch/>
        </p:blipFill>
        <p:spPr>
          <a:xfrm>
            <a:off x="287380" y="1332410"/>
            <a:ext cx="9467640" cy="5998474"/>
          </a:xfrm>
          <a:prstGeom prst="rect">
            <a:avLst/>
          </a:prstGeom>
          <a:ln>
            <a:noFill/>
          </a:ln>
        </p:spPr>
      </p:pic>
      <p:sp>
        <p:nvSpPr>
          <p:cNvPr id="3" name="BlokTextu 2"/>
          <p:cNvSpPr txBox="1"/>
          <p:nvPr/>
        </p:nvSpPr>
        <p:spPr>
          <a:xfrm>
            <a:off x="679270" y="418011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VEĽKÝ ČÍNSKY MÚR</a:t>
            </a:r>
            <a:endParaRPr lang="sk-SK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750154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CustomShape 1"/>
          <p:cNvSpPr/>
          <p:nvPr/>
        </p:nvSpPr>
        <p:spPr>
          <a:xfrm>
            <a:off x="504000" y="301320"/>
            <a:ext cx="7703280" cy="1137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sk-SK" sz="4400" b="1" strike="noStrike" spc="-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Tádž</a:t>
            </a:r>
            <a:r>
              <a:rPr lang="sk-SK" sz="4400" b="1" strike="noStrike" spc="-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  <a:r>
              <a:rPr lang="sk-SK" sz="4400" b="1" strike="noStrike" spc="-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Mahál</a:t>
            </a:r>
            <a:endParaRPr lang="sk-SK" sz="4400" b="1" strike="noStrike" spc="-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pic>
        <p:nvPicPr>
          <p:cNvPr id="163" name="Obrázok 162"/>
          <p:cNvPicPr/>
          <p:nvPr/>
        </p:nvPicPr>
        <p:blipFill>
          <a:blip r:embed="rId2"/>
          <a:stretch/>
        </p:blipFill>
        <p:spPr>
          <a:xfrm>
            <a:off x="503999" y="1511640"/>
            <a:ext cx="8927383" cy="5777434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CustomShape 1"/>
          <p:cNvSpPr/>
          <p:nvPr/>
        </p:nvSpPr>
        <p:spPr>
          <a:xfrm>
            <a:off x="504000" y="301320"/>
            <a:ext cx="7703280" cy="1137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sk-SK" sz="4400" b="1" strike="noStrike" spc="-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Budhistické kláštory</a:t>
            </a:r>
          </a:p>
        </p:txBody>
      </p:sp>
      <p:pic>
        <p:nvPicPr>
          <p:cNvPr id="165" name="Obrázok 164"/>
          <p:cNvPicPr/>
          <p:nvPr/>
        </p:nvPicPr>
        <p:blipFill>
          <a:blip r:embed="rId2"/>
          <a:stretch/>
        </p:blipFill>
        <p:spPr>
          <a:xfrm>
            <a:off x="0" y="1439640"/>
            <a:ext cx="5778000" cy="6112080"/>
          </a:xfrm>
          <a:prstGeom prst="rect">
            <a:avLst/>
          </a:prstGeom>
          <a:ln>
            <a:noFill/>
          </a:ln>
        </p:spPr>
      </p:pic>
      <p:pic>
        <p:nvPicPr>
          <p:cNvPr id="166" name="Obrázok 165"/>
          <p:cNvPicPr/>
          <p:nvPr/>
        </p:nvPicPr>
        <p:blipFill>
          <a:blip r:embed="rId3"/>
          <a:stretch/>
        </p:blipFill>
        <p:spPr>
          <a:xfrm>
            <a:off x="4896000" y="1439640"/>
            <a:ext cx="5224320" cy="6192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Obrázok 166"/>
          <p:cNvPicPr/>
          <p:nvPr/>
        </p:nvPicPr>
        <p:blipFill>
          <a:blip r:embed="rId2"/>
          <a:stretch/>
        </p:blipFill>
        <p:spPr>
          <a:xfrm>
            <a:off x="0" y="7920"/>
            <a:ext cx="6592320" cy="4383720"/>
          </a:xfrm>
          <a:prstGeom prst="rect">
            <a:avLst/>
          </a:prstGeom>
          <a:ln>
            <a:noFill/>
          </a:ln>
        </p:spPr>
      </p:pic>
      <p:sp>
        <p:nvSpPr>
          <p:cNvPr id="168" name="CustomShape 1"/>
          <p:cNvSpPr/>
          <p:nvPr/>
        </p:nvSpPr>
        <p:spPr>
          <a:xfrm>
            <a:off x="504000" y="144564"/>
            <a:ext cx="7703280" cy="1137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sk-SK" sz="4400" b="1" strike="noStrike" spc="-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Ostrovy (Seychely, Filipíny)</a:t>
            </a:r>
          </a:p>
        </p:txBody>
      </p:sp>
      <p:pic>
        <p:nvPicPr>
          <p:cNvPr id="169" name="Obrázok 168"/>
          <p:cNvPicPr/>
          <p:nvPr/>
        </p:nvPicPr>
        <p:blipFill>
          <a:blip r:embed="rId3"/>
          <a:stretch/>
        </p:blipFill>
        <p:spPr>
          <a:xfrm>
            <a:off x="4392000" y="3816000"/>
            <a:ext cx="5714280" cy="3790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CustomShape 1"/>
          <p:cNvSpPr/>
          <p:nvPr/>
        </p:nvSpPr>
        <p:spPr>
          <a:xfrm>
            <a:off x="504000" y="301320"/>
            <a:ext cx="7703280" cy="1137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1" name="CustomShape 2"/>
          <p:cNvSpPr/>
          <p:nvPr/>
        </p:nvSpPr>
        <p:spPr>
          <a:xfrm>
            <a:off x="648000" y="2880000"/>
            <a:ext cx="835164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sk-SK" sz="2600" b="1" i="1" strike="noStrike" spc="-1" dirty="0">
                <a:solidFill>
                  <a:srgbClr val="C00000"/>
                </a:solidFill>
                <a:latin typeface="Arial"/>
              </a:rPr>
              <a:t>ĎAKUJEM ZA POZORNOSŤ!!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CustomShape 1"/>
          <p:cNvSpPr/>
          <p:nvPr/>
        </p:nvSpPr>
        <p:spPr>
          <a:xfrm>
            <a:off x="504000" y="301320"/>
            <a:ext cx="7703280" cy="1137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1" name="CustomShape 2"/>
          <p:cNvSpPr/>
          <p:nvPr/>
        </p:nvSpPr>
        <p:spPr>
          <a:xfrm>
            <a:off x="504000" y="1769040"/>
            <a:ext cx="8869320" cy="438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 marL="432000" indent="-323280">
              <a:lnSpc>
                <a:spcPct val="100000"/>
              </a:lnSpc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3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Je veľmi rozdielne</a:t>
            </a:r>
            <a:endParaRPr lang="sk-SK" sz="3200" b="0" strike="noStrike" spc="-1">
              <a:latin typeface="Arial"/>
            </a:endParaRPr>
          </a:p>
          <a:p>
            <a:pPr marL="432000" indent="-323280">
              <a:lnSpc>
                <a:spcPct val="100000"/>
              </a:lnSpc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3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Založené na: poľnohospodárstve</a:t>
            </a:r>
            <a:endParaRPr lang="sk-SK" sz="3200" b="0" strike="noStrike" spc="-1">
              <a:latin typeface="Arial"/>
            </a:endParaRPr>
          </a:p>
          <a:p>
            <a:pPr marL="432000" indent="-323280">
              <a:lnSpc>
                <a:spcPct val="100000"/>
              </a:lnSpc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3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                 ťažbe nerastných surovín</a:t>
            </a:r>
            <a:endParaRPr lang="sk-SK" sz="3200" b="0" strike="noStrike" spc="-1">
              <a:latin typeface="Arial"/>
            </a:endParaRPr>
          </a:p>
          <a:p>
            <a:pPr marL="432000" indent="-323280">
              <a:lnSpc>
                <a:spcPct val="100000"/>
              </a:lnSpc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3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                 priemysle</a:t>
            </a:r>
            <a:endParaRPr lang="sk-SK" sz="3200" b="0" strike="noStrike" spc="-1">
              <a:latin typeface="Arial"/>
            </a:endParaRPr>
          </a:p>
          <a:p>
            <a:pPr marL="432000" indent="-323280">
              <a:lnSpc>
                <a:spcPct val="100000"/>
              </a:lnSpc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3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                 cestovnom ruchu</a:t>
            </a:r>
            <a:endParaRPr lang="sk-SK" sz="3200" b="0" strike="noStrike" spc="-1">
              <a:latin typeface="Arial"/>
            </a:endParaRPr>
          </a:p>
          <a:p>
            <a:pPr marL="432000" indent="-323280">
              <a:lnSpc>
                <a:spcPct val="100000"/>
              </a:lnSpc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3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Nachádzajú sa bohaté štáty (Singapur, Japonsko), ale aj najchudobnejšie na Zemi (Afganistan, Nepál)</a:t>
            </a:r>
            <a:endParaRPr lang="sk-SK" sz="32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CustomShape 1"/>
          <p:cNvSpPr/>
          <p:nvPr/>
        </p:nvSpPr>
        <p:spPr>
          <a:xfrm>
            <a:off x="504000" y="301320"/>
            <a:ext cx="7703280" cy="1137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23" name="Obrázok 122"/>
          <p:cNvPicPr/>
          <p:nvPr/>
        </p:nvPicPr>
        <p:blipFill>
          <a:blip r:embed="rId2"/>
          <a:stretch/>
        </p:blipFill>
        <p:spPr>
          <a:xfrm>
            <a:off x="4331880" y="360"/>
            <a:ext cx="5675400" cy="7558920"/>
          </a:xfrm>
          <a:prstGeom prst="rect">
            <a:avLst/>
          </a:prstGeom>
          <a:ln>
            <a:noFill/>
          </a:ln>
        </p:spPr>
      </p:pic>
      <p:sp>
        <p:nvSpPr>
          <p:cNvPr id="124" name="CustomShape 2"/>
          <p:cNvSpPr/>
          <p:nvPr/>
        </p:nvSpPr>
        <p:spPr>
          <a:xfrm>
            <a:off x="261257" y="1943999"/>
            <a:ext cx="4070623" cy="27586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sk-SK" sz="2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Zelená farba </a:t>
            </a:r>
            <a:r>
              <a:rPr lang="sk-SK" sz="2400" b="0" strike="noStrike" spc="-1" dirty="0" smtClean="0">
                <a:solidFill>
                  <a:srgbClr val="000000"/>
                </a:solidFill>
                <a:latin typeface="Arial"/>
                <a:ea typeface="DejaVu Sans"/>
              </a:rPr>
              <a:t>= bohaté </a:t>
            </a:r>
            <a:r>
              <a:rPr lang="sk-SK" sz="2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štáty</a:t>
            </a:r>
            <a:endParaRPr lang="sk-SK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sk-SK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sk-SK" sz="2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Červená farba = chudobné štáty</a:t>
            </a:r>
            <a:endParaRPr lang="sk-SK" sz="24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Obrázek 13"/>
          <p:cNvPicPr/>
          <p:nvPr/>
        </p:nvPicPr>
        <p:blipFill>
          <a:blip r:embed="rId2"/>
          <a:stretch/>
        </p:blipFill>
        <p:spPr>
          <a:xfrm>
            <a:off x="288000" y="720000"/>
            <a:ext cx="9503280" cy="6856560"/>
          </a:xfrm>
          <a:prstGeom prst="rect">
            <a:avLst/>
          </a:prstGeom>
          <a:ln>
            <a:noFill/>
          </a:ln>
        </p:spPr>
      </p:pic>
      <p:sp>
        <p:nvSpPr>
          <p:cNvPr id="126" name="CustomShape 1"/>
          <p:cNvSpPr/>
          <p:nvPr/>
        </p:nvSpPr>
        <p:spPr>
          <a:xfrm>
            <a:off x="360000" y="-130680"/>
            <a:ext cx="7703280" cy="1137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sk-SK" sz="4400" b="1" strike="noStrike" spc="-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DejaVu Sans"/>
              </a:rPr>
              <a:t>Ťažba nerastných surovín</a:t>
            </a:r>
            <a:endParaRPr lang="sk-SK" sz="4400" b="1" strike="noStrike" spc="-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127" name="CustomShape 2"/>
          <p:cNvSpPr/>
          <p:nvPr/>
        </p:nvSpPr>
        <p:spPr>
          <a:xfrm>
            <a:off x="504000" y="1769040"/>
            <a:ext cx="8869320" cy="438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CustomShape 1"/>
          <p:cNvSpPr/>
          <p:nvPr/>
        </p:nvSpPr>
        <p:spPr>
          <a:xfrm>
            <a:off x="504000" y="301320"/>
            <a:ext cx="7703280" cy="1137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sk-SK" sz="4400" b="1" strike="noStrike" spc="-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DejaVu Sans"/>
              </a:rPr>
              <a:t>Ťažba dreva</a:t>
            </a:r>
            <a:endParaRPr lang="sk-SK" sz="4400" b="1" strike="noStrike" spc="-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129" name="CustomShape 2"/>
          <p:cNvSpPr/>
          <p:nvPr/>
        </p:nvSpPr>
        <p:spPr>
          <a:xfrm>
            <a:off x="504000" y="1769040"/>
            <a:ext cx="8869320" cy="438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 marL="432000" indent="-323280">
              <a:lnSpc>
                <a:spcPct val="100000"/>
              </a:lnSpc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3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Okrem nerastných surovín sa ťaží drevo- zisk pre JV a J Áziu- nelegálna ťažba</a:t>
            </a:r>
            <a:endParaRPr lang="sk-SK" sz="3200" b="0" strike="noStrike" spc="-1">
              <a:latin typeface="Arial"/>
            </a:endParaRPr>
          </a:p>
          <a:p>
            <a:pPr marL="432000" indent="-323280">
              <a:lnSpc>
                <a:spcPct val="100000"/>
              </a:lnSpc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3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Tajga na Sibíri- obrovské zásoby</a:t>
            </a:r>
            <a:endParaRPr lang="sk-SK" sz="32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1417"/>
              </a:spcAft>
            </a:pPr>
            <a:endParaRPr lang="sk-SK" sz="3200" b="0" strike="noStrike" spc="-1">
              <a:latin typeface="Arial"/>
            </a:endParaRPr>
          </a:p>
        </p:txBody>
      </p:sp>
      <p:pic>
        <p:nvPicPr>
          <p:cNvPr id="130" name="Picture 2"/>
          <p:cNvPicPr/>
          <p:nvPr/>
        </p:nvPicPr>
        <p:blipFill>
          <a:blip r:embed="rId2"/>
          <a:stretch/>
        </p:blipFill>
        <p:spPr>
          <a:xfrm>
            <a:off x="5869080" y="3600000"/>
            <a:ext cx="3778200" cy="3671280"/>
          </a:xfrm>
          <a:prstGeom prst="rect">
            <a:avLst/>
          </a:prstGeom>
          <a:ln>
            <a:noFill/>
          </a:ln>
        </p:spPr>
      </p:pic>
      <p:pic>
        <p:nvPicPr>
          <p:cNvPr id="131" name="Picture 2"/>
          <p:cNvPicPr/>
          <p:nvPr/>
        </p:nvPicPr>
        <p:blipFill>
          <a:blip r:embed="rId3"/>
          <a:srcRect b="9653"/>
          <a:stretch/>
        </p:blipFill>
        <p:spPr>
          <a:xfrm>
            <a:off x="576000" y="3600000"/>
            <a:ext cx="4175280" cy="3743280"/>
          </a:xfrm>
          <a:prstGeom prst="rect">
            <a:avLst/>
          </a:prstGeom>
          <a:ln w="3816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ustomShape 1"/>
          <p:cNvSpPr/>
          <p:nvPr/>
        </p:nvSpPr>
        <p:spPr>
          <a:xfrm>
            <a:off x="504000" y="301320"/>
            <a:ext cx="7703280" cy="1137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sk-SK" sz="4400" b="1" strike="noStrike" spc="-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DejaVu Sans"/>
              </a:rPr>
              <a:t>Poľnohospodárstvo</a:t>
            </a:r>
            <a:endParaRPr lang="sk-SK" sz="4400" b="1" strike="noStrike" spc="-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133" name="CustomShape 2"/>
          <p:cNvSpPr/>
          <p:nvPr/>
        </p:nvSpPr>
        <p:spPr>
          <a:xfrm>
            <a:off x="504000" y="1769040"/>
            <a:ext cx="8869320" cy="438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4" name="CustomShape 3"/>
          <p:cNvSpPr/>
          <p:nvPr/>
        </p:nvSpPr>
        <p:spPr>
          <a:xfrm>
            <a:off x="432000" y="1944000"/>
            <a:ext cx="8855640" cy="857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sk-SK" sz="2800" b="0" strike="noStrike" spc="-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- ryža </a:t>
            </a:r>
            <a:r>
              <a:rPr lang="sk-SK" sz="2800" b="0" strike="noStrike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(zber 2-3x za rok)</a:t>
            </a:r>
          </a:p>
          <a:p>
            <a:pPr>
              <a:lnSpc>
                <a:spcPct val="100000"/>
              </a:lnSpc>
            </a:pPr>
            <a:endParaRPr lang="sk-SK" sz="2800" b="0" strike="noStrike" spc="-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pPr>
              <a:lnSpc>
                <a:spcPct val="100000"/>
              </a:lnSpc>
            </a:pPr>
            <a:endParaRPr lang="sk-SK" sz="2800" b="0" strike="noStrike" spc="-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pic>
        <p:nvPicPr>
          <p:cNvPr id="135" name="Obrázok 134"/>
          <p:cNvPicPr/>
          <p:nvPr/>
        </p:nvPicPr>
        <p:blipFill>
          <a:blip r:embed="rId2"/>
          <a:stretch/>
        </p:blipFill>
        <p:spPr>
          <a:xfrm>
            <a:off x="1800" y="2448000"/>
            <a:ext cx="10078560" cy="5111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Obrázok 135"/>
          <p:cNvPicPr/>
          <p:nvPr/>
        </p:nvPicPr>
        <p:blipFill>
          <a:blip r:embed="rId2"/>
          <a:stretch/>
        </p:blipFill>
        <p:spPr>
          <a:xfrm>
            <a:off x="18720" y="3031920"/>
            <a:ext cx="6604920" cy="4383720"/>
          </a:xfrm>
          <a:prstGeom prst="rect">
            <a:avLst/>
          </a:prstGeom>
          <a:ln>
            <a:noFill/>
          </a:ln>
        </p:spPr>
      </p:pic>
      <p:sp>
        <p:nvSpPr>
          <p:cNvPr id="137" name="CustomShape 1"/>
          <p:cNvSpPr/>
          <p:nvPr/>
        </p:nvSpPr>
        <p:spPr>
          <a:xfrm>
            <a:off x="0" y="480600"/>
            <a:ext cx="9359640" cy="249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sk-SK" sz="4400" b="0" strike="noStrike" spc="-1" dirty="0" smtClean="0">
                <a:latin typeface="Arial"/>
              </a:rPr>
              <a:t>- čaj indický</a:t>
            </a:r>
            <a:r>
              <a:rPr lang="sk-SK" sz="4400" b="0" strike="noStrike" spc="-1" dirty="0">
                <a:latin typeface="Arial"/>
              </a:rPr>
              <a:t>, cejlónsky (Srí Lanka)</a:t>
            </a:r>
            <a:r>
              <a:rPr dirty="0"/>
              <a:t/>
            </a:r>
            <a:br>
              <a:rPr dirty="0"/>
            </a:br>
            <a:r>
              <a:rPr dirty="0"/>
              <a:t/>
            </a:r>
            <a:br>
              <a:rPr dirty="0"/>
            </a:br>
            <a:endParaRPr lang="sk-SK" sz="4400" b="0" strike="noStrike" spc="-1" dirty="0">
              <a:latin typeface="Arial"/>
            </a:endParaRPr>
          </a:p>
        </p:txBody>
      </p:sp>
      <p:pic>
        <p:nvPicPr>
          <p:cNvPr id="138" name="Obrázok 137"/>
          <p:cNvPicPr/>
          <p:nvPr/>
        </p:nvPicPr>
        <p:blipFill>
          <a:blip r:embed="rId3"/>
          <a:stretch/>
        </p:blipFill>
        <p:spPr>
          <a:xfrm>
            <a:off x="5335920" y="2664000"/>
            <a:ext cx="4815720" cy="4774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Obrázok 138"/>
          <p:cNvPicPr/>
          <p:nvPr/>
        </p:nvPicPr>
        <p:blipFill>
          <a:blip r:embed="rId2"/>
          <a:stretch/>
        </p:blipFill>
        <p:spPr>
          <a:xfrm>
            <a:off x="2807820" y="3082834"/>
            <a:ext cx="7143120" cy="4018680"/>
          </a:xfrm>
          <a:prstGeom prst="rect">
            <a:avLst/>
          </a:prstGeom>
          <a:ln>
            <a:noFill/>
          </a:ln>
        </p:spPr>
      </p:pic>
      <p:pic>
        <p:nvPicPr>
          <p:cNvPr id="140" name="Obrázok 139"/>
          <p:cNvPicPr/>
          <p:nvPr/>
        </p:nvPicPr>
        <p:blipFill>
          <a:blip r:embed="rId3"/>
          <a:stretch/>
        </p:blipFill>
        <p:spPr>
          <a:xfrm>
            <a:off x="33120" y="-169920"/>
            <a:ext cx="8768160" cy="4383720"/>
          </a:xfrm>
          <a:prstGeom prst="rect">
            <a:avLst/>
          </a:prstGeom>
          <a:ln>
            <a:noFill/>
          </a:ln>
        </p:spPr>
      </p:pic>
      <p:sp>
        <p:nvSpPr>
          <p:cNvPr id="141" name="CustomShape 1"/>
          <p:cNvSpPr/>
          <p:nvPr/>
        </p:nvSpPr>
        <p:spPr>
          <a:xfrm>
            <a:off x="72000" y="4362840"/>
            <a:ext cx="5471640" cy="31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sk-SK" sz="4400" b="1" strike="noStrike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-tropické ovocie -banány,</a:t>
            </a:r>
            <a:r>
              <a:rPr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k-SK" sz="4400" b="1" strike="noStrike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-koreniny -čierne korenie, škorica, zázvor, </a:t>
            </a:r>
            <a:r>
              <a:rPr lang="sk-SK" sz="4400" b="1" strike="noStrike" spc="-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kari</a:t>
            </a:r>
            <a:r>
              <a:rPr lang="sk-SK" sz="4400" b="1" strike="noStrike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,...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Obrázok 141"/>
          <p:cNvPicPr/>
          <p:nvPr/>
        </p:nvPicPr>
        <p:blipFill>
          <a:blip r:embed="rId2"/>
          <a:stretch/>
        </p:blipFill>
        <p:spPr>
          <a:xfrm>
            <a:off x="3512880" y="0"/>
            <a:ext cx="6552360" cy="3909240"/>
          </a:xfrm>
          <a:prstGeom prst="rect">
            <a:avLst/>
          </a:prstGeom>
          <a:ln>
            <a:noFill/>
          </a:ln>
        </p:spPr>
      </p:pic>
      <p:sp>
        <p:nvSpPr>
          <p:cNvPr id="143" name="CustomShape 1"/>
          <p:cNvSpPr/>
          <p:nvPr/>
        </p:nvSpPr>
        <p:spPr>
          <a:xfrm>
            <a:off x="504000" y="301320"/>
            <a:ext cx="7703280" cy="1137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sk-SK" sz="4400" b="1" strike="noStrike" spc="-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Chov hospodárskych zvierat</a:t>
            </a:r>
          </a:p>
        </p:txBody>
      </p:sp>
      <p:pic>
        <p:nvPicPr>
          <p:cNvPr id="144" name="Obrázok 143"/>
          <p:cNvPicPr/>
          <p:nvPr/>
        </p:nvPicPr>
        <p:blipFill>
          <a:blip r:embed="rId3"/>
          <a:stretch/>
        </p:blipFill>
        <p:spPr>
          <a:xfrm>
            <a:off x="3512880" y="3175560"/>
            <a:ext cx="6567480" cy="4383720"/>
          </a:xfrm>
          <a:prstGeom prst="rect">
            <a:avLst/>
          </a:prstGeom>
          <a:ln>
            <a:noFill/>
          </a:ln>
        </p:spPr>
      </p:pic>
      <p:sp>
        <p:nvSpPr>
          <p:cNvPr id="145" name="CustomShape 2"/>
          <p:cNvSpPr/>
          <p:nvPr/>
        </p:nvSpPr>
        <p:spPr>
          <a:xfrm>
            <a:off x="648000" y="1943999"/>
            <a:ext cx="8855640" cy="34640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50000"/>
              </a:lnSpc>
            </a:pPr>
            <a:r>
              <a:rPr lang="sk-SK" sz="2800" b="0" strike="noStrike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Čína -hydina a ošípané</a:t>
            </a:r>
          </a:p>
          <a:p>
            <a:pPr>
              <a:lnSpc>
                <a:spcPct val="150000"/>
              </a:lnSpc>
            </a:pPr>
            <a:r>
              <a:rPr lang="sk-SK" sz="2800" b="0" strike="noStrike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India – hovädzí dobytok -ako ťažné zviera (krava je posvätná)</a:t>
            </a:r>
          </a:p>
          <a:p>
            <a:pPr>
              <a:lnSpc>
                <a:spcPct val="150000"/>
              </a:lnSpc>
            </a:pPr>
            <a:r>
              <a:rPr lang="sk-SK" sz="2800" b="0" strike="noStrike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Horské oblasti – ovce, kozy</a:t>
            </a:r>
          </a:p>
          <a:p>
            <a:pPr>
              <a:lnSpc>
                <a:spcPct val="150000"/>
              </a:lnSpc>
            </a:pPr>
            <a:r>
              <a:rPr lang="sk-SK" sz="2800" b="0" strike="noStrike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Najvyššie pohoria -chov jakov</a:t>
            </a:r>
          </a:p>
          <a:p>
            <a:pPr>
              <a:lnSpc>
                <a:spcPct val="150000"/>
              </a:lnSpc>
            </a:pPr>
            <a:r>
              <a:rPr lang="sk-SK" sz="2800" b="0" strike="noStrike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Priadka morušová (hodváb)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</TotalTime>
  <Words>347</Words>
  <Application>Microsoft Office PowerPoint</Application>
  <PresentationFormat>Vlastná</PresentationFormat>
  <Paragraphs>56</Paragraphs>
  <Slides>18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3</vt:i4>
      </vt:variant>
      <vt:variant>
        <vt:lpstr>Nadpisy snímok</vt:lpstr>
      </vt:variant>
      <vt:variant>
        <vt:i4>18</vt:i4>
      </vt:variant>
    </vt:vector>
  </HeadingPairs>
  <TitlesOfParts>
    <vt:vector size="27" baseType="lpstr">
      <vt:lpstr>Arial</vt:lpstr>
      <vt:lpstr>DejaVu Sans</vt:lpstr>
      <vt:lpstr>Noto Sans CJK SC</vt:lpstr>
      <vt:lpstr>Symbol</vt:lpstr>
      <vt:lpstr>Times New Roman</vt:lpstr>
      <vt:lpstr>Wingdings</vt:lpstr>
      <vt:lpstr>Office Theme</vt:lpstr>
      <vt:lpstr>Office Theme</vt:lpstr>
      <vt:lpstr>Office Theme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Vintage</dc:title>
  <dc:subject/>
  <dc:creator>HP</dc:creator>
  <dc:description>Those creative commons textures have been used:
http://www.flickr.com/photos/kellyloveswhales/3505365913/ by 'Kelly Loves Whales'
http://www.flickr.com/photos/digitalyardsale/4806075532/in/photostream/ by Nick Merritt
License: https://creativecommons.org/licenses/by-sa/3.0/</dc:description>
  <cp:lastModifiedBy>HP</cp:lastModifiedBy>
  <cp:revision>6</cp:revision>
  <dcterms:created xsi:type="dcterms:W3CDTF">2021-03-10T12:21:16Z</dcterms:created>
  <dcterms:modified xsi:type="dcterms:W3CDTF">2021-03-20T08:26:51Z</dcterms:modified>
  <dc:language>sk-SK</dc:language>
</cp:coreProperties>
</file>