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460B8"/>
    <a:srgbClr val="C5655B"/>
    <a:srgbClr val="4A31A5"/>
    <a:srgbClr val="E4404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B6A6-842B-4AAE-908E-DCDECDC87AD3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1CF-F28A-4997-AFA0-3524177A4A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280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B6A6-842B-4AAE-908E-DCDECDC87AD3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1CF-F28A-4997-AFA0-3524177A4A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116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B6A6-842B-4AAE-908E-DCDECDC87AD3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1CF-F28A-4997-AFA0-3524177A4A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088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B6A6-842B-4AAE-908E-DCDECDC87AD3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1CF-F28A-4997-AFA0-3524177A4A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624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B6A6-842B-4AAE-908E-DCDECDC87AD3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1CF-F28A-4997-AFA0-3524177A4A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672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B6A6-842B-4AAE-908E-DCDECDC87AD3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1CF-F28A-4997-AFA0-3524177A4A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884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B6A6-842B-4AAE-908E-DCDECDC87AD3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1CF-F28A-4997-AFA0-3524177A4A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251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B6A6-842B-4AAE-908E-DCDECDC87AD3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1CF-F28A-4997-AFA0-3524177A4A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680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B6A6-842B-4AAE-908E-DCDECDC87AD3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1CF-F28A-4997-AFA0-3524177A4A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784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B6A6-842B-4AAE-908E-DCDECDC87AD3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1CF-F28A-4997-AFA0-3524177A4A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583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B6A6-842B-4AAE-908E-DCDECDC87AD3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1CF-F28A-4997-AFA0-3524177A4A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933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5B6A6-842B-4AAE-908E-DCDECDC87AD3}" type="datetimeFigureOut">
              <a:rPr lang="sk-SK" smtClean="0"/>
              <a:t>31.03.2021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01CF-F28A-4997-AFA0-3524177A4A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722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gtXAnwfg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az.sk/magazin/vybuch-sopka-krakatoy/162496-clanok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az.sk/magazin/vybuch-sopka-krakatoy/162496-clanok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3690" y="0"/>
            <a:ext cx="9144000" cy="2387600"/>
          </a:xfrm>
        </p:spPr>
        <p:txBody>
          <a:bodyPr/>
          <a:lstStyle/>
          <a:p>
            <a:r>
              <a:rPr lang="sk-SK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  <a:endParaRPr lang="sk-SK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9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</a:rPr>
              <a:t>Ohnivé miesta na </a:t>
            </a:r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Zemi</a:t>
            </a:r>
            <a:r>
              <a:rPr lang="sk-SK" sz="4400" b="1" dirty="0">
                <a:solidFill>
                  <a:srgbClr val="000099"/>
                </a:solidFill>
              </a:rPr>
              <a:t>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5"/>
            <a:ext cx="11900079" cy="6226935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/>
              <a:t>Sopečnou činnosťou môžu vznikať aj </a:t>
            </a: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sopečné pohoria</a:t>
            </a:r>
            <a:r>
              <a:rPr lang="sk-SK" sz="2800" dirty="0" smtClean="0"/>
              <a:t>.</a:t>
            </a:r>
          </a:p>
          <a:p>
            <a:pPr algn="l"/>
            <a:r>
              <a:rPr lang="sk-SK" sz="2800" dirty="0" smtClean="0"/>
              <a:t>Najväčšie sopečné pohorie – </a:t>
            </a:r>
            <a:r>
              <a:rPr lang="sk-SK" sz="2800" b="1" dirty="0" smtClean="0"/>
              <a:t>Andy</a:t>
            </a:r>
            <a:r>
              <a:rPr lang="sk-SK" sz="2800" dirty="0" smtClean="0"/>
              <a:t> (západná časť Južnej Ameriky) </a:t>
            </a:r>
            <a:endParaRPr lang="sk-SK" sz="2000" dirty="0"/>
          </a:p>
          <a:p>
            <a:pPr algn="l"/>
            <a:endParaRPr lang="sk-SK" sz="3200" b="1" dirty="0" smtClean="0"/>
          </a:p>
          <a:p>
            <a:pPr algn="l"/>
            <a:endParaRPr lang="sk-SK" sz="3200" b="1" dirty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8" y="2073497"/>
            <a:ext cx="5822369" cy="435949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80" y="1681831"/>
            <a:ext cx="3409950" cy="4962525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 flipH="1">
            <a:off x="3966693" y="4163093"/>
            <a:ext cx="4474551" cy="44754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964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5"/>
            <a:ext cx="11900079" cy="6226935"/>
          </a:xfrm>
        </p:spPr>
        <p:txBody>
          <a:bodyPr>
            <a:normAutofit/>
          </a:bodyPr>
          <a:lstStyle/>
          <a:p>
            <a:pPr algn="l"/>
            <a:r>
              <a:rPr lang="sk-SK" sz="2800" b="1" dirty="0" smtClean="0"/>
              <a:t>Andy:</a:t>
            </a:r>
            <a:r>
              <a:rPr lang="sk-SK" sz="2800" dirty="0" smtClean="0"/>
              <a:t>	- dlhé 7 000 km</a:t>
            </a:r>
          </a:p>
          <a:p>
            <a:pPr algn="l"/>
            <a:r>
              <a:rPr lang="sk-SK" sz="2800" dirty="0"/>
              <a:t>	</a:t>
            </a:r>
            <a:r>
              <a:rPr lang="sk-SK" sz="2800" dirty="0" smtClean="0"/>
              <a:t>- široké 500 km </a:t>
            </a:r>
          </a:p>
          <a:p>
            <a:pPr algn="l"/>
            <a:r>
              <a:rPr lang="sk-SK" sz="2800" dirty="0"/>
              <a:t>	</a:t>
            </a:r>
            <a:r>
              <a:rPr lang="sk-SK" sz="2800" dirty="0" smtClean="0"/>
              <a:t>- priemerná výska 4 000  m</a:t>
            </a:r>
            <a:endParaRPr lang="sk-SK" sz="3200" dirty="0" smtClean="0"/>
          </a:p>
          <a:p>
            <a:pPr algn="l"/>
            <a:endParaRPr lang="sk-SK" sz="3200" b="1" dirty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456" y="734095"/>
            <a:ext cx="1981523" cy="28837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" y="2222641"/>
            <a:ext cx="7298911" cy="254076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81" y="3712601"/>
            <a:ext cx="4669543" cy="31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0" y="4315390"/>
            <a:ext cx="4971583" cy="254261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87" y="934235"/>
            <a:ext cx="3744825" cy="24569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5"/>
            <a:ext cx="11900079" cy="6226935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/>
              <a:t>Činnosťou </a:t>
            </a:r>
            <a:r>
              <a:rPr lang="sk-SK" sz="2800" dirty="0" err="1" smtClean="0"/>
              <a:t>listoférických</a:t>
            </a:r>
            <a:r>
              <a:rPr lang="sk-SK" sz="2800" dirty="0" smtClean="0"/>
              <a:t> dosiek môžu okrem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sopečných pohorí </a:t>
            </a:r>
            <a:r>
              <a:rPr lang="sk-SK" sz="2800" dirty="0" smtClean="0"/>
              <a:t>vznikať aj </a:t>
            </a:r>
            <a:r>
              <a:rPr lang="sk-SK" sz="2800" b="1" dirty="0" smtClean="0">
                <a:solidFill>
                  <a:schemeClr val="accent6">
                    <a:lumMod val="50000"/>
                  </a:schemeClr>
                </a:solidFill>
              </a:rPr>
              <a:t>sopečné ostrovy.</a:t>
            </a:r>
          </a:p>
          <a:p>
            <a:pPr algn="l"/>
            <a:endParaRPr lang="sk-SK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sk-SK" sz="2800" dirty="0" smtClean="0"/>
              <a:t>Sopečný ostrov </a:t>
            </a:r>
            <a:r>
              <a:rPr lang="sk-SK" sz="2800" b="1" dirty="0" smtClean="0">
                <a:solidFill>
                  <a:srgbClr val="FF3399"/>
                </a:solidFill>
              </a:rPr>
              <a:t>Island</a:t>
            </a:r>
            <a:r>
              <a:rPr lang="sk-SK" sz="2800" b="1" dirty="0" smtClean="0"/>
              <a:t>:</a:t>
            </a:r>
          </a:p>
          <a:p>
            <a:pPr algn="l"/>
            <a:endParaRPr lang="sk-SK" sz="2800" b="1" dirty="0" smtClean="0"/>
          </a:p>
          <a:p>
            <a:pPr algn="l"/>
            <a:r>
              <a:rPr lang="sk-SK" sz="2800" dirty="0" smtClean="0"/>
              <a:t>-    vznikol odsúvaním dvoch oceánskych </a:t>
            </a:r>
            <a:r>
              <a:rPr lang="sk-SK" sz="2800" dirty="0" err="1" smtClean="0"/>
              <a:t>litosférických</a:t>
            </a:r>
            <a:r>
              <a:rPr lang="sk-SK" sz="2800" dirty="0" smtClean="0"/>
              <a:t> dosiek </a:t>
            </a:r>
          </a:p>
          <a:p>
            <a:pPr marL="457200" indent="-457200" algn="l">
              <a:buFontTx/>
              <a:buChar char="-"/>
            </a:pPr>
            <a:r>
              <a:rPr lang="sk-SK" sz="2800" dirty="0" smtClean="0"/>
              <a:t>vzdialili sa od seba → praskla zemská kôra → cez puklinu stúpa magma →</a:t>
            </a:r>
          </a:p>
          <a:p>
            <a:pPr algn="l"/>
            <a:r>
              <a:rPr lang="sk-SK" sz="2800" dirty="0" smtClean="0"/>
              <a:t>      →  láva na povrchu tuhne → vytvára </a:t>
            </a:r>
            <a:r>
              <a:rPr lang="sk-SK" sz="2800" b="1" dirty="0" smtClean="0">
                <a:solidFill>
                  <a:srgbClr val="002060"/>
                </a:solidFill>
              </a:rPr>
              <a:t>oceánske </a:t>
            </a:r>
            <a:r>
              <a:rPr lang="sk-SK" sz="2800" b="1" dirty="0" err="1" smtClean="0">
                <a:solidFill>
                  <a:srgbClr val="002060"/>
                </a:solidFill>
              </a:rPr>
              <a:t>chrbáty</a:t>
            </a:r>
            <a:r>
              <a:rPr lang="sk-SK" sz="2800" b="1" dirty="0" smtClean="0">
                <a:solidFill>
                  <a:srgbClr val="002060"/>
                </a:solidFill>
              </a:rPr>
              <a:t> </a:t>
            </a:r>
            <a:r>
              <a:rPr lang="sk-SK" sz="2800" dirty="0" smtClean="0"/>
              <a:t>(tie rozširujú dno </a:t>
            </a:r>
            <a:br>
              <a:rPr lang="sk-SK" sz="2800" dirty="0" smtClean="0"/>
            </a:br>
            <a:r>
              <a:rPr lang="sk-SK" sz="2800" dirty="0" smtClean="0"/>
              <a:t>            oceána) </a:t>
            </a:r>
            <a:endParaRPr lang="sk-SK" sz="3200" dirty="0" smtClean="0"/>
          </a:p>
          <a:p>
            <a:pPr algn="l"/>
            <a:endParaRPr lang="sk-SK" sz="3200" b="1" dirty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47" y="1263441"/>
            <a:ext cx="3798578" cy="17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6"/>
            <a:ext cx="11874323" cy="5743976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/>
              <a:t>Sopečný ostrov </a:t>
            </a:r>
            <a:r>
              <a:rPr lang="sk-SK" sz="2800" b="1" dirty="0" smtClean="0">
                <a:solidFill>
                  <a:srgbClr val="FF3399"/>
                </a:solidFill>
              </a:rPr>
              <a:t>Island</a:t>
            </a:r>
            <a:r>
              <a:rPr lang="sk-SK" sz="2800" b="1" dirty="0" smtClean="0"/>
              <a:t>:</a:t>
            </a:r>
          </a:p>
          <a:p>
            <a:pPr algn="l"/>
            <a:r>
              <a:rPr lang="sk-SK" sz="2800" dirty="0" smtClean="0"/>
              <a:t>→  nahromadené horniny sa môžu dostať až nad hladinu → vzniknú tak </a:t>
            </a:r>
            <a:r>
              <a:rPr lang="sk-SK" sz="2800" b="1" dirty="0">
                <a:solidFill>
                  <a:schemeClr val="accent6">
                    <a:lumMod val="50000"/>
                  </a:schemeClr>
                </a:solidFill>
              </a:rPr>
              <a:t>sopečné ostrovy </a:t>
            </a:r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97" y="1764406"/>
            <a:ext cx="6652971" cy="493421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8" y="2625076"/>
            <a:ext cx="4958027" cy="36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6"/>
            <a:ext cx="11874323" cy="5743976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/>
              <a:t>Sopečný ostrov </a:t>
            </a:r>
            <a:r>
              <a:rPr lang="sk-SK" sz="2800" b="1" dirty="0" smtClean="0">
                <a:solidFill>
                  <a:srgbClr val="FF3399"/>
                </a:solidFill>
              </a:rPr>
              <a:t>Island</a:t>
            </a:r>
            <a:r>
              <a:rPr lang="sk-SK" sz="2800" b="1" dirty="0" smtClean="0"/>
              <a:t>:</a:t>
            </a:r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12" y="807811"/>
            <a:ext cx="4524375" cy="58483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9" y="1719998"/>
            <a:ext cx="5553453" cy="402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6"/>
            <a:ext cx="11874323" cy="5743976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/>
              <a:t>Sopečný ostrov </a:t>
            </a:r>
            <a:r>
              <a:rPr lang="sk-SK" sz="2800" b="1" dirty="0" smtClean="0">
                <a:solidFill>
                  <a:srgbClr val="FF3399"/>
                </a:solidFill>
              </a:rPr>
              <a:t>Island</a:t>
            </a:r>
            <a:r>
              <a:rPr lang="sk-SK" sz="2800" b="1" dirty="0" smtClean="0"/>
              <a:t>:</a:t>
            </a:r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5" y="1114760"/>
            <a:ext cx="3884915" cy="268184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92" y="734095"/>
            <a:ext cx="3842172" cy="612502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69" y="3887236"/>
            <a:ext cx="3939191" cy="28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6"/>
            <a:ext cx="11874323" cy="5743976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/>
              <a:t>Sopečný ostrov </a:t>
            </a:r>
            <a:r>
              <a:rPr lang="sk-SK" sz="2800" b="1" dirty="0" smtClean="0">
                <a:solidFill>
                  <a:srgbClr val="FF3399"/>
                </a:solidFill>
              </a:rPr>
              <a:t>Island</a:t>
            </a:r>
            <a:r>
              <a:rPr lang="sk-SK" sz="2800" b="1" dirty="0" smtClean="0"/>
              <a:t>:</a:t>
            </a:r>
          </a:p>
          <a:p>
            <a:pPr algn="l"/>
            <a:endParaRPr lang="sk-SK" sz="2800" b="1" dirty="0"/>
          </a:p>
          <a:p>
            <a:pPr algn="l"/>
            <a:r>
              <a:rPr lang="sk-SK" sz="2800" b="1" dirty="0" smtClean="0"/>
              <a:t>Gejzír:</a:t>
            </a:r>
          </a:p>
          <a:p>
            <a:pPr marL="457200" indent="-457200" algn="l">
              <a:buFontTx/>
              <a:buChar char="-"/>
            </a:pPr>
            <a:r>
              <a:rPr lang="sk-SK" sz="2000" dirty="0" smtClean="0"/>
              <a:t>druh </a:t>
            </a:r>
            <a:r>
              <a:rPr lang="sk-SK" sz="2000" dirty="0"/>
              <a:t>termálneho prameňa, ktorý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periodicky </a:t>
            </a:r>
            <a:r>
              <a:rPr lang="sk-SK" sz="2000" dirty="0"/>
              <a:t>vystrekuje horúcu vodu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a </a:t>
            </a:r>
            <a:r>
              <a:rPr lang="sk-SK" sz="2000" dirty="0"/>
              <a:t>paru do </a:t>
            </a:r>
            <a:r>
              <a:rPr lang="sk-SK" sz="2000" dirty="0" smtClean="0"/>
              <a:t>vzduchu</a:t>
            </a:r>
          </a:p>
          <a:p>
            <a:pPr marL="457200" indent="-457200" algn="l">
              <a:buFontTx/>
              <a:buChar char="-"/>
            </a:pPr>
            <a:r>
              <a:rPr lang="sk-SK" sz="2000" dirty="0"/>
              <a:t>voda, presakujúca cez nadložné vrstvy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do </a:t>
            </a:r>
            <a:r>
              <a:rPr lang="sk-SK" sz="2000" dirty="0"/>
              <a:t>vnútra Zeme sa vplyvom </a:t>
            </a:r>
            <a:r>
              <a:rPr lang="sk-SK" sz="2000" dirty="0" err="1" smtClean="0"/>
              <a:t>vnútrozem</a:t>
            </a:r>
            <a:r>
              <a:rPr lang="sk-SK" sz="2000" dirty="0" smtClean="0"/>
              <a:t> –</a:t>
            </a:r>
            <a:br>
              <a:rPr lang="sk-SK" sz="2000" dirty="0" smtClean="0"/>
            </a:br>
            <a:r>
              <a:rPr lang="sk-SK" sz="2000" dirty="0" smtClean="0"/>
              <a:t>- </a:t>
            </a:r>
            <a:r>
              <a:rPr lang="sk-SK" sz="2000" dirty="0" err="1" smtClean="0"/>
              <a:t>ského</a:t>
            </a:r>
            <a:r>
              <a:rPr lang="sk-SK" sz="2000" dirty="0" smtClean="0"/>
              <a:t> </a:t>
            </a:r>
            <a:r>
              <a:rPr lang="sk-SK" sz="2000" dirty="0"/>
              <a:t>tepla </a:t>
            </a:r>
            <a:r>
              <a:rPr lang="sk-SK" sz="2000" dirty="0" smtClean="0"/>
              <a:t>prehreje a </a:t>
            </a:r>
            <a:r>
              <a:rPr lang="sk-SK" sz="2000" dirty="0"/>
              <a:t>následne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zmiešaná </a:t>
            </a:r>
            <a:r>
              <a:rPr lang="sk-SK" sz="2000" dirty="0"/>
              <a:t>s vodnou parou vystrekne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na povrch</a:t>
            </a:r>
          </a:p>
          <a:p>
            <a:pPr marL="457200" indent="-457200" algn="l">
              <a:buFontTx/>
              <a:buChar char="-"/>
            </a:pPr>
            <a:r>
              <a:rPr lang="sk-SK" sz="2000" dirty="0" smtClean="0"/>
              <a:t>geotermálne pramene – geotermálne </a:t>
            </a:r>
            <a:br>
              <a:rPr lang="sk-SK" sz="2000" dirty="0" smtClean="0"/>
            </a:br>
            <a:r>
              <a:rPr lang="sk-SK" sz="2000" dirty="0" smtClean="0"/>
              <a:t>elektrárne</a:t>
            </a:r>
            <a:endParaRPr lang="sk-SK" sz="2000" dirty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66" y="1833676"/>
            <a:ext cx="5240245" cy="50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  <a:endParaRPr lang="sk-SK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6"/>
            <a:ext cx="11874323" cy="5743976"/>
          </a:xfrm>
        </p:spPr>
        <p:txBody>
          <a:bodyPr>
            <a:normAutofit/>
          </a:bodyPr>
          <a:lstStyle/>
          <a:p>
            <a:pPr algn="l"/>
            <a:r>
              <a:rPr lang="sk-SK" sz="2800" b="1" dirty="0" smtClean="0"/>
              <a:t>Havajské ostrovy:</a:t>
            </a:r>
          </a:p>
          <a:p>
            <a:pPr marL="457200" indent="-457200" algn="l">
              <a:buFontTx/>
              <a:buChar char="-"/>
            </a:pPr>
            <a:r>
              <a:rPr lang="sk-SK" sz="2800" dirty="0" smtClean="0"/>
              <a:t>tvorí ich niekoľko sopiek </a:t>
            </a:r>
          </a:p>
          <a:p>
            <a:pPr marL="457200" indent="-457200" algn="l">
              <a:buFontTx/>
              <a:buChar char="-"/>
            </a:pPr>
            <a:r>
              <a:rPr lang="sk-SK" sz="2800" dirty="0" smtClean="0"/>
              <a:t>mnohé nie sú aktívne </a:t>
            </a:r>
          </a:p>
          <a:p>
            <a:pPr marL="457200" indent="-457200" algn="l">
              <a:buFontTx/>
              <a:buChar char="-"/>
            </a:pPr>
            <a:r>
              <a:rPr lang="sk-SK" sz="2800" dirty="0" smtClean="0"/>
              <a:t>najvyššou sopkou je Mauna </a:t>
            </a:r>
            <a:r>
              <a:rPr lang="sk-SK" sz="2800" dirty="0" err="1" smtClean="0"/>
              <a:t>Kea</a:t>
            </a:r>
            <a:r>
              <a:rPr lang="sk-SK" sz="2800" dirty="0" smtClean="0"/>
              <a:t> (4 205 m. n. m.) – vyhasnutá</a:t>
            </a:r>
          </a:p>
          <a:p>
            <a:pPr marL="457200" indent="-457200" algn="l">
              <a:buFontTx/>
              <a:buChar char="-"/>
            </a:pPr>
            <a:r>
              <a:rPr lang="sk-SK" sz="2800" dirty="0" smtClean="0"/>
              <a:t>susedí so sopkou Mauna Loa (aktívna) → tvoria najväčšiu sopku sveta</a:t>
            </a:r>
          </a:p>
          <a:p>
            <a:pPr algn="l"/>
            <a:r>
              <a:rPr lang="sk-SK" sz="2800" b="1" dirty="0">
                <a:hlinkClick r:id="rId3"/>
              </a:rPr>
              <a:t>https</a:t>
            </a:r>
            <a:r>
              <a:rPr lang="sk-SK" sz="2800" b="1">
                <a:hlinkClick r:id="rId3"/>
              </a:rPr>
              <a:t>://</a:t>
            </a:r>
            <a:r>
              <a:rPr lang="sk-SK" sz="2800" b="1" smtClean="0">
                <a:hlinkClick r:id="rId3"/>
              </a:rPr>
              <a:t>www.youtube.com/watch?v=zkgtXAnwfgw</a:t>
            </a:r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6" y="3863662"/>
            <a:ext cx="3995010" cy="299433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6" y="3669120"/>
            <a:ext cx="4783508" cy="3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o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6"/>
            <a:ext cx="11874323" cy="5743976"/>
          </a:xfrm>
        </p:spPr>
        <p:txBody>
          <a:bodyPr>
            <a:normAutofit/>
          </a:bodyPr>
          <a:lstStyle/>
          <a:p>
            <a:pPr algn="l"/>
            <a:r>
              <a:rPr lang="sk-SK" sz="2800" b="1" dirty="0" smtClean="0"/>
              <a:t>Havajské ostrovy – Ako vznikli? </a:t>
            </a:r>
          </a:p>
          <a:p>
            <a:pPr algn="l"/>
            <a:r>
              <a:rPr lang="sk-SK" sz="2800" dirty="0" smtClean="0"/>
              <a:t>- vznik sa viaže na „</a:t>
            </a:r>
            <a:r>
              <a:rPr lang="sk-SK" sz="2800" dirty="0" smtClean="0">
                <a:solidFill>
                  <a:schemeClr val="accent4">
                    <a:lumMod val="75000"/>
                  </a:schemeClr>
                </a:solidFill>
              </a:rPr>
              <a:t>horúce škvrny</a:t>
            </a:r>
            <a:r>
              <a:rPr lang="sk-SK" sz="2800" dirty="0" smtClean="0"/>
              <a:t>“ na dne oceána </a:t>
            </a:r>
          </a:p>
          <a:p>
            <a:pPr algn="l"/>
            <a:r>
              <a:rPr lang="sk-SK" sz="2800" dirty="0" smtClean="0"/>
              <a:t>- na niektorých miestach → žeravá magma roztápa tenkú oceánsku kôru → </a:t>
            </a:r>
            <a:br>
              <a:rPr lang="sk-SK" sz="2800" dirty="0" smtClean="0"/>
            </a:br>
            <a:r>
              <a:rPr lang="sk-SK" sz="2800" dirty="0" smtClean="0"/>
              <a:t>  vystupuje na povrch → tuhne → tvorí ostrovy </a:t>
            </a:r>
          </a:p>
          <a:p>
            <a:pPr algn="l"/>
            <a:r>
              <a:rPr lang="sk-SK" dirty="0" smtClean="0"/>
              <a:t>- </a:t>
            </a:r>
            <a:r>
              <a:rPr lang="sk-SK" sz="2800" dirty="0" smtClean="0"/>
              <a:t>pohybom </a:t>
            </a:r>
            <a:r>
              <a:rPr lang="sk-SK" sz="2800" dirty="0" err="1" smtClean="0"/>
              <a:t>litosférických</a:t>
            </a:r>
            <a:r>
              <a:rPr lang="sk-SK" sz="2800" dirty="0" smtClean="0"/>
              <a:t> dosiek sa vytvárajú v oceáne reťaze sopečných ostrovov </a:t>
            </a:r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3117381"/>
            <a:ext cx="5589431" cy="374061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77" y="3117381"/>
            <a:ext cx="4809379" cy="3934181"/>
          </a:xfrm>
          <a:prstGeom prst="rect">
            <a:avLst/>
          </a:prstGeom>
        </p:spPr>
      </p:pic>
      <p:sp>
        <p:nvSpPr>
          <p:cNvPr id="9" name="Voľný tvar 8"/>
          <p:cNvSpPr/>
          <p:nvPr/>
        </p:nvSpPr>
        <p:spPr>
          <a:xfrm>
            <a:off x="4906851" y="821351"/>
            <a:ext cx="7167684" cy="4832474"/>
          </a:xfrm>
          <a:custGeom>
            <a:avLst/>
            <a:gdLst>
              <a:gd name="connsiteX0" fmla="*/ 0 w 7167684"/>
              <a:gd name="connsiteY0" fmla="*/ 415021 h 4832474"/>
              <a:gd name="connsiteX1" fmla="*/ 2820473 w 7167684"/>
              <a:gd name="connsiteY1" fmla="*/ 2897 h 4832474"/>
              <a:gd name="connsiteX2" fmla="*/ 5975797 w 7167684"/>
              <a:gd name="connsiteY2" fmla="*/ 324869 h 4832474"/>
              <a:gd name="connsiteX3" fmla="*/ 7096259 w 7167684"/>
              <a:gd name="connsiteY3" fmla="*/ 1818818 h 4832474"/>
              <a:gd name="connsiteX4" fmla="*/ 7031864 w 7167684"/>
              <a:gd name="connsiteY4" fmla="*/ 2823370 h 4832474"/>
              <a:gd name="connsiteX5" fmla="*/ 6851560 w 7167684"/>
              <a:gd name="connsiteY5" fmla="*/ 4484745 h 4832474"/>
              <a:gd name="connsiteX6" fmla="*/ 6568225 w 7167684"/>
              <a:gd name="connsiteY6" fmla="*/ 4832474 h 4832474"/>
              <a:gd name="connsiteX7" fmla="*/ 6568225 w 7167684"/>
              <a:gd name="connsiteY7" fmla="*/ 4832474 h 4832474"/>
              <a:gd name="connsiteX8" fmla="*/ 6490952 w 7167684"/>
              <a:gd name="connsiteY8" fmla="*/ 4819595 h 483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7684" h="4832474">
                <a:moveTo>
                  <a:pt x="0" y="415021"/>
                </a:moveTo>
                <a:cubicBezTo>
                  <a:pt x="912253" y="216471"/>
                  <a:pt x="1824507" y="17922"/>
                  <a:pt x="2820473" y="2897"/>
                </a:cubicBezTo>
                <a:cubicBezTo>
                  <a:pt x="3816439" y="-12128"/>
                  <a:pt x="5263166" y="22216"/>
                  <a:pt x="5975797" y="324869"/>
                </a:cubicBezTo>
                <a:cubicBezTo>
                  <a:pt x="6688428" y="627522"/>
                  <a:pt x="6920248" y="1402401"/>
                  <a:pt x="7096259" y="1818818"/>
                </a:cubicBezTo>
                <a:cubicBezTo>
                  <a:pt x="7272270" y="2235235"/>
                  <a:pt x="7072647" y="2379049"/>
                  <a:pt x="7031864" y="2823370"/>
                </a:cubicBezTo>
                <a:cubicBezTo>
                  <a:pt x="6991081" y="3267691"/>
                  <a:pt x="6928833" y="4149894"/>
                  <a:pt x="6851560" y="4484745"/>
                </a:cubicBezTo>
                <a:cubicBezTo>
                  <a:pt x="6774287" y="4819596"/>
                  <a:pt x="6568225" y="4832474"/>
                  <a:pt x="6568225" y="4832474"/>
                </a:cubicBezTo>
                <a:lnTo>
                  <a:pt x="6568225" y="4832474"/>
                </a:lnTo>
                <a:lnTo>
                  <a:pt x="6490952" y="4819595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>
            <a:off x="11436295" y="5625171"/>
            <a:ext cx="196106" cy="2361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 flipV="1">
            <a:off x="11436295" y="5357611"/>
            <a:ext cx="98053" cy="2653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H="1">
            <a:off x="4906851" y="4262907"/>
            <a:ext cx="3583842" cy="9401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</a:t>
            </a:r>
            <a:r>
              <a:rPr lang="sk-SK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sk-SK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6"/>
            <a:ext cx="11874323" cy="5743976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/>
              <a:t>Význam sopiek: </a:t>
            </a:r>
          </a:p>
          <a:p>
            <a:pPr marL="342900" indent="-342900" algn="l">
              <a:buFontTx/>
              <a:buChar char="-"/>
            </a:pPr>
            <a:r>
              <a:rPr lang="sk-SK" sz="2800" dirty="0" smtClean="0"/>
              <a:t>sopečný popol zúrodňuje pôdu → vplýva na množstvo a kvalitu úrody </a:t>
            </a:r>
          </a:p>
          <a:p>
            <a:pPr marL="342900" indent="-342900" algn="l">
              <a:buFontTx/>
              <a:buChar char="-"/>
            </a:pPr>
            <a:endParaRPr lang="sk-SK" sz="2800" dirty="0" smtClean="0"/>
          </a:p>
          <a:p>
            <a:pPr marL="342900" indent="-342900" algn="l">
              <a:buFontTx/>
              <a:buChar char="-"/>
            </a:pPr>
            <a:r>
              <a:rPr lang="sk-SK" sz="2800" dirty="0" smtClean="0"/>
              <a:t>vedľajší produkt sopečnej činnosti – horúce pramene → získavanie energie</a:t>
            </a:r>
          </a:p>
          <a:p>
            <a:pPr algn="l"/>
            <a:endParaRPr lang="sk-SK" sz="2800" dirty="0" smtClean="0"/>
          </a:p>
          <a:p>
            <a:pPr marL="342900" indent="-342900" algn="l">
              <a:buFontTx/>
              <a:buChar char="-"/>
            </a:pPr>
            <a:r>
              <a:rPr lang="sk-SK" sz="2800" dirty="0" smtClean="0"/>
              <a:t>geotermálna energia → vykurovanie, výroba elektrickej energie </a:t>
            </a:r>
          </a:p>
          <a:p>
            <a:pPr marL="342900" indent="-342900" algn="l">
              <a:buFontTx/>
              <a:buChar char="-"/>
            </a:pPr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8840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  <a:endParaRPr lang="sk-SK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577" y="515155"/>
            <a:ext cx="11590986" cy="6342845"/>
          </a:xfrm>
        </p:spPr>
        <p:txBody>
          <a:bodyPr/>
          <a:lstStyle/>
          <a:p>
            <a:pPr algn="l"/>
            <a:r>
              <a:rPr lang="sk-SK" sz="3200" b="1" dirty="0" smtClean="0"/>
              <a:t>Zopakujme si:</a:t>
            </a:r>
          </a:p>
          <a:p>
            <a:pPr algn="l"/>
            <a:r>
              <a:rPr lang="sk-SK" dirty="0" smtClean="0"/>
              <a:t>• zemská kôra je rozlámaná na </a:t>
            </a:r>
            <a:r>
              <a:rPr lang="sk-SK" b="1" dirty="0" err="1" smtClean="0">
                <a:solidFill>
                  <a:schemeClr val="accent2">
                    <a:lumMod val="75000"/>
                  </a:schemeClr>
                </a:solidFill>
              </a:rPr>
              <a:t>litosférické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 dosky</a:t>
            </a:r>
            <a:r>
              <a:rPr lang="sk-SK" dirty="0" smtClean="0"/>
              <a:t>, ktoré sú </a:t>
            </a:r>
            <a:r>
              <a:rPr lang="sk-SK" u="sng" dirty="0" smtClean="0"/>
              <a:t>v neustálom pohybe </a:t>
            </a:r>
          </a:p>
          <a:p>
            <a:pPr algn="l"/>
            <a:endParaRPr lang="sk-SK" dirty="0"/>
          </a:p>
          <a:p>
            <a:pPr algn="l"/>
            <a:r>
              <a:rPr lang="sk-SK" dirty="0" smtClean="0"/>
              <a:t>• </a:t>
            </a:r>
            <a:r>
              <a:rPr lang="sk-SK" b="1" dirty="0" smtClean="0"/>
              <a:t>pri pohybe môžu:</a:t>
            </a:r>
            <a:r>
              <a:rPr lang="sk-SK" dirty="0" smtClean="0"/>
              <a:t>	</a:t>
            </a:r>
          </a:p>
          <a:p>
            <a:pPr marL="342900" indent="-342900" algn="l">
              <a:buFontTx/>
              <a:buChar char="-"/>
            </a:pPr>
            <a:r>
              <a:rPr lang="sk-SK" dirty="0" smtClean="0"/>
              <a:t>do seba naraziť (vznik pohorí) </a:t>
            </a:r>
          </a:p>
          <a:p>
            <a:pPr algn="l"/>
            <a:r>
              <a:rPr lang="sk-SK" dirty="0" smtClean="0"/>
              <a:t> </a:t>
            </a:r>
          </a:p>
          <a:p>
            <a:pPr marL="342900" indent="-342900" algn="l">
              <a:buFontTx/>
              <a:buChar char="-"/>
            </a:pPr>
            <a:r>
              <a:rPr lang="sk-SK" dirty="0" smtClean="0"/>
              <a:t>vzďaľovať sa od seba (rozširuje sa dno oceánov, môžu tým vznikať sopečné ostrovy)</a:t>
            </a:r>
          </a:p>
          <a:p>
            <a:pPr marL="342900" indent="-342900" algn="l">
              <a:buFontTx/>
              <a:buChar char="-"/>
            </a:pPr>
            <a:endParaRPr lang="sk-SK" dirty="0" smtClean="0"/>
          </a:p>
          <a:p>
            <a:pPr marL="342900" indent="-342900" algn="l">
              <a:buFontTx/>
              <a:buChar char="-"/>
            </a:pPr>
            <a:endParaRPr lang="sk-SK" dirty="0" smtClean="0"/>
          </a:p>
          <a:p>
            <a:pPr marL="342900" indent="-342900" algn="l">
              <a:buFontTx/>
              <a:buChar char="-"/>
            </a:pPr>
            <a:r>
              <a:rPr lang="sk-SK" dirty="0" smtClean="0"/>
              <a:t>podsúvať sa jedna pod druhú (vznik zemetrasení, sopečná činnosť) </a:t>
            </a:r>
          </a:p>
          <a:p>
            <a:pPr algn="l"/>
            <a:endParaRPr lang="sk-SK" dirty="0" smtClean="0"/>
          </a:p>
          <a:p>
            <a:pPr marL="342900" indent="-342900" algn="l">
              <a:buFontTx/>
              <a:buChar char="-"/>
            </a:pPr>
            <a:r>
              <a:rPr lang="sk-SK" dirty="0" smtClean="0"/>
              <a:t>kĺzať popri sebe (zemetrasenia) </a:t>
            </a:r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61" y="4101450"/>
            <a:ext cx="3130179" cy="157813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75" y="1788457"/>
            <a:ext cx="2701479" cy="138997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35" y="5125792"/>
            <a:ext cx="3297416" cy="163018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72" y="1976373"/>
            <a:ext cx="3051679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8838" y="734095"/>
            <a:ext cx="11874323" cy="5975798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2800" b="1" dirty="0" smtClean="0"/>
              <a:t>Zemetrasenie: </a:t>
            </a:r>
          </a:p>
          <a:p>
            <a:pPr algn="l"/>
            <a:r>
              <a:rPr lang="sk-SK" dirty="0" smtClean="0"/>
              <a:t>-   často spojené so sopečnou činnosťou </a:t>
            </a:r>
          </a:p>
          <a:p>
            <a:pPr marL="342900" indent="-342900" algn="l">
              <a:buFontTx/>
              <a:buChar char="-"/>
            </a:pPr>
            <a:r>
              <a:rPr lang="sk-SK" dirty="0" smtClean="0"/>
              <a:t>vzniká aj ak sa </a:t>
            </a:r>
            <a:r>
              <a:rPr lang="sk-SK" dirty="0" err="1" smtClean="0"/>
              <a:t>litosférické</a:t>
            </a:r>
            <a:r>
              <a:rPr lang="sk-SK" dirty="0" smtClean="0"/>
              <a:t> dosky kĺžu popri sebe</a:t>
            </a:r>
          </a:p>
          <a:p>
            <a:pPr marL="342900" indent="-342900" algn="l">
              <a:buFontTx/>
              <a:buChar char="-"/>
            </a:pPr>
            <a:r>
              <a:rPr lang="sk-SK" dirty="0"/>
              <a:t>pri trení → hromadenie energie → náhle uvoľnenie → </a:t>
            </a:r>
            <a:r>
              <a:rPr lang="sk-SK" dirty="0" smtClean="0"/>
              <a:t>zemetrasenie</a:t>
            </a:r>
          </a:p>
          <a:p>
            <a:pPr marL="342900" indent="-342900" algn="l">
              <a:buFontTx/>
              <a:buChar char="-"/>
            </a:pPr>
            <a:endParaRPr lang="sk-SK" dirty="0"/>
          </a:p>
          <a:p>
            <a:pPr marL="342900" indent="-342900" algn="l">
              <a:buFontTx/>
              <a:buChar char="-"/>
            </a:pPr>
            <a:r>
              <a:rPr lang="sk-SK" dirty="0"/>
              <a:t>miesto, kde vzniká zemetrasenie = </a:t>
            </a:r>
            <a:r>
              <a:rPr lang="sk-SK" b="1" dirty="0">
                <a:solidFill>
                  <a:srgbClr val="C00000"/>
                </a:solidFill>
              </a:rPr>
              <a:t>HYPOCENTRUM</a:t>
            </a:r>
            <a:r>
              <a:rPr lang="sk-SK" b="1" dirty="0"/>
              <a:t> </a:t>
            </a:r>
            <a:r>
              <a:rPr lang="sk-SK" dirty="0"/>
              <a:t>(pod povrchom zeme alebo pod vodou</a:t>
            </a:r>
            <a:r>
              <a:rPr lang="sk-SK" dirty="0" smtClean="0"/>
              <a:t>)</a:t>
            </a:r>
          </a:p>
          <a:p>
            <a:pPr marL="342900" indent="-342900" algn="l">
              <a:buFontTx/>
              <a:buChar char="-"/>
            </a:pPr>
            <a:r>
              <a:rPr lang="sk-SK" dirty="0" smtClean="0"/>
              <a:t>miesto na povrchu Zeme, kde vzniká zemetrasenie = </a:t>
            </a:r>
            <a:r>
              <a:rPr lang="sk-SK" b="1" dirty="0" smtClean="0">
                <a:solidFill>
                  <a:srgbClr val="C00000"/>
                </a:solidFill>
              </a:rPr>
              <a:t>EPICENTRUM </a:t>
            </a:r>
          </a:p>
          <a:p>
            <a:pPr marL="342900" indent="-342900" algn="l">
              <a:buFontTx/>
              <a:buChar char="-"/>
            </a:pPr>
            <a:r>
              <a:rPr lang="sk-SK" dirty="0" smtClean="0"/>
              <a:t>pri podmorskom zemetrasení vznikajú obrovské vlny – </a:t>
            </a:r>
            <a:r>
              <a:rPr lang="sk-SK" b="1" dirty="0" smtClean="0">
                <a:solidFill>
                  <a:srgbClr val="0070C0"/>
                </a:solidFill>
              </a:rPr>
              <a:t>CUNAMI</a:t>
            </a:r>
          </a:p>
          <a:p>
            <a:pPr marL="342900" indent="-342900" algn="l">
              <a:buFontTx/>
              <a:buChar char="-"/>
            </a:pPr>
            <a:endParaRPr lang="sk-SK" sz="3200" b="1" dirty="0"/>
          </a:p>
          <a:p>
            <a:pPr algn="l"/>
            <a:endParaRPr lang="sk-SK" sz="3200" b="1" i="1" dirty="0" smtClean="0"/>
          </a:p>
          <a:p>
            <a:pPr algn="l"/>
            <a:endParaRPr lang="sk-SK" sz="3200" b="1" i="1" dirty="0"/>
          </a:p>
          <a:p>
            <a:pPr algn="l"/>
            <a:endParaRPr lang="sk-SK" b="1" i="1" dirty="0" smtClean="0"/>
          </a:p>
          <a:p>
            <a:pPr algn="l"/>
            <a:r>
              <a:rPr lang="sk-SK" b="1" i="1" dirty="0" smtClean="0"/>
              <a:t>→ učebnica – str. 44/obrázky prezrieť  </a:t>
            </a:r>
            <a:endParaRPr lang="sk-SK" b="1" i="1" dirty="0"/>
          </a:p>
          <a:p>
            <a:pPr marL="342900" indent="-342900" algn="l">
              <a:buFontTx/>
              <a:buChar char="-"/>
            </a:pPr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09" y="725363"/>
            <a:ext cx="3005071" cy="148565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561" y="3855815"/>
            <a:ext cx="3274247" cy="25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306595"/>
            <a:ext cx="12192000" cy="860983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" y="187691"/>
            <a:ext cx="11874323" cy="629161"/>
          </a:xfrm>
        </p:spPr>
        <p:txBody>
          <a:bodyPr>
            <a:normAutofit/>
          </a:bodyPr>
          <a:lstStyle/>
          <a:p>
            <a:pPr algn="l"/>
            <a:r>
              <a:rPr lang="sk-SK" sz="2800" b="1" dirty="0" smtClean="0"/>
              <a:t>Poznámky: </a:t>
            </a:r>
            <a:endParaRPr lang="sk-SK" sz="2800" b="1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390660" y="553784"/>
            <a:ext cx="11990231" cy="63042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Sopka môže vzniknúť tak, že sa </a:t>
            </a: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ťažšia </a:t>
            </a:r>
            <a:r>
              <a:rPr lang="sk-SK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oceánska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litosférická</a:t>
            </a: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doska </a:t>
            </a:r>
            <a:r>
              <a:rPr lang="sk-SK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podsúva </a:t>
            </a: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 ľahšiu </a:t>
            </a:r>
            <a:r>
              <a:rPr lang="sk-SK" sz="2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pevninskú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litosférickú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dosku → vzniká </a:t>
            </a: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vysoký tlak a 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→ tavia sa horniny → </a:t>
            </a: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vzniká </a:t>
            </a:r>
            <a:r>
              <a:rPr lang="sk-SK" sz="2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sopka 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(napr. </a:t>
            </a: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sopka Krakatoa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l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sk-SK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str. 42/obrázok prekresliť</a:t>
            </a:r>
            <a:endParaRPr lang="sk-SK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Sopečnou </a:t>
            </a: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činnosťou môžu vznikať aj </a:t>
            </a:r>
            <a:r>
              <a:rPr lang="sk-SK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sopečné </a:t>
            </a:r>
            <a:r>
              <a:rPr lang="sk-SK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pohoria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Najväčšie </a:t>
            </a: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sopečné pohorie – </a:t>
            </a: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Andy.</a:t>
            </a:r>
          </a:p>
          <a:p>
            <a:pPr algn="l"/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Činnosťou </a:t>
            </a:r>
            <a:r>
              <a:rPr lang="sk-SK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listoférických</a:t>
            </a: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dosiek 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vznikajú aj </a:t>
            </a:r>
            <a:r>
              <a:rPr lang="sk-SK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sopečné ostrovy:</a:t>
            </a:r>
          </a:p>
          <a:p>
            <a:pPr algn="l"/>
            <a:r>
              <a:rPr lang="sk-SK" sz="2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dosky sa odsunuli a cez puklinu v zemskej kôre vystúpila magma → na povrchu zatuhne → vytvára </a:t>
            </a:r>
            <a:r>
              <a:rPr lang="sk-S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oceánske </a:t>
            </a:r>
            <a:r>
              <a:rPr lang="sk-SK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chrbáty</a:t>
            </a: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ak sa horniny dostanú nad hladinu mora, vzniknú sopečné ostrovy.</a:t>
            </a:r>
          </a:p>
          <a:p>
            <a:pPr algn="l"/>
            <a:r>
              <a:rPr lang="sk-SK" sz="2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Havajské ostrovy: 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niektorých miestach → žeravá magma roztápa tenkú oceánsku kôru → </a:t>
            </a:r>
            <a:b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vystupuje </a:t>
            </a: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povrch → tuhne → tvorí 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ostrovy.</a:t>
            </a:r>
          </a:p>
          <a:p>
            <a:pPr algn="l"/>
            <a:r>
              <a:rPr lang="sk-S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sopiek: 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sopečný popol zúrodňuje pôdu → vplýva na množstvo a kvalitu úrody 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horúce pramene → získavanie energie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geotermálna energia → vykurovanie, výroba elektrickej energie </a:t>
            </a:r>
            <a:endParaRPr lang="sk-SK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</a:pPr>
            <a:endParaRPr lang="sk-SK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</a:pPr>
            <a:r>
              <a:rPr lang="sk-SK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Zemetrasenia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otrasy zemského povrchu, pri pohybe </a:t>
            </a:r>
            <a:r>
              <a:rPr lang="sk-SK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litosférických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dosiek. </a:t>
            </a:r>
            <a:b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Miesto kde vzniká zemetrasenie = </a:t>
            </a:r>
            <a:r>
              <a:rPr lang="sk-SK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HYPOCENTRUM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(pod povrchom zeme alebo pod vodou), </a:t>
            </a:r>
            <a:b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miesto na povrchu = </a:t>
            </a:r>
            <a:r>
              <a:rPr lang="sk-SK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EPICENTRUM</a:t>
            </a: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sk-SK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38" y="1182945"/>
            <a:ext cx="2275845" cy="121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50332"/>
            <a:ext cx="12192000" cy="860983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  <a:endParaRPr lang="sk-SK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1069" y="3423511"/>
            <a:ext cx="5125793" cy="629161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C56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 </a:t>
            </a:r>
            <a:endParaRPr lang="sk-SK" sz="2800" b="1" dirty="0">
              <a:solidFill>
                <a:srgbClr val="C565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5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73" y="862885"/>
            <a:ext cx="6197712" cy="32969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6" y="631065"/>
            <a:ext cx="11694017" cy="6226935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3200" b="1" dirty="0" smtClean="0"/>
              <a:t>Ako môže vzniknúť sopka?</a:t>
            </a:r>
          </a:p>
          <a:p>
            <a:pPr algn="l"/>
            <a:endParaRPr lang="sk-SK" sz="3200" b="1" dirty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		oceánska</a:t>
            </a:r>
            <a:r>
              <a:rPr lang="sk-SK" dirty="0" smtClean="0"/>
              <a:t> </a:t>
            </a:r>
            <a:r>
              <a:rPr lang="sk-SK" dirty="0" err="1"/>
              <a:t>litosférická</a:t>
            </a:r>
            <a:r>
              <a:rPr lang="sk-SK" dirty="0"/>
              <a:t> doska a </a:t>
            </a:r>
            <a:r>
              <a:rPr lang="sk-SK" b="1" dirty="0" smtClean="0">
                <a:solidFill>
                  <a:schemeClr val="accent4">
                    <a:lumMod val="75000"/>
                  </a:schemeClr>
                </a:solidFill>
              </a:rPr>
              <a:t>pevninská</a:t>
            </a:r>
            <a:r>
              <a:rPr lang="sk-SK" dirty="0" smtClean="0"/>
              <a:t> </a:t>
            </a:r>
            <a:r>
              <a:rPr lang="sk-SK" dirty="0" err="1"/>
              <a:t>litosférická</a:t>
            </a:r>
            <a:r>
              <a:rPr lang="sk-SK" dirty="0"/>
              <a:t> doska sa k sebe </a:t>
            </a:r>
            <a:r>
              <a:rPr lang="sk-SK" dirty="0" smtClean="0"/>
              <a:t>približujú </a:t>
            </a:r>
          </a:p>
          <a:p>
            <a:pPr algn="l"/>
            <a:endParaRPr lang="sk-SK" dirty="0"/>
          </a:p>
          <a:p>
            <a:pPr algn="l"/>
            <a:r>
              <a:rPr lang="sk-SK" dirty="0" smtClean="0"/>
              <a:t>		ťažšia </a:t>
            </a:r>
            <a:r>
              <a:rPr lang="sk-SK" dirty="0"/>
              <a:t>– zložená z </a:t>
            </a:r>
            <a:r>
              <a:rPr lang="sk-SK" dirty="0" smtClean="0"/>
              <a:t>ťažších hornín	ľahšia  </a:t>
            </a:r>
            <a:endParaRPr lang="sk-SK" dirty="0"/>
          </a:p>
          <a:p>
            <a:pPr algn="l"/>
            <a:r>
              <a:rPr lang="sk-SK" sz="3200" b="1" dirty="0" smtClean="0"/>
              <a:t>→ </a:t>
            </a:r>
            <a:r>
              <a:rPr lang="sk-SK" dirty="0" smtClean="0"/>
              <a:t>ťažšia </a:t>
            </a:r>
            <a:r>
              <a:rPr lang="sk-SK" dirty="0"/>
              <a:t>oceánska sa </a:t>
            </a:r>
            <a:r>
              <a:rPr lang="sk-SK" b="1" dirty="0">
                <a:solidFill>
                  <a:srgbClr val="FF0000"/>
                </a:solidFill>
              </a:rPr>
              <a:t>podsúva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pod ľahšiu pevninskú </a:t>
            </a:r>
            <a:r>
              <a:rPr lang="sk-SK" dirty="0" smtClean="0"/>
              <a:t>dosku  </a:t>
            </a:r>
            <a:endParaRPr lang="sk-SK" dirty="0"/>
          </a:p>
          <a:p>
            <a:pPr algn="l"/>
            <a:r>
              <a:rPr lang="sk-SK" b="1" dirty="0" smtClean="0">
                <a:solidFill>
                  <a:srgbClr val="FF0000"/>
                </a:solidFill>
              </a:rPr>
              <a:t>podsúvaním</a:t>
            </a:r>
            <a:r>
              <a:rPr lang="sk-SK" dirty="0" smtClean="0"/>
              <a:t> </a:t>
            </a:r>
            <a:r>
              <a:rPr lang="sk-SK" dirty="0"/>
              <a:t>vzniká vysoký tlak a teplota → začínajú sa taviť horniny → vzniká </a:t>
            </a:r>
            <a:r>
              <a:rPr lang="sk-SK" b="1" u="sng" dirty="0">
                <a:solidFill>
                  <a:schemeClr val="accent2">
                    <a:lumMod val="50000"/>
                  </a:schemeClr>
                </a:solidFill>
              </a:rPr>
              <a:t>sopka</a:t>
            </a:r>
            <a:r>
              <a:rPr lang="sk-SK" dirty="0"/>
              <a:t> (často spojená so zemetrasením) </a:t>
            </a:r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sp>
        <p:nvSpPr>
          <p:cNvPr id="6" name="Šípka nadol 5"/>
          <p:cNvSpPr/>
          <p:nvPr/>
        </p:nvSpPr>
        <p:spPr>
          <a:xfrm>
            <a:off x="2271141" y="4481846"/>
            <a:ext cx="360609" cy="6053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nadol 6"/>
          <p:cNvSpPr/>
          <p:nvPr/>
        </p:nvSpPr>
        <p:spPr>
          <a:xfrm rot="19980482">
            <a:off x="6463795" y="4481845"/>
            <a:ext cx="360609" cy="60530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" name="Rovná spojovacia šípka 8"/>
          <p:cNvCxnSpPr/>
          <p:nvPr/>
        </p:nvCxnSpPr>
        <p:spPr>
          <a:xfrm flipV="1">
            <a:off x="3193961" y="3322750"/>
            <a:ext cx="953036" cy="92084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V="1">
            <a:off x="6671256" y="3013657"/>
            <a:ext cx="38637" cy="1146221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5"/>
            <a:ext cx="11900079" cy="6226935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/>
              <a:t>Zaujímavosti</a:t>
            </a:r>
          </a:p>
          <a:p>
            <a:pPr algn="l"/>
            <a:r>
              <a:rPr lang="sk-SK" sz="3200" b="1" dirty="0" smtClean="0"/>
              <a:t>Sopka Krakatoa (Indonézia</a:t>
            </a:r>
            <a:r>
              <a:rPr lang="sk-SK" sz="3200" b="1" dirty="0"/>
              <a:t>)</a:t>
            </a:r>
            <a:r>
              <a:rPr lang="sk-SK" sz="1400" b="1" dirty="0" smtClean="0"/>
              <a:t> </a:t>
            </a:r>
            <a:r>
              <a:rPr lang="sk-SK" sz="1400" b="1" dirty="0" smtClean="0">
                <a:hlinkClick r:id="rId3"/>
              </a:rPr>
              <a:t>https://www.teraz.sk/magazin/vybuch-sopka-krakatoy/162496-clanok.html</a:t>
            </a:r>
            <a:r>
              <a:rPr lang="sk-SK" sz="1400" b="1" dirty="0" smtClean="0"/>
              <a:t> </a:t>
            </a:r>
            <a:endParaRPr lang="sk-SK" sz="3200" b="1" dirty="0" smtClean="0"/>
          </a:p>
          <a:p>
            <a:pPr marL="457200" indent="-457200" algn="l">
              <a:buFontTx/>
              <a:buChar char="-"/>
            </a:pPr>
            <a:r>
              <a:rPr lang="sk-SK" dirty="0" smtClean="0"/>
              <a:t>prebudila sa po 200-ročnom spánku</a:t>
            </a:r>
          </a:p>
          <a:p>
            <a:pPr marL="457200" indent="-457200" algn="l">
              <a:buFontTx/>
              <a:buChar char="-"/>
            </a:pPr>
            <a:r>
              <a:rPr lang="sk-SK" dirty="0" smtClean="0"/>
              <a:t>jej </a:t>
            </a:r>
            <a:r>
              <a:rPr lang="sk-SK" dirty="0"/>
              <a:t>výbuch bol najväčší historicky doložený (1883) </a:t>
            </a:r>
          </a:p>
          <a:p>
            <a:pPr marL="457200" indent="-457200" algn="l">
              <a:buFontTx/>
              <a:buChar char="-"/>
            </a:pPr>
            <a:r>
              <a:rPr lang="sk-SK" dirty="0"/>
              <a:t>posledný výbuch spôsobil zánik pôvodného sopečného </a:t>
            </a:r>
            <a:r>
              <a:rPr lang="sk-SK" dirty="0" smtClean="0"/>
              <a:t>ostrova </a:t>
            </a:r>
          </a:p>
          <a:p>
            <a:pPr marL="457200" indent="-457200" algn="l">
              <a:buFontTx/>
              <a:buChar char="-"/>
            </a:pPr>
            <a:r>
              <a:rPr lang="sk-SK" dirty="0" smtClean="0"/>
              <a:t>spôsobil 30 metrov vysoké vlny </a:t>
            </a:r>
            <a:r>
              <a:rPr lang="sk-SK" b="1" dirty="0" err="1" smtClean="0"/>
              <a:t>cunami</a:t>
            </a:r>
            <a:r>
              <a:rPr lang="sk-SK" dirty="0"/>
              <a:t> </a:t>
            </a:r>
            <a:endParaRPr lang="sk-SK" dirty="0" smtClean="0"/>
          </a:p>
          <a:p>
            <a:pPr marL="457200" indent="-457200" algn="l">
              <a:buFontTx/>
              <a:buChar char="-"/>
            </a:pPr>
            <a:endParaRPr lang="sk-SK" dirty="0"/>
          </a:p>
          <a:p>
            <a:pPr algn="l"/>
            <a:endParaRPr lang="sk-SK" dirty="0" smtClean="0"/>
          </a:p>
          <a:p>
            <a:pPr marL="457200" indent="-457200" algn="l">
              <a:buFontTx/>
              <a:buChar char="-"/>
            </a:pPr>
            <a:r>
              <a:rPr lang="sk-SK" dirty="0" smtClean="0"/>
              <a:t>výbuch bolo počuť do vzdialenosti 5 000 km - v </a:t>
            </a:r>
            <a:r>
              <a:rPr lang="sk-SK" b="1" dirty="0" smtClean="0"/>
              <a:t>Austrálii</a:t>
            </a:r>
            <a:r>
              <a:rPr lang="sk-SK" dirty="0" smtClean="0"/>
              <a:t> a na ostrove </a:t>
            </a:r>
            <a:r>
              <a:rPr lang="sk-SK" b="1" dirty="0" smtClean="0"/>
              <a:t>Maurícius</a:t>
            </a:r>
            <a:r>
              <a:rPr lang="sk-SK" dirty="0" smtClean="0"/>
              <a:t> </a:t>
            </a:r>
          </a:p>
          <a:p>
            <a:pPr marL="457200" indent="-457200" algn="l">
              <a:buFontTx/>
              <a:buChar char="-"/>
            </a:pPr>
            <a:r>
              <a:rPr lang="sk-SK" dirty="0" smtClean="0"/>
              <a:t>výbuch a následné vlny </a:t>
            </a:r>
            <a:r>
              <a:rPr lang="sk-SK" dirty="0" err="1" smtClean="0"/>
              <a:t>cunami</a:t>
            </a:r>
            <a:r>
              <a:rPr lang="sk-SK" dirty="0" smtClean="0"/>
              <a:t> spôsobili smrť 36 000 ľudí </a:t>
            </a:r>
          </a:p>
          <a:p>
            <a:pPr marL="457200" indent="-457200" algn="l">
              <a:buFontTx/>
              <a:buChar char="-"/>
            </a:pPr>
            <a:r>
              <a:rPr lang="sk-SK" dirty="0" smtClean="0"/>
              <a:t>na zvyšku sopky po niekoľkých rokoch vznikol nový sopečný ostrov</a:t>
            </a:r>
          </a:p>
          <a:p>
            <a:pPr algn="l"/>
            <a:r>
              <a:rPr lang="sk-SK" dirty="0"/>
              <a:t> </a:t>
            </a:r>
            <a:r>
              <a:rPr lang="sk-SK" dirty="0" smtClean="0"/>
              <a:t>      (jeho sopka je aktívna aj v súčasnosti)</a:t>
            </a:r>
            <a:endParaRPr lang="sk-SK" dirty="0"/>
          </a:p>
          <a:p>
            <a:pPr algn="l"/>
            <a:endParaRPr lang="sk-SK" sz="3200" b="1" dirty="0" smtClean="0"/>
          </a:p>
          <a:p>
            <a:pPr algn="l"/>
            <a:endParaRPr lang="sk-SK" sz="3200" b="1" dirty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231" y="1893194"/>
            <a:ext cx="3415393" cy="24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5"/>
            <a:ext cx="11900079" cy="6226935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/>
              <a:t>Zaujímavosti</a:t>
            </a:r>
          </a:p>
          <a:p>
            <a:pPr algn="l"/>
            <a:r>
              <a:rPr lang="sk-SK" sz="3200" b="1" dirty="0" smtClean="0"/>
              <a:t>Sopka Krakatoa (Indonézia</a:t>
            </a:r>
            <a:r>
              <a:rPr lang="sk-SK" sz="3200" b="1" dirty="0"/>
              <a:t>)</a:t>
            </a:r>
            <a:r>
              <a:rPr lang="sk-SK" sz="1400" b="1" dirty="0" smtClean="0"/>
              <a:t> </a:t>
            </a:r>
            <a:r>
              <a:rPr lang="sk-SK" sz="1400" b="1" dirty="0" smtClean="0">
                <a:hlinkClick r:id="rId3"/>
              </a:rPr>
              <a:t>https://www.teraz.sk/magazin/vybuch-sopka-krakatoy/162496-clanok.html</a:t>
            </a:r>
            <a:r>
              <a:rPr lang="sk-SK" sz="1400" b="1" dirty="0" smtClean="0"/>
              <a:t> </a:t>
            </a:r>
            <a:endParaRPr lang="sk-SK" sz="3200" b="1" dirty="0" smtClean="0"/>
          </a:p>
          <a:p>
            <a:pPr algn="l"/>
            <a:endParaRPr lang="sk-SK" dirty="0" smtClean="0"/>
          </a:p>
          <a:p>
            <a:pPr algn="l"/>
            <a:r>
              <a:rPr lang="sk-SK" dirty="0"/>
              <a:t>V roku 2005 boli v prestížnom časopise Nature zverejnené výsledky analýzy výskumu, ktorý sa zaoberal vplyvmi výbuchu Krakatoy. </a:t>
            </a:r>
          </a:p>
          <a:p>
            <a:pPr algn="l"/>
            <a:endParaRPr lang="sk-SK" dirty="0"/>
          </a:p>
          <a:p>
            <a:pPr algn="l"/>
            <a:r>
              <a:rPr lang="sk-SK" dirty="0"/>
              <a:t>Bolo dokázané, že </a:t>
            </a:r>
            <a:r>
              <a:rPr lang="sk-SK" b="1" dirty="0"/>
              <a:t>otepľovanie oceánu </a:t>
            </a:r>
            <a:r>
              <a:rPr lang="sk-SK" dirty="0"/>
              <a:t>a </a:t>
            </a:r>
            <a:r>
              <a:rPr lang="sk-SK" b="1" dirty="0"/>
              <a:t>vzostup morskej hladiny </a:t>
            </a:r>
            <a:r>
              <a:rPr lang="sk-SK" dirty="0"/>
              <a:t>v priebehu 20. storočia boli značne </a:t>
            </a:r>
            <a:r>
              <a:rPr lang="sk-SK" b="1" dirty="0">
                <a:solidFill>
                  <a:srgbClr val="FF0000"/>
                </a:solidFill>
              </a:rPr>
              <a:t>ovplyvnené výbuchom sopky Krakatoa </a:t>
            </a:r>
            <a:r>
              <a:rPr lang="sk-SK" dirty="0"/>
              <a:t>z roku 1883. 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>Preukázalo sa, že sopečné katastrofy podobné Krakatoe majú veľmi dlhodobý účinok a musia sa brať do úvahy aj pri analýzach vplyvu človeka na globálnu klímu.</a:t>
            </a:r>
          </a:p>
          <a:p>
            <a:pPr marL="457200" indent="-457200" algn="l">
              <a:buFontTx/>
              <a:buChar char="-"/>
            </a:pPr>
            <a:endParaRPr lang="sk-SK" dirty="0"/>
          </a:p>
          <a:p>
            <a:pPr algn="l"/>
            <a:endParaRPr lang="sk-SK" sz="3200" b="1" dirty="0" smtClean="0"/>
          </a:p>
          <a:p>
            <a:pPr algn="l"/>
            <a:endParaRPr lang="sk-SK" sz="3200" b="1" dirty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44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5"/>
            <a:ext cx="11900079" cy="6226935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/>
              <a:t>Zaujímavosti</a:t>
            </a:r>
          </a:p>
          <a:p>
            <a:pPr algn="l"/>
            <a:r>
              <a:rPr lang="sk-SK" sz="3200" b="1" dirty="0" smtClean="0"/>
              <a:t>Sopka Krakatoa (Indonézia)</a:t>
            </a:r>
          </a:p>
          <a:p>
            <a:pPr algn="l"/>
            <a:endParaRPr lang="sk-SK" dirty="0"/>
          </a:p>
          <a:p>
            <a:pPr algn="l"/>
            <a:endParaRPr lang="sk-SK" sz="3200" b="1" dirty="0" smtClean="0"/>
          </a:p>
          <a:p>
            <a:pPr algn="l"/>
            <a:endParaRPr lang="sk-SK" sz="3200" b="1" dirty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29" y="1659647"/>
            <a:ext cx="6905828" cy="50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5"/>
            <a:ext cx="11900079" cy="6226935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/>
              <a:t>Zaujímavosti</a:t>
            </a:r>
          </a:p>
          <a:p>
            <a:pPr algn="l"/>
            <a:r>
              <a:rPr lang="sk-SK" sz="3200" b="1" dirty="0" smtClean="0"/>
              <a:t>Sopka Krakatoa (Indonézia)</a:t>
            </a:r>
            <a:endParaRPr lang="sk-SK" dirty="0"/>
          </a:p>
          <a:p>
            <a:pPr algn="l"/>
            <a:endParaRPr lang="sk-SK" sz="3200" b="1" dirty="0" smtClean="0"/>
          </a:p>
          <a:p>
            <a:pPr algn="l"/>
            <a:endParaRPr lang="sk-SK" sz="3200" b="1" dirty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98" y="1824910"/>
            <a:ext cx="84867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5"/>
            <a:ext cx="11900079" cy="6226935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/>
              <a:t>Zaujímavosti</a:t>
            </a:r>
          </a:p>
          <a:p>
            <a:pPr algn="l"/>
            <a:r>
              <a:rPr lang="sk-SK" sz="3200" b="1" dirty="0" smtClean="0"/>
              <a:t>Sopka Krakatoa (Indonézia)</a:t>
            </a:r>
            <a:endParaRPr lang="sk-SK" dirty="0"/>
          </a:p>
          <a:p>
            <a:pPr algn="l"/>
            <a:endParaRPr lang="sk-SK" sz="3200" b="1" dirty="0" smtClean="0"/>
          </a:p>
          <a:p>
            <a:pPr algn="l"/>
            <a:endParaRPr lang="sk-SK" sz="3200" b="1" dirty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5" y="2009037"/>
            <a:ext cx="6367062" cy="425009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73" y="2009037"/>
            <a:ext cx="5977652" cy="42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26888"/>
            <a:ext cx="12192000" cy="860983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Ohnivé miesta na Zemi a zemetrasenia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545" y="631065"/>
            <a:ext cx="11900079" cy="6226935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/>
              <a:t>Zaujímavosti</a:t>
            </a:r>
          </a:p>
          <a:p>
            <a:pPr algn="l"/>
            <a:r>
              <a:rPr lang="sk-SK" sz="3200" b="1" dirty="0" smtClean="0"/>
              <a:t>Sopka Krakatoa (Indonézia)</a:t>
            </a:r>
            <a:endParaRPr lang="sk-SK" dirty="0"/>
          </a:p>
          <a:p>
            <a:pPr algn="l"/>
            <a:endParaRPr lang="sk-SK" sz="3200" b="1" dirty="0" smtClean="0"/>
          </a:p>
          <a:p>
            <a:pPr algn="l"/>
            <a:endParaRPr lang="sk-SK" sz="3200" b="1" dirty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  <a:p>
            <a:pPr algn="l"/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97" y="2009037"/>
            <a:ext cx="6619001" cy="425009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5" y="2009037"/>
            <a:ext cx="5858881" cy="42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1004</Words>
  <Application>Microsoft Office PowerPoint</Application>
  <PresentationFormat>Širokouhlá</PresentationFormat>
  <Paragraphs>256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Motív balíka Office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  <vt:lpstr>Ohnivé miesta na Zemi a zemetrasenia</vt:lpstr>
    </vt:vector>
  </TitlesOfParts>
  <Company>ziadna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Ohnivé miesta na Zemi a zemetrasenia</dc:title>
  <dc:creator>Ivana Volentierová</dc:creator>
  <cp:lastModifiedBy>HP</cp:lastModifiedBy>
  <cp:revision>25</cp:revision>
  <dcterms:created xsi:type="dcterms:W3CDTF">2021-02-07T16:26:35Z</dcterms:created>
  <dcterms:modified xsi:type="dcterms:W3CDTF">2021-03-31T17:25:34Z</dcterms:modified>
</cp:coreProperties>
</file>