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3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EAE3E3-6BA2-407B-BEF8-B6BFAAA279D1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3CE881-C007-46A2-9A14-B6776EC08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6172200" cy="1152128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rgbClr val="C00000"/>
                </a:solidFill>
              </a:rPr>
              <a:t>Teplo</a:t>
            </a:r>
            <a:endParaRPr lang="sk-SK" sz="4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589240"/>
            <a:ext cx="6172200" cy="72993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C00000"/>
                </a:solidFill>
              </a:rPr>
              <a:t>Šírenie tepla. Kalorimeter</a:t>
            </a:r>
            <a:endParaRPr lang="sk-SK" sz="3200" dirty="0">
              <a:solidFill>
                <a:srgbClr val="C00000"/>
              </a:solidFill>
            </a:endParaRPr>
          </a:p>
        </p:txBody>
      </p:sp>
      <p:pic>
        <p:nvPicPr>
          <p:cNvPr id="10244" name="Picture 4" descr="Termoska na jedlo s izolovanou šálkou a skladacou lyžicou - červe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928802"/>
            <a:ext cx="3148004" cy="314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Príklady z každodenného života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786874" cy="5473844"/>
          </a:xfrm>
        </p:spPr>
        <p:txBody>
          <a:bodyPr>
            <a:normAutofit fontScale="85000" lnSpcReduction="10000"/>
          </a:bodyPr>
          <a:lstStyle/>
          <a:p>
            <a:r>
              <a:rPr lang="sk-SK" sz="2500" dirty="0" smtClean="0">
                <a:solidFill>
                  <a:schemeClr val="bg2">
                    <a:lumMod val="25000"/>
                  </a:schemeClr>
                </a:solidFill>
              </a:rPr>
              <a:t>Hrnce majú plastové uši, aby sme sa nepopálili.</a:t>
            </a:r>
          </a:p>
          <a:p>
            <a:r>
              <a:rPr lang="sk-SK" sz="2500" dirty="0" smtClean="0">
                <a:solidFill>
                  <a:schemeClr val="tx2">
                    <a:lumMod val="75000"/>
                  </a:schemeClr>
                </a:solidFill>
              </a:rPr>
              <a:t>V zime sa obliekame vo vrstvách, je medzi nimi vzduch, ktorý izoluje.</a:t>
            </a:r>
          </a:p>
          <a:p>
            <a:r>
              <a:rPr lang="sk-SK" sz="2500" dirty="0" smtClean="0">
                <a:solidFill>
                  <a:schemeClr val="accent2">
                    <a:lumMod val="50000"/>
                  </a:schemeClr>
                </a:solidFill>
              </a:rPr>
              <a:t>Vo vlne, polystyréne, korku je veľa drobných vzduchových vrstvičiek a tie bránia tepelnej výmene.</a:t>
            </a:r>
          </a:p>
          <a:p>
            <a:r>
              <a:rPr lang="sk-SK" sz="2500" dirty="0" smtClean="0">
                <a:solidFill>
                  <a:schemeClr val="accent3">
                    <a:lumMod val="75000"/>
                  </a:schemeClr>
                </a:solidFill>
              </a:rPr>
              <a:t>Polystyrén či minerálnu vlnu používame na zateplenie domov.</a:t>
            </a:r>
          </a:p>
          <a:p>
            <a:r>
              <a:rPr lang="sk-SK" sz="2500" dirty="0" smtClean="0">
                <a:solidFill>
                  <a:schemeClr val="accent5">
                    <a:lumMod val="75000"/>
                  </a:schemeClr>
                </a:solidFill>
              </a:rPr>
              <a:t>V kamenných stavbách je chladno, ak sedíme na kameni, chladí nás.</a:t>
            </a:r>
          </a:p>
          <a:p>
            <a:r>
              <a:rPr lang="sk-SK" sz="2500" dirty="0" smtClean="0">
                <a:solidFill>
                  <a:schemeClr val="accent6">
                    <a:lumMod val="50000"/>
                  </a:schemeClr>
                </a:solidFill>
              </a:rPr>
              <a:t>V zime nám v izbe „ťahá od nôh“, (studený vzduch prúdi pri zemi).</a:t>
            </a:r>
          </a:p>
          <a:p>
            <a:r>
              <a:rPr lang="sk-SK" sz="2500" dirty="0" smtClean="0">
                <a:solidFill>
                  <a:schemeClr val="bg2">
                    <a:lumMod val="25000"/>
                  </a:schemeClr>
                </a:solidFill>
              </a:rPr>
              <a:t>Do domov montujeme „plastové“ okná s vrstvou riedkeho plynu, ktorý bráni úniku tepla.</a:t>
            </a:r>
          </a:p>
          <a:p>
            <a:r>
              <a:rPr lang="sk-SK" sz="2500" dirty="0" smtClean="0">
                <a:solidFill>
                  <a:schemeClr val="tx2">
                    <a:lumMod val="75000"/>
                  </a:schemeClr>
                </a:solidFill>
              </a:rPr>
              <a:t>Radiátory musíme na začiatku sezóny „odvzdušniť“, vzduchové bublinky v radiátore bránia dobrému prúdeniu.</a:t>
            </a:r>
          </a:p>
          <a:p>
            <a:r>
              <a:rPr lang="sk-SK" sz="2500" dirty="0" smtClean="0">
                <a:solidFill>
                  <a:schemeClr val="bg1">
                    <a:lumMod val="50000"/>
                  </a:schemeClr>
                </a:solidFill>
              </a:rPr>
              <a:t>Zmrzlinu prepravujeme v termoske (obsahuje sklenenú dvojstennú lesklú nádobu s vyčerpaným vzduchom).</a:t>
            </a:r>
          </a:p>
          <a:p>
            <a:r>
              <a:rPr lang="sk-SK" sz="2500" dirty="0" smtClean="0">
                <a:solidFill>
                  <a:schemeClr val="accent6">
                    <a:lumMod val="50000"/>
                  </a:schemeClr>
                </a:solidFill>
              </a:rPr>
              <a:t>V lete nosíme skôr svetlé oblečenie.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82594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Kalorimeter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43890" cy="5545282"/>
          </a:xfrm>
        </p:spPr>
        <p:txBody>
          <a:bodyPr/>
          <a:lstStyle/>
          <a:p>
            <a:r>
              <a:rPr lang="sk-SK" dirty="0" smtClean="0"/>
              <a:t>Je to vlastne špeciálna termoska, ktorú používame na pokusy s tepelnou výmenou. Môžeme do nej vložiť teplomer.</a:t>
            </a:r>
          </a:p>
          <a:p>
            <a:r>
              <a:rPr lang="sk-SK" dirty="0" smtClean="0"/>
              <a:t>Je to nádoba v nádobe v nádobe:</a:t>
            </a:r>
          </a:p>
          <a:p>
            <a:pPr lvl="1"/>
            <a:r>
              <a:rPr lang="sk-SK" dirty="0" smtClean="0"/>
              <a:t>Vonkajšia nádoba</a:t>
            </a:r>
          </a:p>
          <a:p>
            <a:pPr lvl="1"/>
            <a:r>
              <a:rPr lang="sk-SK" dirty="0" smtClean="0"/>
              <a:t>Izolačná nádoba (polystyrén, dutá nádoba)</a:t>
            </a:r>
          </a:p>
          <a:p>
            <a:pPr lvl="1"/>
            <a:r>
              <a:rPr lang="sk-SK" dirty="0" smtClean="0"/>
              <a:t>Vnútorná nádoba</a:t>
            </a:r>
          </a:p>
          <a:p>
            <a:pPr lvl="1"/>
            <a:r>
              <a:rPr lang="sk-SK" dirty="0" smtClean="0"/>
              <a:t>Kryt</a:t>
            </a:r>
            <a:endParaRPr lang="sk-SK" dirty="0"/>
          </a:p>
        </p:txBody>
      </p:sp>
      <p:sp>
        <p:nvSpPr>
          <p:cNvPr id="4" name="Usmiata tvár 3"/>
          <p:cNvSpPr/>
          <p:nvPr/>
        </p:nvSpPr>
        <p:spPr>
          <a:xfrm>
            <a:off x="5500694" y="2143116"/>
            <a:ext cx="428628" cy="428628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71942"/>
            <a:ext cx="1785950" cy="252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Výsledok vyhľadávania obrázkov pre dopyt calori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4000528" cy="26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331640" y="2276872"/>
            <a:ext cx="62646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Ďakujem za pozornosť!</a:t>
            </a:r>
            <a:endParaRPr lang="sk-SK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56612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obrázkov: internet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Už vieme: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8429684" cy="547384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Látky sa skladajú z častíc.</a:t>
            </a:r>
          </a:p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Častice sa v telese pohybujú neusporiadaným pohybom.</a:t>
            </a:r>
          </a:p>
          <a:p>
            <a:r>
              <a:rPr lang="sk-SK" dirty="0" smtClean="0">
                <a:solidFill>
                  <a:schemeClr val="bg2">
                    <a:lumMod val="25000"/>
                  </a:schemeClr>
                </a:solidFill>
              </a:rPr>
              <a:t>Čím má teleso vyššiu teplotu, tým sa častice pohybujú rýchlejšie.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Z vlastnej skúsenosti vieme, že </a:t>
            </a:r>
          </a:p>
          <a:p>
            <a:pPr lvl="1"/>
            <a:r>
              <a:rPr lang="sk-SK" sz="2200" dirty="0" smtClean="0">
                <a:solidFill>
                  <a:schemeClr val="bg2">
                    <a:lumMod val="25000"/>
                  </a:schemeClr>
                </a:solidFill>
              </a:rPr>
              <a:t>ruky si ohrejeme o šálku s horúcim čajom</a:t>
            </a:r>
          </a:p>
          <a:p>
            <a:pPr lvl="1"/>
            <a:r>
              <a:rPr lang="sk-SK" sz="2200" dirty="0" smtClean="0">
                <a:solidFill>
                  <a:schemeClr val="bg2">
                    <a:lumMod val="25000"/>
                  </a:schemeClr>
                </a:solidFill>
              </a:rPr>
              <a:t>lyžička sa v horúcom čaji tiež zohreje</a:t>
            </a:r>
          </a:p>
          <a:p>
            <a:pPr lvl="1"/>
            <a:r>
              <a:rPr lang="sk-SK" sz="2200" dirty="0" smtClean="0">
                <a:solidFill>
                  <a:schemeClr val="bg2">
                    <a:lumMod val="25000"/>
                  </a:schemeClr>
                </a:solidFill>
              </a:rPr>
              <a:t>Vzduch v miestnosti sa zohreje od radiátora</a:t>
            </a:r>
          </a:p>
          <a:p>
            <a:pPr lvl="1"/>
            <a:r>
              <a:rPr lang="sk-SK" sz="2200" dirty="0" smtClean="0">
                <a:solidFill>
                  <a:schemeClr val="bg2">
                    <a:lumMod val="25000"/>
                  </a:schemeClr>
                </a:solidFill>
              </a:rPr>
              <a:t>.....</a:t>
            </a:r>
          </a:p>
          <a:p>
            <a:pPr lvl="1"/>
            <a:r>
              <a:rPr lang="sk-SK" sz="2200" i="1" dirty="0" smtClean="0">
                <a:solidFill>
                  <a:schemeClr val="bg2">
                    <a:lumMod val="25000"/>
                  </a:schemeClr>
                </a:solidFill>
              </a:rPr>
              <a:t>Čo sa pri týchto dejoch odohráva v telesách?</a:t>
            </a:r>
          </a:p>
          <a:p>
            <a:pPr>
              <a:buNone/>
            </a:pPr>
            <a:endParaRPr lang="sk-SK" sz="2800" dirty="0"/>
          </a:p>
        </p:txBody>
      </p:sp>
      <p:pic>
        <p:nvPicPr>
          <p:cNvPr id="23554" name="Picture 2" descr="Výsledok vyhľadávania obrázkov pre dopyt teaspoon in a c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214950"/>
            <a:ext cx="1959470" cy="1381125"/>
          </a:xfrm>
          <a:prstGeom prst="rect">
            <a:avLst/>
          </a:prstGeom>
          <a:noFill/>
        </p:spPr>
      </p:pic>
      <p:pic>
        <p:nvPicPr>
          <p:cNvPr id="23556" name="Picture 4" descr="Výsledok vyhľadávania obrázkov pre dopyt radiátor v miestnosti"/>
          <p:cNvPicPr>
            <a:picLocks noChangeAspect="1" noChangeArrowheads="1"/>
          </p:cNvPicPr>
          <p:nvPr/>
        </p:nvPicPr>
        <p:blipFill>
          <a:blip r:embed="rId3" cstate="print"/>
          <a:srcRect t="32666" r="48630" b="5923"/>
          <a:stretch>
            <a:fillRect/>
          </a:stretch>
        </p:blipFill>
        <p:spPr bwMode="auto">
          <a:xfrm>
            <a:off x="3428992" y="5143512"/>
            <a:ext cx="2214578" cy="1486931"/>
          </a:xfrm>
          <a:prstGeom prst="rect">
            <a:avLst/>
          </a:prstGeom>
          <a:noFill/>
        </p:spPr>
      </p:pic>
      <p:pic>
        <p:nvPicPr>
          <p:cNvPr id="23558" name="Picture 6" descr="Výsledok vyhľadávania obrázkov pre dopyt water on the sto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72074"/>
            <a:ext cx="2158945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Tepelná výmena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786874" cy="5473844"/>
          </a:xfrm>
        </p:spPr>
        <p:txBody>
          <a:bodyPr/>
          <a:lstStyle/>
          <a:p>
            <a:r>
              <a:rPr lang="sk-SK" dirty="0" smtClean="0"/>
              <a:t>Ak sa dotýkajú dve telesá s rozdielnou teplotou, dochádza k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tepelnej výmene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, (výmene tepla).</a:t>
            </a:r>
          </a:p>
          <a:p>
            <a:r>
              <a:rPr lang="sk-SK" dirty="0" smtClean="0"/>
              <a:t>Hovoríme, že z teplejšieho telesa prechádza na chladnejšie</a:t>
            </a:r>
            <a:r>
              <a:rPr lang="sk-SK" b="1" dirty="0" smtClean="0"/>
              <a:t> TEPLO.</a:t>
            </a:r>
          </a:p>
          <a:p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Častice teplejšieho telesa narážajú na častice chladnejšieho telesa, odovzdávajú im časť svojej energie.</a:t>
            </a:r>
          </a:p>
          <a:p>
            <a:r>
              <a:rPr lang="sk-SK" i="1" dirty="0" smtClean="0"/>
              <a:t>Častice teplejšieho telesa sa tým pohybujú pomalšie a častice chladnejšieho rýchlejšie.</a:t>
            </a:r>
          </a:p>
          <a:p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</a:rPr>
              <a:t>Navonok sa to prejaví tak, že teplejšie teleso sa ochladzuje a chladnejšie zohrieva.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</a:rPr>
              <a:t>Tepelná výmena prebieha až do vyrovnania teplôt oboch telies.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Šírenie tepla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sk-SK" dirty="0" smtClean="0"/>
              <a:t>Teplo sa v rámci jedného telesa môže šíriť rôznymi spôsobmi: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 </a:t>
            </a:r>
            <a:r>
              <a:rPr lang="sk-SK" sz="2800" u="sng" dirty="0" smtClean="0"/>
              <a:t>pevných látkach</a:t>
            </a:r>
            <a:r>
              <a:rPr lang="sk-SK" sz="2800" dirty="0" smtClean="0"/>
              <a:t> sa šíri teplo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VEDENÍM.</a:t>
            </a:r>
          </a:p>
          <a:p>
            <a:r>
              <a:rPr lang="sk-SK" sz="2800" dirty="0" smtClean="0"/>
              <a:t>V </a:t>
            </a:r>
            <a:r>
              <a:rPr lang="sk-SK" sz="2800" u="sng" dirty="0" smtClean="0"/>
              <a:t>kvapalinách a plynoch </a:t>
            </a:r>
            <a:r>
              <a:rPr lang="sk-SK" sz="2800" dirty="0" smtClean="0"/>
              <a:t>sa šíri teplo 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PRÚDENÍM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sk-SK" sz="2800" dirty="0" smtClean="0"/>
              <a:t>V</a:t>
            </a:r>
            <a:r>
              <a:rPr lang="sk-SK" sz="2800" u="sng" dirty="0" smtClean="0"/>
              <a:t> plynoch a vákuu </a:t>
            </a:r>
            <a:r>
              <a:rPr lang="sk-SK" sz="2800" dirty="0" smtClean="0"/>
              <a:t>sa šíri teplo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ŽIARENÍM.</a:t>
            </a:r>
          </a:p>
          <a:p>
            <a:endParaRPr lang="sk-SK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714480" y="3500438"/>
            <a:ext cx="5544616" cy="3071834"/>
            <a:chOff x="3275856" y="2636912"/>
            <a:chExt cx="5688632" cy="374441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2636912"/>
              <a:ext cx="5551445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Skupina 11"/>
            <p:cNvGrpSpPr/>
            <p:nvPr/>
          </p:nvGrpSpPr>
          <p:grpSpPr>
            <a:xfrm>
              <a:off x="3923927" y="3212976"/>
              <a:ext cx="5040561" cy="2169532"/>
              <a:chOff x="3923927" y="3212976"/>
              <a:chExt cx="5040561" cy="2169532"/>
            </a:xfrm>
          </p:grpSpPr>
          <p:sp>
            <p:nvSpPr>
              <p:cNvPr id="13" name="BlokTextu 12"/>
              <p:cNvSpPr txBox="1"/>
              <p:nvPr/>
            </p:nvSpPr>
            <p:spPr>
              <a:xfrm>
                <a:off x="3923927" y="3356992"/>
                <a:ext cx="17253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k-SK" b="1" dirty="0" smtClean="0"/>
                  <a:t>Prúdenie</a:t>
                </a:r>
                <a:endParaRPr lang="en-US" b="1" dirty="0"/>
              </a:p>
            </p:txBody>
          </p:sp>
          <p:sp>
            <p:nvSpPr>
              <p:cNvPr id="14" name="BlokTextu 13"/>
              <p:cNvSpPr txBox="1"/>
              <p:nvPr/>
            </p:nvSpPr>
            <p:spPr>
              <a:xfrm>
                <a:off x="5724128" y="3212976"/>
                <a:ext cx="18075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k-SK" b="1" dirty="0" smtClean="0"/>
                  <a:t>Vedenie</a:t>
                </a:r>
                <a:endParaRPr lang="en-US" b="1" dirty="0"/>
              </a:p>
            </p:txBody>
          </p:sp>
          <p:sp>
            <p:nvSpPr>
              <p:cNvPr id="15" name="BlokTextu 14"/>
              <p:cNvSpPr txBox="1"/>
              <p:nvPr/>
            </p:nvSpPr>
            <p:spPr>
              <a:xfrm>
                <a:off x="7524328" y="5013176"/>
                <a:ext cx="14401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k-SK" b="1" dirty="0" smtClean="0"/>
                  <a:t>Žiarenie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</a:rPr>
              <a:t>Vedenie tepla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/>
          <a:lstStyle/>
          <a:p>
            <a:r>
              <a:rPr lang="sk-SK" dirty="0" smtClean="0"/>
              <a:t>V telese z pevnej látky sa teplo šíri postupným odovzdávaním energie od častíc, ktoré sa pohybujú rýchlejšie časticiam, ktoré sa pohybujú pomalšie: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00306"/>
            <a:ext cx="4638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143380"/>
            <a:ext cx="4286280" cy="20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Výsledok vyhľadávania obrázkov pre dopyt heat condu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239580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</a:rPr>
              <a:t>Tepelné vodiče a tepelné izolanty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643998" cy="5616720"/>
          </a:xfrm>
        </p:spPr>
        <p:txBody>
          <a:bodyPr/>
          <a:lstStyle/>
          <a:p>
            <a:r>
              <a:rPr lang="sk-SK" dirty="0" smtClean="0"/>
              <a:t>Látky, v ktorých sa teplo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šíri</a:t>
            </a:r>
            <a:r>
              <a:rPr lang="sk-SK" dirty="0" smtClean="0"/>
              <a:t> vedením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veľmi dobre  </a:t>
            </a:r>
            <a:r>
              <a:rPr lang="sk-SK" dirty="0" smtClean="0"/>
              <a:t>nazývame </a:t>
            </a:r>
            <a:r>
              <a:rPr lang="sk-SK" b="1" u="sng" dirty="0" smtClean="0">
                <a:solidFill>
                  <a:schemeClr val="accent2">
                    <a:lumMod val="50000"/>
                  </a:schemeClr>
                </a:solidFill>
              </a:rPr>
              <a:t>tepelné vodiče. </a:t>
            </a:r>
          </a:p>
          <a:p>
            <a:r>
              <a:rPr lang="sk-SK" dirty="0" smtClean="0"/>
              <a:t>Patria sem hlavne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kovy</a:t>
            </a:r>
            <a:r>
              <a:rPr lang="sk-SK" dirty="0" smtClean="0"/>
              <a:t> (železo, meď, striebro, hliník, ...), ale aj kameň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Látky, v ktorých sa teplo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šíri</a:t>
            </a:r>
            <a:r>
              <a:rPr lang="sk-SK" dirty="0" smtClean="0"/>
              <a:t> vedením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veľmi zle </a:t>
            </a:r>
            <a:r>
              <a:rPr lang="sk-SK" dirty="0" smtClean="0"/>
              <a:t>nazývame </a:t>
            </a:r>
            <a:r>
              <a:rPr lang="sk-SK" b="1" u="sng" dirty="0" smtClean="0">
                <a:solidFill>
                  <a:schemeClr val="accent6">
                    <a:lumMod val="50000"/>
                  </a:schemeClr>
                </a:solidFill>
              </a:rPr>
              <a:t>tepelné izolanty.</a:t>
            </a:r>
          </a:p>
          <a:p>
            <a:r>
              <a:rPr lang="sk-SK" dirty="0" smtClean="0"/>
              <a:t>Patria sem drevo, plast, sklo, polystyrén, korok, vlna ale aj voda, vzduch (ak nemôžu prúdiť),...</a:t>
            </a:r>
          </a:p>
          <a:p>
            <a:endParaRPr lang="sk-SK" dirty="0"/>
          </a:p>
        </p:txBody>
      </p:sp>
      <p:pic>
        <p:nvPicPr>
          <p:cNvPr id="21506" name="Picture 2" descr="Výsledok vyhľadávania obrázkov pre dopyt plech na peč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1285884" cy="714380"/>
          </a:xfrm>
          <a:prstGeom prst="rect">
            <a:avLst/>
          </a:prstGeom>
          <a:noFill/>
        </p:spPr>
      </p:pic>
      <p:pic>
        <p:nvPicPr>
          <p:cNvPr id="21508" name="Picture 4" descr="Výsledok vyhľadávania obrázkov pre dopyt hrni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1714512" cy="1030337"/>
          </a:xfrm>
          <a:prstGeom prst="rect">
            <a:avLst/>
          </a:prstGeom>
          <a:noFill/>
        </p:spPr>
      </p:pic>
      <p:pic>
        <p:nvPicPr>
          <p:cNvPr id="21510" name="Picture 6" descr="Výsledok vyhľadávania obrázkov pre dopyt kamenná dlaž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428868"/>
            <a:ext cx="1357322" cy="1016682"/>
          </a:xfrm>
          <a:prstGeom prst="rect">
            <a:avLst/>
          </a:prstGeom>
          <a:noFill/>
        </p:spPr>
      </p:pic>
      <p:pic>
        <p:nvPicPr>
          <p:cNvPr id="21512" name="Picture 8" descr="Výsledok vyhľadávania obrázkov pre dopyt penový polystyré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357826"/>
            <a:ext cx="1857388" cy="1232129"/>
          </a:xfrm>
          <a:prstGeom prst="rect">
            <a:avLst/>
          </a:prstGeom>
          <a:noFill/>
        </p:spPr>
      </p:pic>
      <p:pic>
        <p:nvPicPr>
          <p:cNvPr id="21514" name="Picture 10" descr="Výsledok vyhľadávania obrázkov pre dopyt kor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500702"/>
            <a:ext cx="2512036" cy="947723"/>
          </a:xfrm>
          <a:prstGeom prst="rect">
            <a:avLst/>
          </a:prstGeom>
          <a:noFill/>
        </p:spPr>
      </p:pic>
      <p:pic>
        <p:nvPicPr>
          <p:cNvPr id="21516" name="Picture 12" descr="Výsledok vyhľadávania obrázkov pre dopyt ovčie rú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857760"/>
            <a:ext cx="1920033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Prúdenie 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972452" cy="5545282"/>
          </a:xfrm>
        </p:spPr>
        <p:txBody>
          <a:bodyPr/>
          <a:lstStyle/>
          <a:p>
            <a:r>
              <a:rPr lang="sk-SK" dirty="0" smtClean="0"/>
              <a:t>V kvapalinách a plynoch sa šíri teplo prúdením na princípe Archimedovho zákona.</a:t>
            </a:r>
          </a:p>
          <a:p>
            <a:r>
              <a:rPr lang="sk-SK" dirty="0" smtClean="0"/>
              <a:t>Kvapalina či plyn, ktoré sa zohrejú, stúpajú v nádobe hore, pretože sa zohriatím zmenšila ich hustota.</a:t>
            </a:r>
          </a:p>
          <a:p>
            <a:r>
              <a:rPr lang="sk-SK" dirty="0" smtClean="0"/>
              <a:t>Na ich miesto klesne studená kvapalina či plyn, ktoré sa začnú zohrievať. </a:t>
            </a:r>
          </a:p>
          <a:p>
            <a:r>
              <a:rPr lang="sk-SK" dirty="0" smtClean="0"/>
              <a:t>Kvapalina či plyn PRÚDIA.</a:t>
            </a:r>
            <a:endParaRPr lang="sk-SK" dirty="0"/>
          </a:p>
        </p:txBody>
      </p:sp>
      <p:pic>
        <p:nvPicPr>
          <p:cNvPr id="2048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1928826" cy="2878845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86322"/>
            <a:ext cx="2000264" cy="191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ýsledok vyhľadávania obrázkov pre dopyt heat conv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2071702" cy="2071702"/>
          </a:xfrm>
          <a:prstGeom prst="rect">
            <a:avLst/>
          </a:prstGeom>
          <a:noFill/>
        </p:spPr>
      </p:pic>
      <p:pic>
        <p:nvPicPr>
          <p:cNvPr id="7" name="Picture 4" descr="Výsledok vyhľadávania obrázkov pre dopyt heat conv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071810"/>
            <a:ext cx="2987911" cy="168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Tepelné žiarenie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5330968"/>
          </a:xfrm>
        </p:spPr>
        <p:txBody>
          <a:bodyPr/>
          <a:lstStyle/>
          <a:p>
            <a:r>
              <a:rPr lang="sk-SK" dirty="0" smtClean="0"/>
              <a:t>Je to žiarenie, ktoré sa šíri z každého telesa, najviac však </a:t>
            </a:r>
            <a:r>
              <a:rPr lang="sk-SK" b="1" dirty="0" smtClean="0"/>
              <a:t>zo Slnka</a:t>
            </a:r>
            <a:r>
              <a:rPr lang="sk-SK" dirty="0" smtClean="0"/>
              <a:t>, plameňa, rôznych ohrievačov.</a:t>
            </a:r>
          </a:p>
          <a:p>
            <a:r>
              <a:rPr lang="sk-SK" dirty="0" smtClean="0"/>
              <a:t>Nazývame ho aj </a:t>
            </a:r>
            <a:r>
              <a:rPr lang="sk-SK" u="sng" dirty="0" smtClean="0"/>
              <a:t>infračervené</a:t>
            </a:r>
            <a:r>
              <a:rPr lang="sk-SK" dirty="0" smtClean="0"/>
              <a:t> žiarenie.</a:t>
            </a:r>
          </a:p>
          <a:p>
            <a:r>
              <a:rPr lang="sk-SK" dirty="0" smtClean="0"/>
              <a:t>Najlepšie sa šíri vo vákuu (vzduchoprázdne), veľmi dobre aj vo vzduchu.</a:t>
            </a:r>
            <a:endParaRPr lang="sk-SK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4169973" cy="20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3071810"/>
            <a:ext cx="3000396" cy="235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143512"/>
            <a:ext cx="1500198" cy="147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5403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Tepelné žiarenie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72560" cy="5330968"/>
          </a:xfrm>
        </p:spPr>
        <p:txBody>
          <a:bodyPr>
            <a:normAutofit/>
          </a:bodyPr>
          <a:lstStyle/>
          <a:p>
            <a:r>
              <a:rPr lang="sk-SK" i="1" dirty="0" smtClean="0"/>
              <a:t>Od čoho závisí ako dobre sa teleso zohreje od zdroja tepelného žiarenia?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Od </a:t>
            </a:r>
            <a:r>
              <a:rPr lang="sk-SK" b="1" dirty="0" smtClean="0"/>
              <a:t>výkonu</a:t>
            </a:r>
            <a:r>
              <a:rPr lang="sk-SK" dirty="0" smtClean="0"/>
              <a:t> zdroja (čím väčší výkon zdroja, tým lepšie zohriatie)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Od </a:t>
            </a:r>
            <a:r>
              <a:rPr lang="sk-SK" b="1" dirty="0" smtClean="0"/>
              <a:t>vzdialenosti</a:t>
            </a:r>
            <a:r>
              <a:rPr lang="sk-SK" dirty="0" smtClean="0"/>
              <a:t> od zdroja (čím menšia vzdialenosť, tým lepšie zohriatie)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Od </a:t>
            </a:r>
            <a:r>
              <a:rPr lang="sk-SK" b="1" dirty="0" smtClean="0"/>
              <a:t>typu povrchu</a:t>
            </a:r>
            <a:r>
              <a:rPr lang="sk-SK" dirty="0" smtClean="0"/>
              <a:t> telesa (čím lesklejší a hladší povrch , tým lepšie zohriatie)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Od </a:t>
            </a:r>
            <a:r>
              <a:rPr lang="sk-SK" b="1" dirty="0" smtClean="0"/>
              <a:t>farby</a:t>
            </a:r>
            <a:r>
              <a:rPr lang="sk-SK" dirty="0" smtClean="0"/>
              <a:t> telesa (čím tmavšie teleso, tým lepšie zohriatie)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874</TotalTime>
  <Words>651</Words>
  <Application>Microsoft Office PowerPoint</Application>
  <PresentationFormat>Prezentácia na obrazovke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Arkáda</vt:lpstr>
      <vt:lpstr>Teplo</vt:lpstr>
      <vt:lpstr>Už vieme:</vt:lpstr>
      <vt:lpstr>Tepelná výmena</vt:lpstr>
      <vt:lpstr>Šírenie tepla</vt:lpstr>
      <vt:lpstr>Vedenie tepla</vt:lpstr>
      <vt:lpstr>Tepelné vodiče a tepelné izolanty</vt:lpstr>
      <vt:lpstr>Prúdenie </vt:lpstr>
      <vt:lpstr>Tepelné žiarenie</vt:lpstr>
      <vt:lpstr>Tepelné žiarenie</vt:lpstr>
      <vt:lpstr>Príklady z každodenného života</vt:lpstr>
      <vt:lpstr>Kalorimeter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Teplota. Skúmanie premien skupenstva látok</dc:title>
  <dc:creator>Pedagog</dc:creator>
  <cp:lastModifiedBy>HP</cp:lastModifiedBy>
  <cp:revision>176</cp:revision>
  <dcterms:created xsi:type="dcterms:W3CDTF">2016-09-21T09:52:20Z</dcterms:created>
  <dcterms:modified xsi:type="dcterms:W3CDTF">2021-03-20T07:54:12Z</dcterms:modified>
</cp:coreProperties>
</file>