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82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15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7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50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89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8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551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17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8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955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2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461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87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72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6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244C-20B5-4834-94FB-987910EA0EE7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DDEF0A-C201-4314-9DB2-9530B50C81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81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8vyIG6Ie8g?start=42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A66E6-5D5C-455D-9477-CAA4C88B8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2676" y="1984016"/>
            <a:ext cx="7766936" cy="1646302"/>
          </a:xfrm>
        </p:spPr>
        <p:txBody>
          <a:bodyPr/>
          <a:lstStyle/>
          <a:p>
            <a:r>
              <a:rPr lang="sk-SK" sz="8800" b="1" i="1" dirty="0"/>
              <a:t>ĽUDIA V POHYBE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1B99A7-4B84-41B5-88EF-D29DF853D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i="1" dirty="0">
                <a:solidFill>
                  <a:schemeClr val="accent4">
                    <a:lumMod val="75000"/>
                  </a:schemeClr>
                </a:solidFill>
              </a:rPr>
              <a:t>Sťahovanie národov...</a:t>
            </a:r>
          </a:p>
        </p:txBody>
      </p:sp>
    </p:spTree>
    <p:extLst>
      <p:ext uri="{BB962C8B-B14F-4D97-AF65-F5344CB8AC3E}">
        <p14:creationId xmlns:p14="http://schemas.microsoft.com/office/powerpoint/2010/main" val="409488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A kto boli Vikingovia?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200" i="1" dirty="0">
                <a:solidFill>
                  <a:schemeClr val="accent4">
                    <a:lumMod val="75000"/>
                  </a:schemeClr>
                </a:solidFill>
              </a:rPr>
              <a:t>bojovné kmene – predchodcovia Dánov, Nórov, Švédov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,,tí, ktorí prišli z fjordov“</a:t>
            </a: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006C9B0B-8AED-47C3-BFF1-9A0E25601AA1}"/>
              </a:ext>
            </a:extLst>
          </p:cNvPr>
          <p:cNvSpPr/>
          <p:nvPr/>
        </p:nvSpPr>
        <p:spPr>
          <a:xfrm>
            <a:off x="410827" y="3942574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prví dobyvatelia: Grónsko, S. Amerika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3B075C62-E175-4598-A9BE-D5142B07FE24}"/>
              </a:ext>
            </a:extLst>
          </p:cNvPr>
          <p:cNvSpPr/>
          <p:nvPr/>
        </p:nvSpPr>
        <p:spPr>
          <a:xfrm>
            <a:off x="425612" y="5311378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úspešní moreplavci – lode ,,</a:t>
            </a:r>
            <a:r>
              <a:rPr lang="sk-SK" sz="2800" i="1" dirty="0" err="1">
                <a:solidFill>
                  <a:schemeClr val="accent4">
                    <a:lumMod val="75000"/>
                  </a:schemeClr>
                </a:solidFill>
              </a:rPr>
              <a:t>drakkar</a:t>
            </a:r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pic>
        <p:nvPicPr>
          <p:cNvPr id="8194" name="Picture 2" descr="Discovery of Two Boat Burials Changes Viking Timeline | Ancient Origins">
            <a:extLst>
              <a:ext uri="{FF2B5EF4-FFF2-40B4-BE49-F238E27FC236}">
                <a16:creationId xmlns:a16="http://schemas.microsoft.com/office/drawing/2014/main" id="{BD494099-7621-4179-B6C8-A508117B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84" y="1244242"/>
            <a:ext cx="6930422" cy="2572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Bublina reči: obdĺžnik so zaoblenými rohmi 12">
            <a:extLst>
              <a:ext uri="{FF2B5EF4-FFF2-40B4-BE49-F238E27FC236}">
                <a16:creationId xmlns:a16="http://schemas.microsoft.com/office/drawing/2014/main" id="{77A0C98B-A5C0-440E-8BBB-4CCFDB6C40BF}"/>
              </a:ext>
            </a:extLst>
          </p:cNvPr>
          <p:cNvSpPr/>
          <p:nvPr/>
        </p:nvSpPr>
        <p:spPr>
          <a:xfrm>
            <a:off x="4890782" y="4105483"/>
            <a:ext cx="7071724" cy="23470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,,</a:t>
            </a:r>
            <a:r>
              <a:rPr lang="sk-SK" sz="2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Leif</a:t>
            </a:r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Erikkson</a:t>
            </a:r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mal byť Viking, ktorý ako prvý Európan už v 10. storočí narazil na brehy Ameriky. Usídlil sa na území dnešného Islandu, nazval ho </a:t>
            </a:r>
            <a:r>
              <a:rPr lang="sk-SK" sz="2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Vinland</a:t>
            </a:r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– Zem vína.“</a:t>
            </a:r>
          </a:p>
        </p:txBody>
      </p:sp>
    </p:spTree>
    <p:extLst>
      <p:ext uri="{BB962C8B-B14F-4D97-AF65-F5344CB8AC3E}">
        <p14:creationId xmlns:p14="http://schemas.microsoft.com/office/powerpoint/2010/main" val="359465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Mýty a fakty o Vikingoch: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E2E87288-2B04-4D2C-805D-BE71C56C6732}"/>
              </a:ext>
            </a:extLst>
          </p:cNvPr>
          <p:cNvSpPr/>
          <p:nvPr/>
        </p:nvSpPr>
        <p:spPr>
          <a:xfrm>
            <a:off x="310588" y="1224793"/>
            <a:ext cx="3993159" cy="17197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sk-SK" sz="2400" i="1" dirty="0" err="1">
                <a:solidFill>
                  <a:schemeClr val="accent4">
                    <a:lumMod val="75000"/>
                  </a:schemeClr>
                </a:solidFill>
              </a:rPr>
              <a:t>Vikingovania</a:t>
            </a:r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 NENOSILI prilby s rohami. Je to výmysel maliarov.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FF796483-8AD3-4813-9762-F32DA0E856BF}"/>
              </a:ext>
            </a:extLst>
          </p:cNvPr>
          <p:cNvSpPr/>
          <p:nvPr/>
        </p:nvSpPr>
        <p:spPr>
          <a:xfrm>
            <a:off x="2307167" y="2786544"/>
            <a:ext cx="3993159" cy="17197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200" i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sk-SK" sz="2200" i="1" dirty="0" err="1">
                <a:solidFill>
                  <a:schemeClr val="accent4">
                    <a:lumMod val="75000"/>
                  </a:schemeClr>
                </a:solidFill>
              </a:rPr>
              <a:t>Vikingovania</a:t>
            </a:r>
            <a:r>
              <a:rPr lang="sk-SK" sz="2200" i="1" dirty="0">
                <a:solidFill>
                  <a:schemeClr val="accent4">
                    <a:lumMod val="75000"/>
                  </a:schemeClr>
                </a:solidFill>
              </a:rPr>
              <a:t> pochovávali mŕtvych príbuzných na člnoch.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DD60806-0614-47ED-A5B5-F0B39B3F4C30}"/>
              </a:ext>
            </a:extLst>
          </p:cNvPr>
          <p:cNvSpPr/>
          <p:nvPr/>
        </p:nvSpPr>
        <p:spPr>
          <a:xfrm>
            <a:off x="5328602" y="4043494"/>
            <a:ext cx="3993159" cy="18315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100" i="1" dirty="0">
                <a:solidFill>
                  <a:schemeClr val="accent4">
                    <a:lumMod val="75000"/>
                  </a:schemeClr>
                </a:solidFill>
              </a:rPr>
              <a:t>3. Vikingovia vynašli prvé primitívne lyže. Uctievali dokonca boha lyžovania, </a:t>
            </a:r>
            <a:r>
              <a:rPr lang="sk-SK" sz="2100" i="1" dirty="0" err="1">
                <a:solidFill>
                  <a:schemeClr val="accent4">
                    <a:lumMod val="75000"/>
                  </a:schemeClr>
                </a:solidFill>
              </a:rPr>
              <a:t>Ullra</a:t>
            </a:r>
            <a:r>
              <a:rPr lang="sk-SK" sz="2100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EBC19F0-8B74-484A-822A-38B58ABA435C}"/>
              </a:ext>
            </a:extLst>
          </p:cNvPr>
          <p:cNvSpPr/>
          <p:nvPr/>
        </p:nvSpPr>
        <p:spPr>
          <a:xfrm>
            <a:off x="8106756" y="4959292"/>
            <a:ext cx="3993159" cy="18315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100" i="1" dirty="0">
                <a:solidFill>
                  <a:schemeClr val="accent4">
                    <a:lumMod val="75000"/>
                  </a:schemeClr>
                </a:solidFill>
              </a:rPr>
              <a:t>4. Vikingovia boli zväčša </a:t>
            </a:r>
            <a:r>
              <a:rPr lang="sk-SK" sz="2100" i="1" dirty="0" err="1">
                <a:solidFill>
                  <a:schemeClr val="accent4">
                    <a:lumMod val="75000"/>
                  </a:schemeClr>
                </a:solidFill>
              </a:rPr>
              <a:t>blonďáci</a:t>
            </a:r>
            <a:r>
              <a:rPr lang="sk-SK" sz="2100" i="1" dirty="0">
                <a:solidFill>
                  <a:schemeClr val="accent4">
                    <a:lumMod val="75000"/>
                  </a:schemeClr>
                </a:solidFill>
              </a:rPr>
              <a:t>. Tí, čo mali tmavé vlasy, si ich prefarbili lúhom a mydlom.</a:t>
            </a:r>
          </a:p>
        </p:txBody>
      </p:sp>
      <p:pic>
        <p:nvPicPr>
          <p:cNvPr id="9218" name="Picture 2" descr=" Vikingovia lyžovali pre zábavu.">
            <a:extLst>
              <a:ext uri="{FF2B5EF4-FFF2-40B4-BE49-F238E27FC236}">
                <a16:creationId xmlns:a16="http://schemas.microsoft.com/office/drawing/2014/main" id="{EB4FC250-7D57-43FB-8E16-9F9F4ED48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9" y="4573398"/>
            <a:ext cx="4636121" cy="2284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0 vecí, Čo ste o Vikingoch nevedeli | topden.sk">
            <a:extLst>
              <a:ext uri="{FF2B5EF4-FFF2-40B4-BE49-F238E27FC236}">
                <a16:creationId xmlns:a16="http://schemas.microsoft.com/office/drawing/2014/main" id="{59A8EDA1-0879-4F63-B208-08ACDA2E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25" y="998323"/>
            <a:ext cx="3584507" cy="2985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ikingovia pochovávali svojich mŕtvych na člnoch. Čo ste o Vikingoch nevedeli">
            <a:extLst>
              <a:ext uri="{FF2B5EF4-FFF2-40B4-BE49-F238E27FC236}">
                <a16:creationId xmlns:a16="http://schemas.microsoft.com/office/drawing/2014/main" id="{F14E52E5-DF30-4204-9C57-AC717290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12582" y="1435873"/>
            <a:ext cx="4633872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4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Noví dobyvatelia...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200" i="1" dirty="0">
                <a:solidFill>
                  <a:schemeClr val="accent4">
                    <a:lumMod val="75000"/>
                  </a:schemeClr>
                </a:solidFill>
              </a:rPr>
              <a:t>15. storočia – objavovanie nových území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o</a:t>
            </a:r>
            <a:r>
              <a:rPr lang="sk-SK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sídľovanie nepoznaných území</a:t>
            </a: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006C9B0B-8AED-47C3-BFF1-9A0E25601AA1}"/>
              </a:ext>
            </a:extLst>
          </p:cNvPr>
          <p:cNvSpPr/>
          <p:nvPr/>
        </p:nvSpPr>
        <p:spPr>
          <a:xfrm>
            <a:off x="410827" y="3942574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vytláčanie pôvodného obyvateľstva - Indiáni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3B075C62-E175-4598-A9BE-D5142B07FE24}"/>
              </a:ext>
            </a:extLst>
          </p:cNvPr>
          <p:cNvSpPr/>
          <p:nvPr/>
        </p:nvSpPr>
        <p:spPr>
          <a:xfrm>
            <a:off x="425612" y="5311378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1492 – K. KOLUMBUS - AMERIKA</a:t>
            </a:r>
          </a:p>
        </p:txBody>
      </p:sp>
      <p:sp>
        <p:nvSpPr>
          <p:cNvPr id="13" name="Bublina reči: obdĺžnik so zaoblenými rohmi 12">
            <a:extLst>
              <a:ext uri="{FF2B5EF4-FFF2-40B4-BE49-F238E27FC236}">
                <a16:creationId xmlns:a16="http://schemas.microsoft.com/office/drawing/2014/main" id="{77A0C98B-A5C0-440E-8BBB-4CCFDB6C40BF}"/>
              </a:ext>
            </a:extLst>
          </p:cNvPr>
          <p:cNvSpPr/>
          <p:nvPr/>
        </p:nvSpPr>
        <p:spPr>
          <a:xfrm>
            <a:off x="4890782" y="4105483"/>
            <a:ext cx="7071724" cy="23470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,,Kolumbus priplával do Ameriky v roku 1492. Myslel si však, že našiel novú cestu do bohatej ázijskej krajiny – Indie. Preto aj domorodé obyvateľstvo nazval Indiánmi. Amerika dostala meno podľa nového objaviteľa – </a:t>
            </a:r>
            <a:r>
              <a:rPr lang="sk-SK" sz="2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Ameriga</a:t>
            </a:r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sk-SK" sz="2400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Vespucciho</a:t>
            </a:r>
            <a:r>
              <a:rPr lang="sk-SK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ktorý zistil, že je to ,,nová zem“.</a:t>
            </a:r>
          </a:p>
        </p:txBody>
      </p:sp>
      <p:pic>
        <p:nvPicPr>
          <p:cNvPr id="10242" name="Picture 2" descr="Kolumbus – Forge of Empires - Wiki DE">
            <a:extLst>
              <a:ext uri="{FF2B5EF4-FFF2-40B4-BE49-F238E27FC236}">
                <a16:creationId xmlns:a16="http://schemas.microsoft.com/office/drawing/2014/main" id="{171ED1A3-39B4-4AFF-B5C2-590DA828B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6" y="1122492"/>
            <a:ext cx="2895835" cy="28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merigo Vespucci – Média LAROUSSE">
            <a:extLst>
              <a:ext uri="{FF2B5EF4-FFF2-40B4-BE49-F238E27FC236}">
                <a16:creationId xmlns:a16="http://schemas.microsoft.com/office/drawing/2014/main" id="{E13AE768-8D31-436C-BD09-8E03CF96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87" y="1065866"/>
            <a:ext cx="2265992" cy="28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everná Amerika – Wikipédia">
            <a:extLst>
              <a:ext uri="{FF2B5EF4-FFF2-40B4-BE49-F238E27FC236}">
                <a16:creationId xmlns:a16="http://schemas.microsoft.com/office/drawing/2014/main" id="{9C6FA8C5-60B4-4F80-B74F-8E91BE4D8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r="53792" b="14360"/>
          <a:stretch/>
        </p:blipFill>
        <p:spPr bwMode="auto">
          <a:xfrm>
            <a:off x="7995148" y="1122492"/>
            <a:ext cx="1677251" cy="25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58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CC1B99A7-4B84-41B5-88EF-D29DF853D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124" y="9123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k-SK" sz="4400" b="1" i="1" dirty="0">
                <a:solidFill>
                  <a:schemeClr val="accent4">
                    <a:lumMod val="75000"/>
                  </a:schemeClr>
                </a:solidFill>
              </a:rPr>
              <a:t>Dovidenia nabudúce! </a:t>
            </a:r>
            <a:r>
              <a:rPr lang="sk-SK" sz="44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sz="4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Thank you! (gif) by Flavia-Elric on DeviantArt">
            <a:extLst>
              <a:ext uri="{FF2B5EF4-FFF2-40B4-BE49-F238E27FC236}">
                <a16:creationId xmlns:a16="http://schemas.microsoft.com/office/drawing/2014/main" id="{AD51DF23-D0B8-42D8-92A6-9E7B0C7849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47" y="914588"/>
            <a:ext cx="5911355" cy="56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5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uman Migration High Res Stock Images | Shutterstock">
            <a:extLst>
              <a:ext uri="{FF2B5EF4-FFF2-40B4-BE49-F238E27FC236}">
                <a16:creationId xmlns:a16="http://schemas.microsoft.com/office/drawing/2014/main" id="{AC982150-4D16-42AB-9C16-160AB330C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5679347" y="548763"/>
            <a:ext cx="3426260" cy="22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1" y="10066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400" b="1" i="1" dirty="0"/>
              <a:t>Prečo sa ľudia vôbec sťahovali?</a:t>
            </a:r>
          </a:p>
        </p:txBody>
      </p:sp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4651B338-1845-4308-852A-42FD29B1210A}"/>
              </a:ext>
            </a:extLst>
          </p:cNvPr>
          <p:cNvSpPr/>
          <p:nvPr/>
        </p:nvSpPr>
        <p:spPr>
          <a:xfrm>
            <a:off x="291441" y="855676"/>
            <a:ext cx="3986944" cy="18204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4">
                    <a:lumMod val="75000"/>
                  </a:schemeClr>
                </a:solidFill>
              </a:rPr>
              <a:t>ZMENA KLÍMY</a:t>
            </a:r>
          </a:p>
        </p:txBody>
      </p:sp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F2534ACA-2451-4E8D-9C19-2D72BF1E1C6B}"/>
              </a:ext>
            </a:extLst>
          </p:cNvPr>
          <p:cNvSpPr/>
          <p:nvPr/>
        </p:nvSpPr>
        <p:spPr>
          <a:xfrm>
            <a:off x="291441" y="2176476"/>
            <a:ext cx="3986944" cy="18204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4">
                    <a:lumMod val="75000"/>
                  </a:schemeClr>
                </a:solidFill>
              </a:rPr>
              <a:t>NEÚRODNÁ PÔDA</a:t>
            </a:r>
          </a:p>
        </p:txBody>
      </p:sp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37966489-B422-46CC-8C60-F5B38C349FCD}"/>
              </a:ext>
            </a:extLst>
          </p:cNvPr>
          <p:cNvSpPr/>
          <p:nvPr/>
        </p:nvSpPr>
        <p:spPr>
          <a:xfrm>
            <a:off x="291441" y="3755004"/>
            <a:ext cx="3986944" cy="18204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4">
                    <a:lumMod val="75000"/>
                  </a:schemeClr>
                </a:solidFill>
              </a:rPr>
              <a:t>PREĽUDNENÉ územia</a:t>
            </a:r>
          </a:p>
        </p:txBody>
      </p:sp>
      <p:sp>
        <p:nvSpPr>
          <p:cNvPr id="7" name="Šípka: doprava 6">
            <a:extLst>
              <a:ext uri="{FF2B5EF4-FFF2-40B4-BE49-F238E27FC236}">
                <a16:creationId xmlns:a16="http://schemas.microsoft.com/office/drawing/2014/main" id="{FB796813-5B8A-4221-8D7F-AE4D4346847A}"/>
              </a:ext>
            </a:extLst>
          </p:cNvPr>
          <p:cNvSpPr/>
          <p:nvPr/>
        </p:nvSpPr>
        <p:spPr>
          <a:xfrm>
            <a:off x="291441" y="4936922"/>
            <a:ext cx="3986944" cy="18204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4">
                    <a:lumMod val="75000"/>
                  </a:schemeClr>
                </a:solidFill>
              </a:rPr>
              <a:t>HĽADANIE POTRAVY</a:t>
            </a:r>
          </a:p>
        </p:txBody>
      </p:sp>
      <p:sp>
        <p:nvSpPr>
          <p:cNvPr id="8" name="Pravá zložená zátvorka 7">
            <a:extLst>
              <a:ext uri="{FF2B5EF4-FFF2-40B4-BE49-F238E27FC236}">
                <a16:creationId xmlns:a16="http://schemas.microsoft.com/office/drawing/2014/main" id="{BD3D045B-AF37-417A-95DE-94900577E026}"/>
              </a:ext>
            </a:extLst>
          </p:cNvPr>
          <p:cNvSpPr/>
          <p:nvPr/>
        </p:nvSpPr>
        <p:spPr>
          <a:xfrm>
            <a:off x="4387442" y="1098958"/>
            <a:ext cx="1023457" cy="5511567"/>
          </a:xfrm>
          <a:prstGeom prst="righ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280D4946-2EA9-45B3-A9F9-A555A8CE31C1}"/>
              </a:ext>
            </a:extLst>
          </p:cNvPr>
          <p:cNvSpPr/>
          <p:nvPr/>
        </p:nvSpPr>
        <p:spPr>
          <a:xfrm>
            <a:off x="5679347" y="2885813"/>
            <a:ext cx="3993159" cy="17197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príčiny veľkého sťahovania celých národov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5561900" y="4731392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VIDINA LEPŠIEHO ŽIVOTA</a:t>
            </a:r>
          </a:p>
        </p:txBody>
      </p:sp>
      <p:pic>
        <p:nvPicPr>
          <p:cNvPr id="1026" name="Picture 2" descr="human migration clipart - Clip Art Library">
            <a:extLst>
              <a:ext uri="{FF2B5EF4-FFF2-40B4-BE49-F238E27FC236}">
                <a16:creationId xmlns:a16="http://schemas.microsoft.com/office/drawing/2014/main" id="{860C5A71-E634-4291-BDBC-3C7BD02F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666" y="369815"/>
            <a:ext cx="28860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400" b="1" i="1" dirty="0"/>
              <a:t>VEĽKÉ SŤAHOVANIE NÁRODOV...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mohutné presuny obyvateľstva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ÁZIA </a:t>
            </a:r>
            <a:r>
              <a:rPr lang="sk-SK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→</a:t>
            </a:r>
          </a:p>
          <a:p>
            <a:pPr algn="ctr"/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EURÓPA</a:t>
            </a: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006C9B0B-8AED-47C3-BFF1-9A0E25601AA1}"/>
              </a:ext>
            </a:extLst>
          </p:cNvPr>
          <p:cNvSpPr/>
          <p:nvPr/>
        </p:nvSpPr>
        <p:spPr>
          <a:xfrm>
            <a:off x="410827" y="3942574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3. – 7. storočie</a:t>
            </a:r>
          </a:p>
        </p:txBody>
      </p:sp>
      <p:pic>
        <p:nvPicPr>
          <p:cNvPr id="2052" name="Picture 4" descr="Ako nasýtiť päťtisíc mužov piatimi bochníkmi chleba? - Sclabonia">
            <a:extLst>
              <a:ext uri="{FF2B5EF4-FFF2-40B4-BE49-F238E27FC236}">
                <a16:creationId xmlns:a16="http://schemas.microsoft.com/office/drawing/2014/main" id="{2DAEA1FC-F48B-47F4-90E2-2C77E21C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46" y="1279277"/>
            <a:ext cx="6749551" cy="5415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Bublina: šípka nahor 17">
            <a:extLst>
              <a:ext uri="{FF2B5EF4-FFF2-40B4-BE49-F238E27FC236}">
                <a16:creationId xmlns:a16="http://schemas.microsoft.com/office/drawing/2014/main" id="{5B7703D6-32A8-4F5F-8637-126926E5E65D}"/>
              </a:ext>
            </a:extLst>
          </p:cNvPr>
          <p:cNvSpPr/>
          <p:nvPr/>
        </p:nvSpPr>
        <p:spPr>
          <a:xfrm>
            <a:off x="379265" y="525150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germánske a slovanské kmene</a:t>
            </a:r>
          </a:p>
        </p:txBody>
      </p:sp>
    </p:spTree>
    <p:extLst>
      <p:ext uri="{BB962C8B-B14F-4D97-AF65-F5344CB8AC3E}">
        <p14:creationId xmlns:p14="http://schemas.microsoft.com/office/powerpoint/2010/main" val="26592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Ako sa to vlastne celé začalo?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do Európy prichádzajú ničivé ,,barbarské“ kmene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5. </a:t>
            </a:r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</a:t>
            </a:r>
            <a:r>
              <a:rPr lang="sk-SK" sz="3200" b="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toročie – útoky na </a:t>
            </a:r>
            <a:r>
              <a:rPr lang="sk-SK" sz="3200" b="0" i="1" dirty="0" err="1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Západorímsku</a:t>
            </a:r>
            <a:r>
              <a:rPr lang="sk-SK" sz="3200" b="0" i="1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 ríšu</a:t>
            </a:r>
            <a:endParaRPr lang="sk-SK" sz="3200" b="0" i="0" dirty="0"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006C9B0B-8AED-47C3-BFF1-9A0E25601AA1}"/>
              </a:ext>
            </a:extLst>
          </p:cNvPr>
          <p:cNvSpPr/>
          <p:nvPr/>
        </p:nvSpPr>
        <p:spPr>
          <a:xfrm>
            <a:off x="410827" y="3942574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vytláčanie Rimanov, plienenie území a sídel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3B075C62-E175-4598-A9BE-D5142B07FE24}"/>
              </a:ext>
            </a:extLst>
          </p:cNvPr>
          <p:cNvSpPr/>
          <p:nvPr/>
        </p:nvSpPr>
        <p:spPr>
          <a:xfrm>
            <a:off x="425612" y="5311378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chaos, zmätok, krviprelievanie</a:t>
            </a:r>
          </a:p>
        </p:txBody>
      </p:sp>
      <p:sp>
        <p:nvSpPr>
          <p:cNvPr id="3" name="Bublina reči: obdĺžnik so zaoblenými rohmi 2">
            <a:extLst>
              <a:ext uri="{FF2B5EF4-FFF2-40B4-BE49-F238E27FC236}">
                <a16:creationId xmlns:a16="http://schemas.microsoft.com/office/drawing/2014/main" id="{ADD31FD9-B9F3-4A3A-ABF3-FED43DCA5210}"/>
              </a:ext>
            </a:extLst>
          </p:cNvPr>
          <p:cNvSpPr/>
          <p:nvPr/>
        </p:nvSpPr>
        <p:spPr>
          <a:xfrm>
            <a:off x="4999838" y="1275127"/>
            <a:ext cx="4530055" cy="20217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Kto boli ,,BARBARI“?</a:t>
            </a:r>
          </a:p>
          <a:p>
            <a:pPr algn="ctr"/>
            <a:r>
              <a:rPr lang="sk-SK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Je to označenie, ktoré sa používalo pre všetky národy, ktoré hovorili pre Grékov a Rimanov nezrozumiteľnou rečou. Postupne sa im pridávali aj prívlastky ako surový, neľudský a nevzdelaný...</a:t>
            </a:r>
          </a:p>
        </p:txBody>
      </p:sp>
      <p:pic>
        <p:nvPicPr>
          <p:cNvPr id="3074" name="Picture 2" descr="Kolaps římského světa: Barbaři bojovali proti jiným barbarům | Ábíčko.cz">
            <a:extLst>
              <a:ext uri="{FF2B5EF4-FFF2-40B4-BE49-F238E27FC236}">
                <a16:creationId xmlns:a16="http://schemas.microsoft.com/office/drawing/2014/main" id="{B3A5909E-E53E-45A3-AC76-02FF1737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72" y="3632433"/>
            <a:ext cx="6218865" cy="3071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73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Čo sa dialo s naším územím?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príchod nového kmeňa - SLOVANIA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DNES: obyvatelia Z, V a STR Európy</a:t>
            </a:r>
            <a:endParaRPr lang="sk-SK" sz="3200" b="0" i="0" dirty="0"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5" name="Bublina: šípka nahor 14">
            <a:extLst>
              <a:ext uri="{FF2B5EF4-FFF2-40B4-BE49-F238E27FC236}">
                <a16:creationId xmlns:a16="http://schemas.microsoft.com/office/drawing/2014/main" id="{006C9B0B-8AED-47C3-BFF1-9A0E25601AA1}"/>
              </a:ext>
            </a:extLst>
          </p:cNvPr>
          <p:cNvSpPr/>
          <p:nvPr/>
        </p:nvSpPr>
        <p:spPr>
          <a:xfrm>
            <a:off x="410827" y="3942574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MINULOSŤ: pohanský národ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3B075C62-E175-4598-A9BE-D5142B07FE24}"/>
              </a:ext>
            </a:extLst>
          </p:cNvPr>
          <p:cNvSpPr/>
          <p:nvPr/>
        </p:nvSpPr>
        <p:spPr>
          <a:xfrm>
            <a:off x="425612" y="5311378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4">
                    <a:lumMod val="75000"/>
                  </a:schemeClr>
                </a:solidFill>
              </a:rPr>
              <a:t>roľníci žijúci v </a:t>
            </a:r>
            <a:r>
              <a:rPr lang="sk-SK" sz="2800" i="1" dirty="0" err="1">
                <a:solidFill>
                  <a:schemeClr val="accent4">
                    <a:lumMod val="75000"/>
                  </a:schemeClr>
                </a:solidFill>
              </a:rPr>
              <a:t>polozemniciach</a:t>
            </a:r>
            <a:endParaRPr lang="sk-SK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17DC8324-CA3F-4FE1-A1CE-2772C5A7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88" y="1181350"/>
            <a:ext cx="3896660" cy="5491735"/>
          </a:xfrm>
          <a:prstGeom prst="rect">
            <a:avLst/>
          </a:prstGeom>
        </p:spPr>
      </p:pic>
      <p:pic>
        <p:nvPicPr>
          <p:cNvPr id="5122" name="Picture 2" descr="Roubená polozemnice v archeoskanzenu Villa Nova - Galerie: Villa Nova">
            <a:extLst>
              <a:ext uri="{FF2B5EF4-FFF2-40B4-BE49-F238E27FC236}">
                <a16:creationId xmlns:a16="http://schemas.microsoft.com/office/drawing/2014/main" id="{CCA21EF2-7400-4F38-958A-EF41A6D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92" y="1181351"/>
            <a:ext cx="3147866" cy="23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istorik prišiel s kontroverzným výkladom dejín: Oficiálnu verziu potopil,  KTO SÚ SLOVANIA ?! - Slovanské Noviny">
            <a:extLst>
              <a:ext uri="{FF2B5EF4-FFF2-40B4-BE49-F238E27FC236}">
                <a16:creationId xmlns:a16="http://schemas.microsoft.com/office/drawing/2014/main" id="{C6E3D414-F092-4B90-9545-DEDF6AB1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392" y="3590384"/>
            <a:ext cx="3147866" cy="30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400" b="1" i="1" dirty="0"/>
              <a:t>Najznámejší Barbari v dejinách...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1. HÚNI – kočovné ázijské kmene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náčelník Attila - ,,Bič Boží“</a:t>
            </a:r>
            <a:endParaRPr lang="sk-SK" sz="3200" b="0" i="0" dirty="0"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A40A3D-CC0F-44ED-9B78-15501B52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8" y="4019306"/>
            <a:ext cx="2003439" cy="27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blina reči: obdĺžnik so zaoblenými rohmi 12">
            <a:extLst>
              <a:ext uri="{FF2B5EF4-FFF2-40B4-BE49-F238E27FC236}">
                <a16:creationId xmlns:a16="http://schemas.microsoft.com/office/drawing/2014/main" id="{41CCD732-2DF4-45D3-AEC1-EBF5EB8F40A6}"/>
              </a:ext>
            </a:extLst>
          </p:cNvPr>
          <p:cNvSpPr/>
          <p:nvPr/>
        </p:nvSpPr>
        <p:spPr>
          <a:xfrm>
            <a:off x="3071367" y="4105483"/>
            <a:ext cx="7909821" cy="23470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0" i="1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 CE" panose="02020603050405020304" pitchFamily="18" charset="0"/>
              </a:rPr>
              <a:t>,,Huni každoročne prichádzali k Slovanom prezimovať, na lôžka si brávali manželky Slovanov a ich dcéry. Popri znášaní iných násilenstiev Slovania odvádzali Hunom Avarom poplatky. Synovia Slovanov neznášali ďalej zlo, krutosti a násilia, vzpierali sa nadvláde Hunov a, ako som už spomínal, začali sa búriť.“</a:t>
            </a:r>
            <a:endParaRPr lang="sk-SK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0" name="Picture 4" descr="Slovensko v časoch avarského kaganátu | Magistra História">
            <a:extLst>
              <a:ext uri="{FF2B5EF4-FFF2-40B4-BE49-F238E27FC236}">
                <a16:creationId xmlns:a16="http://schemas.microsoft.com/office/drawing/2014/main" id="{CADC5284-0E26-4AB0-946F-258419E7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26" y="1271186"/>
            <a:ext cx="6495423" cy="261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2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k-SK" sz="4400" b="1" i="1" dirty="0"/>
              <a:t>Najznámejší Barbari v dejinách...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2. GERMÁNSKE kmene - mnohopočetné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GÓTI: </a:t>
            </a:r>
            <a:r>
              <a:rPr lang="sk-SK" sz="32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Ostrogóti</a:t>
            </a:r>
            <a:r>
              <a:rPr lang="sk-SK" sz="3200" b="0" i="0" dirty="0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, </a:t>
            </a:r>
            <a:r>
              <a:rPr lang="sk-SK" sz="3200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+mj-lt"/>
              </a:rPr>
              <a:t>Vizigóti</a:t>
            </a:r>
            <a:endParaRPr lang="sk-SK" sz="3200" b="0" i="0" dirty="0"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6146" name="Picture 2" descr="Gótové – Wikipedie">
            <a:extLst>
              <a:ext uri="{FF2B5EF4-FFF2-40B4-BE49-F238E27FC236}">
                <a16:creationId xmlns:a16="http://schemas.microsoft.com/office/drawing/2014/main" id="{06272268-EF74-4279-9F56-2BDE28F7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5" y="4130756"/>
            <a:ext cx="4087433" cy="26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: šípka doľava 2">
            <a:extLst>
              <a:ext uri="{FF2B5EF4-FFF2-40B4-BE49-F238E27FC236}">
                <a16:creationId xmlns:a16="http://schemas.microsoft.com/office/drawing/2014/main" id="{6C05AFC9-2739-4BA6-BD50-6F3749568E67}"/>
              </a:ext>
            </a:extLst>
          </p:cNvPr>
          <p:cNvSpPr/>
          <p:nvPr/>
        </p:nvSpPr>
        <p:spPr>
          <a:xfrm>
            <a:off x="4764947" y="2835480"/>
            <a:ext cx="4899170" cy="9575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/>
              <a:t>obsadzovanie Apeninského polostrova a Francúzska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C3EAD82-10D5-4830-8323-3F0C1478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85" y="2835480"/>
            <a:ext cx="2265381" cy="38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zigóti – Očima Toma">
            <a:extLst>
              <a:ext uri="{FF2B5EF4-FFF2-40B4-BE49-F238E27FC236}">
                <a16:creationId xmlns:a16="http://schemas.microsoft.com/office/drawing/2014/main" id="{BB399A61-5E0F-4FCF-B90B-7E40AA08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11" y="4007043"/>
            <a:ext cx="4589040" cy="27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ublina: šípka doľava 13">
            <a:extLst>
              <a:ext uri="{FF2B5EF4-FFF2-40B4-BE49-F238E27FC236}">
                <a16:creationId xmlns:a16="http://schemas.microsoft.com/office/drawing/2014/main" id="{8AA494F4-1991-44F5-9808-F467D78C1862}"/>
              </a:ext>
            </a:extLst>
          </p:cNvPr>
          <p:cNvSpPr/>
          <p:nvPr/>
        </p:nvSpPr>
        <p:spPr>
          <a:xfrm>
            <a:off x="4764947" y="1461567"/>
            <a:ext cx="4899170" cy="9575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/>
              <a:t>Pravlasť: Rumunsko, oblasť Čierneho mora</a:t>
            </a:r>
          </a:p>
        </p:txBody>
      </p:sp>
    </p:spTree>
    <p:extLst>
      <p:ext uri="{BB962C8B-B14F-4D97-AF65-F5344CB8AC3E}">
        <p14:creationId xmlns:p14="http://schemas.microsoft.com/office/powerpoint/2010/main" val="176279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9" y="405466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Sťahovanie národov v kocke...</a:t>
            </a:r>
          </a:p>
        </p:txBody>
      </p:sp>
      <p:pic>
        <p:nvPicPr>
          <p:cNvPr id="4" name="Online médium 3" title="Pavel Koutský: 07 Stěhování národů Dějiny udatného českého národa (2013)">
            <a:hlinkClick r:id="" action="ppaction://media"/>
            <a:extLst>
              <a:ext uri="{FF2B5EF4-FFF2-40B4-BE49-F238E27FC236}">
                <a16:creationId xmlns:a16="http://schemas.microsoft.com/office/drawing/2014/main" id="{050DD2A8-1CB8-464A-9D0D-C9C3671E9B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8124" y="1305968"/>
            <a:ext cx="9208782" cy="520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B047D-E7E7-4DF2-9359-017910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05" y="3619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i="1" dirty="0"/>
              <a:t>V Európe vznikli nové národy...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F0B753BD-6D7F-4327-8905-67AA8E46F52C}"/>
              </a:ext>
            </a:extLst>
          </p:cNvPr>
          <p:cNvSpPr/>
          <p:nvPr/>
        </p:nvSpPr>
        <p:spPr>
          <a:xfrm>
            <a:off x="446611" y="1004813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>
                <a:solidFill>
                  <a:schemeClr val="accent4">
                    <a:lumMod val="75000"/>
                  </a:schemeClr>
                </a:solidFill>
              </a:rPr>
              <a:t>,,potomkovia“ sťahovania národov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3128E320-5DEF-45F5-949A-D08F8F199773}"/>
              </a:ext>
            </a:extLst>
          </p:cNvPr>
          <p:cNvSpPr/>
          <p:nvPr/>
        </p:nvSpPr>
        <p:spPr>
          <a:xfrm>
            <a:off x="410828" y="2447719"/>
            <a:ext cx="4228051" cy="1442906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splynutie ázijských kmeňov a pôvodného obyvateľstva</a:t>
            </a:r>
            <a:endParaRPr lang="sk-SK" sz="2400" b="0" i="0" dirty="0"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7D3FA355-EDA8-44DC-A421-92E759267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80154"/>
              </p:ext>
            </p:extLst>
          </p:nvPr>
        </p:nvGraphicFramePr>
        <p:xfrm>
          <a:off x="293613" y="4023405"/>
          <a:ext cx="6132354" cy="2704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177">
                  <a:extLst>
                    <a:ext uri="{9D8B030D-6E8A-4147-A177-3AD203B41FA5}">
                      <a16:colId xmlns:a16="http://schemas.microsoft.com/office/drawing/2014/main" val="924805142"/>
                    </a:ext>
                  </a:extLst>
                </a:gridCol>
                <a:gridCol w="3066177">
                  <a:extLst>
                    <a:ext uri="{9D8B030D-6E8A-4147-A177-3AD203B41FA5}">
                      <a16:colId xmlns:a16="http://schemas.microsoft.com/office/drawing/2014/main" val="531248712"/>
                    </a:ext>
                  </a:extLst>
                </a:gridCol>
              </a:tblGrid>
              <a:tr h="418603">
                <a:tc>
                  <a:txBody>
                    <a:bodyPr/>
                    <a:lstStyle/>
                    <a:p>
                      <a:r>
                        <a:rPr lang="sk-SK" dirty="0"/>
                        <a:t>KEDYSI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DNES - potomkovia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18148"/>
                  </a:ext>
                </a:extLst>
              </a:tr>
              <a:tr h="418603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Anglosasi, 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Briti, Angličania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74434"/>
                  </a:ext>
                </a:extLst>
              </a:tr>
              <a:tr h="418603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Góti</a:t>
                      </a:r>
                      <a:endParaRPr lang="sk-SK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791446"/>
                  </a:ext>
                </a:extLst>
              </a:tr>
              <a:tr h="418603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Húni</a:t>
                      </a:r>
                      <a:endParaRPr lang="sk-SK" sz="2400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Maďari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72049"/>
                  </a:ext>
                </a:extLst>
              </a:tr>
              <a:tr h="418603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Vandali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Španieli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39361"/>
                  </a:ext>
                </a:extLst>
              </a:tr>
              <a:tr h="418603"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Frankovia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Francúzi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07920"/>
                  </a:ext>
                </a:extLst>
              </a:tr>
            </a:tbl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746C34D7-6203-4389-A8C7-4FF30809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71" y="821371"/>
            <a:ext cx="2590257" cy="30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glosasi - najagresívnejšia civilizácia - verejná prednáška Sergeja  Chelemendika 15.11.2012 - VIDEO - chelemendik.sk">
            <a:extLst>
              <a:ext uri="{FF2B5EF4-FFF2-40B4-BE49-F238E27FC236}">
                <a16:creationId xmlns:a16="http://schemas.microsoft.com/office/drawing/2014/main" id="{5834496D-54A7-4CB2-8D1F-754CBC34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81" y="821371"/>
            <a:ext cx="3307294" cy="30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C5AJ8H Germani v Abrahame (Traditional Cache) in Trnavský kraj, Slovakia  created by TTturista">
            <a:extLst>
              <a:ext uri="{FF2B5EF4-FFF2-40B4-BE49-F238E27FC236}">
                <a16:creationId xmlns:a16="http://schemas.microsoft.com/office/drawing/2014/main" id="{F4DFC695-D1EC-420C-A2C3-82321A42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17" y="4046652"/>
            <a:ext cx="4233158" cy="26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31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507</Words>
  <Application>Microsoft Office PowerPoint</Application>
  <PresentationFormat>Širokouhlá</PresentationFormat>
  <Paragraphs>70</Paragraphs>
  <Slides>13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Times New Roman CE</vt:lpstr>
      <vt:lpstr>Trebuchet MS</vt:lpstr>
      <vt:lpstr>Wingdings</vt:lpstr>
      <vt:lpstr>Wingdings 3</vt:lpstr>
      <vt:lpstr>Fazeta</vt:lpstr>
      <vt:lpstr>ĽUDIA V POHYBE</vt:lpstr>
      <vt:lpstr>Prečo sa ľudia vôbec sťahovali?</vt:lpstr>
      <vt:lpstr>VEĽKÉ SŤAHOVANIE NÁRODOV...</vt:lpstr>
      <vt:lpstr>Ako sa to vlastne celé začalo?</vt:lpstr>
      <vt:lpstr>Čo sa dialo s naším územím?</vt:lpstr>
      <vt:lpstr>Najznámejší Barbari v dejinách...</vt:lpstr>
      <vt:lpstr>Najznámejší Barbari v dejinách...</vt:lpstr>
      <vt:lpstr>Sťahovanie národov v kocke...</vt:lpstr>
      <vt:lpstr>V Európe vznikli nové národy...</vt:lpstr>
      <vt:lpstr>A kto boli Vikingovia?</vt:lpstr>
      <vt:lpstr>Mýty a fakty o Vikingoch:</vt:lpstr>
      <vt:lpstr>Noví dobyvatelia...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ĽUDIA V POHYBE</dc:title>
  <dc:creator>Hrebenakova Nikola</dc:creator>
  <cp:lastModifiedBy>ZS_Lehnice_2</cp:lastModifiedBy>
  <cp:revision>12</cp:revision>
  <dcterms:created xsi:type="dcterms:W3CDTF">2021-03-17T10:31:08Z</dcterms:created>
  <dcterms:modified xsi:type="dcterms:W3CDTF">2021-03-26T12:40:04Z</dcterms:modified>
</cp:coreProperties>
</file>