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Bbg3JEfbGZktxbrEbvaSg==" hashData="J7eceHbQJpwWGj6w/eFLmX5Ikg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018"/>
    <a:srgbClr val="982114"/>
    <a:srgbClr val="AA2416"/>
    <a:srgbClr val="C82B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27E1-0B48-4718-8C93-CAD6052208C9}" type="datetimeFigureOut">
              <a:rPr lang="sk-SK" smtClean="0"/>
              <a:t>29. 12. 2011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31FC-DD3E-409E-B733-55457FFB858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015052" y="1412776"/>
            <a:ext cx="51139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Rudné žily</a:t>
            </a:r>
            <a:endParaRPr lang="sk-SK" sz="8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64088" y="501317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RNDr. Anna </a:t>
            </a:r>
            <a:r>
              <a:rPr lang="sk-SK" sz="2000" b="1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Plachtinská</a:t>
            </a:r>
            <a:endParaRPr lang="sk-SK" sz="20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sk-SK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ZŠ Komenského 1962/8</a:t>
            </a:r>
          </a:p>
          <a:p>
            <a:r>
              <a:rPr lang="sk-SK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Trebišov</a:t>
            </a:r>
            <a:endParaRPr lang="sk-SK" sz="20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4234" r="20032" b="15719"/>
          <a:stretch>
            <a:fillRect/>
          </a:stretch>
        </p:blipFill>
        <p:spPr bwMode="auto">
          <a:xfrm>
            <a:off x="899592" y="1196752"/>
            <a:ext cx="6624736" cy="492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827584" y="836712"/>
            <a:ext cx="775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Príklad využitia viacerých minerálov pri výrobe 1 výrobku</a:t>
            </a:r>
            <a:endParaRPr lang="sk-SK" sz="2400" b="1" dirty="0"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341088" y="908721"/>
            <a:ext cx="64618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83018"/>
                </a:solidFill>
                <a:effectLst/>
              </a:rPr>
              <a:t>Nerudné suroviny - nekovy</a:t>
            </a:r>
            <a:endParaRPr lang="sk-SK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83018"/>
              </a:solidFill>
              <a:effectLst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115616" y="1988840"/>
            <a:ext cx="53062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Štrk a piesok </a:t>
            </a:r>
            <a:r>
              <a:rPr lang="sk-SK" sz="2800" dirty="0" smtClean="0"/>
              <a:t>- stavebníctvo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Mramor a žula </a:t>
            </a:r>
            <a:r>
              <a:rPr lang="sk-SK" sz="2800" dirty="0" smtClean="0"/>
              <a:t>- obklady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Vápenec </a:t>
            </a:r>
            <a:r>
              <a:rPr lang="sk-SK" sz="2800" dirty="0" smtClean="0"/>
              <a:t>- výroba vápna a cementu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Íly a hliny </a:t>
            </a:r>
            <a:r>
              <a:rPr lang="sk-SK" sz="2800" dirty="0" smtClean="0">
                <a:solidFill>
                  <a:srgbClr val="A83018"/>
                </a:solidFill>
              </a:rPr>
              <a:t>- </a:t>
            </a:r>
            <a:r>
              <a:rPr lang="sk-SK" sz="2800" dirty="0" smtClean="0"/>
              <a:t>tehly, umývadlá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Sadrovec </a:t>
            </a:r>
            <a:r>
              <a:rPr lang="sk-SK" sz="2800" dirty="0" smtClean="0"/>
              <a:t>- výroba sadry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Kremeň </a:t>
            </a:r>
            <a:r>
              <a:rPr lang="sk-SK" sz="2800" dirty="0" smtClean="0"/>
              <a:t>- výroba skla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Magnezit </a:t>
            </a:r>
            <a:r>
              <a:rPr lang="sk-SK" sz="2800" dirty="0" smtClean="0"/>
              <a:t>– žiaruvzdorný materiál</a:t>
            </a:r>
            <a:endParaRPr lang="sk-SK" sz="2800" b="1" dirty="0"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519598" y="1268760"/>
            <a:ext cx="6104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Energetické suroviny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187624" y="2780928"/>
            <a:ext cx="7109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Ropa, uhlie, zemný plyn </a:t>
            </a:r>
            <a:r>
              <a:rPr lang="sk-SK" sz="2800" dirty="0" smtClean="0"/>
              <a:t>- výroba energie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Rádioaktívne suroviny </a:t>
            </a:r>
            <a:r>
              <a:rPr lang="sk-SK" sz="2800" dirty="0" smtClean="0"/>
              <a:t>- výroba energie </a:t>
            </a:r>
          </a:p>
          <a:p>
            <a:r>
              <a:rPr lang="sk-SK" sz="2800" dirty="0" smtClean="0"/>
              <a:t>v atómových elektrárňach</a:t>
            </a:r>
          </a:p>
          <a:p>
            <a:endParaRPr lang="sk-SK" sz="2800" b="1" dirty="0"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Energetické suroviny sú vyčerpateľné zdroje!</a:t>
            </a:r>
            <a:endParaRPr lang="sk-SK" sz="2800" b="1" dirty="0"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878398" y="1052736"/>
            <a:ext cx="7387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Ťažba nerastných surovín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99592" y="2348880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baniach - </a:t>
            </a:r>
            <a:r>
              <a:rPr lang="sk-SK" sz="2400" dirty="0" smtClean="0"/>
              <a:t>podzemným spôsobom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ak sú suroviny </a:t>
            </a:r>
            <a:r>
              <a:rPr lang="sk-SK" sz="2400" dirty="0" smtClean="0">
                <a:solidFill>
                  <a:srgbClr val="A83018"/>
                </a:solidFill>
              </a:rPr>
              <a:t>vo forme žíl, vrstiev, slojov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kameňolomoch </a:t>
            </a:r>
            <a:r>
              <a:rPr lang="sk-SK" sz="2800" dirty="0" smtClean="0"/>
              <a:t>– </a:t>
            </a:r>
            <a:r>
              <a:rPr lang="sk-SK" sz="2400" dirty="0" smtClean="0"/>
              <a:t>ak sú suroviny pri povrchu</a:t>
            </a:r>
          </a:p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Pomocou vrtov </a:t>
            </a:r>
            <a:r>
              <a:rPr lang="sk-SK" sz="2400" dirty="0" smtClean="0"/>
              <a:t>– tekuté  a plynné suroviny i termálnu</a:t>
            </a:r>
          </a:p>
          <a:p>
            <a:r>
              <a:rPr lang="sk-SK" sz="2400" b="1" dirty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sk-SK" sz="2400" dirty="0" smtClean="0"/>
              <a:t>vodu</a:t>
            </a:r>
            <a:endParaRPr lang="sk-SK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6718" t="24407" r="40591" b="15547"/>
          <a:stretch>
            <a:fillRect/>
          </a:stretch>
        </p:blipFill>
        <p:spPr bwMode="auto">
          <a:xfrm>
            <a:off x="4355976" y="4077072"/>
            <a:ext cx="1368152" cy="20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9485" t="29328" r="23989" b="16532"/>
          <a:stretch>
            <a:fillRect/>
          </a:stretch>
        </p:blipFill>
        <p:spPr bwMode="auto">
          <a:xfrm>
            <a:off x="1187624" y="4221088"/>
            <a:ext cx="2304256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27584" y="1772815"/>
            <a:ext cx="748883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 O N I E C </a:t>
            </a:r>
          </a:p>
          <a:p>
            <a:pPr algn="ctr"/>
            <a:endParaRPr lang="sk-SK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Ďakujem za pozornosť</a:t>
            </a:r>
            <a:endParaRPr lang="sk-SK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1187624" y="1916832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Žila</a:t>
            </a:r>
            <a:r>
              <a:rPr lang="sk-SK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– </a:t>
            </a:r>
            <a:r>
              <a:rPr lang="sk-SK" sz="2600" dirty="0" smtClean="0">
                <a:latin typeface="Andalus" pitchFamily="18" charset="-78"/>
                <a:cs typeface="Andalus" pitchFamily="18" charset="-78"/>
              </a:rPr>
              <a:t>puklina v hornine vyplnená minerálom-</a:t>
            </a:r>
          </a:p>
          <a:p>
            <a:r>
              <a:rPr lang="sk-SK" sz="2600" dirty="0">
                <a:latin typeface="Andalus" pitchFamily="18" charset="-78"/>
                <a:cs typeface="Andalus" pitchFamily="18" charset="-78"/>
              </a:rPr>
              <a:t>n</a:t>
            </a:r>
            <a:r>
              <a:rPr lang="sk-SK" sz="2600" dirty="0" smtClean="0">
                <a:latin typeface="Andalus" pitchFamily="18" charset="-78"/>
                <a:cs typeface="Andalus" pitchFamily="18" charset="-78"/>
              </a:rPr>
              <a:t>ajčastejšie </a:t>
            </a:r>
            <a:r>
              <a:rPr lang="sk-SK" sz="2600" b="1" dirty="0" smtClean="0">
                <a:latin typeface="Andalus" pitchFamily="18" charset="-78"/>
                <a:cs typeface="Andalus" pitchFamily="18" charset="-78"/>
              </a:rPr>
              <a:t>kremeňom a kalcitom</a:t>
            </a:r>
            <a:r>
              <a:rPr lang="sk-SK" sz="26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000" dirty="0" smtClean="0">
                <a:latin typeface="Andalus" pitchFamily="18" charset="-78"/>
                <a:cs typeface="Andalus" pitchFamily="18" charset="-78"/>
              </a:rPr>
              <a:t>( Vznik z roztokov, plynov a pár z chladnúcej magmy).</a:t>
            </a:r>
          </a:p>
          <a:p>
            <a:endParaRPr lang="sk-SK" sz="2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600" dirty="0" smtClean="0">
                <a:latin typeface="Andalus" pitchFamily="18" charset="-78"/>
                <a:cs typeface="Andalus" pitchFamily="18" charset="-78"/>
              </a:rPr>
              <a:t>Žily vyplnené </a:t>
            </a:r>
            <a:r>
              <a:rPr lang="sk-SK" sz="2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rudnými minerálmi – rudné žily.</a:t>
            </a:r>
            <a:endParaRPr lang="sk-SK" sz="26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994" t="29767" r="32762" b="27531"/>
          <a:stretch>
            <a:fillRect/>
          </a:stretch>
        </p:blipFill>
        <p:spPr bwMode="auto">
          <a:xfrm>
            <a:off x="5292080" y="3933056"/>
            <a:ext cx="2088232" cy="21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29393" r="41818" b="38201"/>
          <a:stretch>
            <a:fillRect/>
          </a:stretch>
        </p:blipFill>
        <p:spPr bwMode="auto">
          <a:xfrm>
            <a:off x="1382400" y="3861048"/>
            <a:ext cx="2865057" cy="22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87624" y="2204864"/>
            <a:ext cx="69847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82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Zlato </a:t>
            </a:r>
            <a:r>
              <a:rPr lang="sk-SK" dirty="0" smtClean="0"/>
              <a:t>– </a:t>
            </a:r>
            <a:r>
              <a:rPr lang="sk-SK" sz="2400" dirty="0" smtClean="0"/>
              <a:t>drahý kov zlatožltej farby s kovovým leskom;</a:t>
            </a:r>
          </a:p>
          <a:p>
            <a:pPr>
              <a:buFontTx/>
              <a:buChar char="-"/>
            </a:pPr>
            <a:r>
              <a:rPr lang="sk-SK" sz="2400" dirty="0" smtClean="0"/>
              <a:t> mäkké</a:t>
            </a:r>
          </a:p>
          <a:p>
            <a:pPr>
              <a:buFontTx/>
              <a:buChar char="-"/>
            </a:pPr>
            <a:r>
              <a:rPr lang="sk-SK" sz="2400" dirty="0" smtClean="0"/>
              <a:t> kujné</a:t>
            </a:r>
          </a:p>
          <a:p>
            <a:pPr>
              <a:buFontTx/>
              <a:buChar char="-"/>
            </a:pPr>
            <a:r>
              <a:rPr lang="sk-SK" sz="2400" dirty="0" smtClean="0"/>
              <a:t> odolné voči chemikáliám</a:t>
            </a:r>
          </a:p>
          <a:p>
            <a:pPr>
              <a:buFontTx/>
              <a:buChar char="-"/>
            </a:pPr>
            <a:r>
              <a:rPr lang="sk-SK" sz="2400" dirty="0"/>
              <a:t> </a:t>
            </a:r>
            <a:r>
              <a:rPr lang="sk-SK" sz="2400" dirty="0" smtClean="0"/>
              <a:t>v riečnych náplavoch = </a:t>
            </a:r>
            <a:r>
              <a:rPr lang="sk-SK" sz="2400" dirty="0" err="1" smtClean="0">
                <a:solidFill>
                  <a:srgbClr val="C82B1A"/>
                </a:solidFill>
              </a:rPr>
              <a:t>nugety</a:t>
            </a:r>
            <a:endParaRPr lang="sk-SK" sz="2400" dirty="0" smtClean="0">
              <a:solidFill>
                <a:srgbClr val="C82B1A"/>
              </a:solidFill>
            </a:endParaRPr>
          </a:p>
          <a:p>
            <a:r>
              <a:rPr lang="sk-SK" sz="2400" dirty="0" smtClean="0">
                <a:solidFill>
                  <a:srgbClr val="C82B1A"/>
                </a:solidFill>
              </a:rPr>
              <a:t>Využitie</a:t>
            </a:r>
            <a:r>
              <a:rPr lang="sk-SK" sz="2400" dirty="0" smtClean="0"/>
              <a:t>:  v klenotníctve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medzinárodné platidlo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v elektronike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v medicíne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</a:t>
            </a:r>
            <a:r>
              <a:rPr lang="sk-SK" sz="2000" dirty="0" smtClean="0"/>
              <a:t>Kremnica, </a:t>
            </a:r>
            <a:r>
              <a:rPr lang="sk-SK" sz="2000" dirty="0" err="1" smtClean="0"/>
              <a:t>Hodruša-Hámre</a:t>
            </a:r>
            <a:endParaRPr lang="sk-SK" sz="2000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 l="62505" t="34493" r="23804" b="38201"/>
          <a:stretch>
            <a:fillRect/>
          </a:stretch>
        </p:blipFill>
        <p:spPr bwMode="auto">
          <a:xfrm>
            <a:off x="5315461" y="2852936"/>
            <a:ext cx="2856939" cy="32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115616" y="2420888"/>
            <a:ext cx="613039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Chalkopyrit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400" dirty="0" smtClean="0"/>
              <a:t>medená ruda s obsahom železa;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zlatožltá farba, kovový lesk.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medi</a:t>
            </a:r>
            <a:r>
              <a:rPr lang="sk-SK" sz="2400" dirty="0" smtClean="0"/>
              <a:t>: - výroba plechov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- výroba </a:t>
            </a:r>
            <a:r>
              <a:rPr lang="sk-SK" sz="2400" dirty="0" err="1" smtClean="0"/>
              <a:t>elektr</a:t>
            </a:r>
            <a:r>
              <a:rPr lang="sk-SK" sz="2400" dirty="0" smtClean="0"/>
              <a:t>. vodičov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- výroba zliatin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</a:t>
            </a:r>
            <a:r>
              <a:rPr lang="sk-SK" dirty="0" smtClean="0"/>
              <a:t>( mosadz, bronz)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800" dirty="0" smtClean="0"/>
              <a:t>: </a:t>
            </a:r>
            <a:r>
              <a:rPr lang="sk-SK" sz="2400" dirty="0" smtClean="0"/>
              <a:t>Banská Štiavnica,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Slovenské </a:t>
            </a:r>
            <a:r>
              <a:rPr lang="sk-SK" sz="2400" dirty="0" err="1" smtClean="0"/>
              <a:t>rudohorie</a:t>
            </a:r>
            <a:endParaRPr lang="sk-SK" sz="2400" dirty="0" smtClean="0">
              <a:solidFill>
                <a:srgbClr val="A83018"/>
              </a:solidFill>
            </a:endParaRPr>
          </a:p>
          <a:p>
            <a:endParaRPr lang="sk-SK" sz="2400" b="1" dirty="0">
              <a:solidFill>
                <a:srgbClr val="A83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40757" t="29201" r="27898" b="18178"/>
          <a:stretch>
            <a:fillRect/>
          </a:stretch>
        </p:blipFill>
        <p:spPr bwMode="auto">
          <a:xfrm>
            <a:off x="5004048" y="3212976"/>
            <a:ext cx="30516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5616" y="2420888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Galenit </a:t>
            </a:r>
            <a:r>
              <a:rPr lang="sk-SK" sz="2400" dirty="0" smtClean="0"/>
              <a:t> - olovená ruda; kockové kryštály sú olovenej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farby s kovovým leskom.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olova</a:t>
            </a:r>
            <a:r>
              <a:rPr lang="sk-SK" sz="2400" dirty="0" smtClean="0"/>
              <a:t>: - do akumulátorov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- výroba zliatin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- ochrana pred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  rádioaktívnym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  žiarením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Banská Štiavnica </a:t>
            </a:r>
          </a:p>
          <a:p>
            <a:endParaRPr lang="sk-SK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37032" r="40509" b="28516"/>
          <a:stretch>
            <a:fillRect/>
          </a:stretch>
        </p:blipFill>
        <p:spPr bwMode="auto">
          <a:xfrm>
            <a:off x="5364088" y="3356992"/>
            <a:ext cx="2736304" cy="2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71600" y="242088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Sfalerit</a:t>
            </a:r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– zinková ruda; kockové kryštály sú hnedej,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čiernej i medovožltej farby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zinku</a:t>
            </a:r>
            <a:r>
              <a:rPr lang="sk-SK" sz="2400" dirty="0" smtClean="0"/>
              <a:t>: ochrana plechov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proti hrdzaveniu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Banská Štiavnica</a:t>
            </a:r>
            <a:endParaRPr lang="sk-SK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6367" t="39454" r="34806" b="23256"/>
          <a:stretch>
            <a:fillRect/>
          </a:stretch>
        </p:blipFill>
        <p:spPr bwMode="auto">
          <a:xfrm>
            <a:off x="5004048" y="3429000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5616" y="2420888"/>
            <a:ext cx="698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Antimonit </a:t>
            </a:r>
            <a:r>
              <a:rPr lang="sk-SK" sz="2400" dirty="0" smtClean="0"/>
              <a:t>- antimónová ruda; </a:t>
            </a:r>
            <a:r>
              <a:rPr lang="sk-SK" sz="2400" dirty="0" err="1" smtClean="0"/>
              <a:t>stĺpcovité</a:t>
            </a:r>
            <a:r>
              <a:rPr lang="sk-SK" sz="2400" dirty="0" smtClean="0"/>
              <a:t> a ihličkovité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kryštály sú </a:t>
            </a:r>
            <a:r>
              <a:rPr lang="sk-SK" sz="2400" dirty="0" err="1" smtClean="0"/>
              <a:t>olovenosivej</a:t>
            </a:r>
            <a:r>
              <a:rPr lang="sk-SK" sz="2400" dirty="0" smtClean="0"/>
              <a:t> farby, mäkké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antimónu</a:t>
            </a:r>
            <a:r>
              <a:rPr lang="sk-SK" sz="2400" dirty="0" smtClean="0"/>
              <a:t>: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- výroba zliatin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- v pyrotechnike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- výroba zápaliek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 Malé Karpaty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Nízke Tatry</a:t>
            </a:r>
            <a:endParaRPr lang="sk-SK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2568" t="27910" r="26835" b="26528"/>
          <a:stretch>
            <a:fillRect/>
          </a:stretch>
        </p:blipFill>
        <p:spPr bwMode="auto">
          <a:xfrm>
            <a:off x="5148064" y="3284984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59632" y="2204864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Siderit </a:t>
            </a:r>
            <a:r>
              <a:rPr lang="sk-SK" sz="2400" dirty="0" smtClean="0"/>
              <a:t>- železná ruda; kryštály tvaru sploštených </a:t>
            </a:r>
          </a:p>
          <a:p>
            <a:r>
              <a:rPr lang="sk-SK" sz="2400" b="1" dirty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sk-SK" sz="2400" dirty="0" smtClean="0"/>
              <a:t>kociek sú žltohnedej až hnedej farby</a:t>
            </a:r>
            <a:r>
              <a:rPr lang="sk-SK" sz="2800" dirty="0" smtClean="0"/>
              <a:t>,</a:t>
            </a:r>
          </a:p>
          <a:p>
            <a:r>
              <a:rPr lang="sk-SK" sz="2800" dirty="0"/>
              <a:t> </a:t>
            </a:r>
            <a:r>
              <a:rPr lang="sk-SK" sz="2800" dirty="0" smtClean="0"/>
              <a:t>              </a:t>
            </a:r>
            <a:r>
              <a:rPr lang="sk-SK" sz="2400" dirty="0" smtClean="0"/>
              <a:t>- štiepateľný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železa</a:t>
            </a:r>
            <a:r>
              <a:rPr lang="sk-SK" sz="2400" dirty="0" smtClean="0"/>
              <a:t>: najpoužívanejší kov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- v stavebníctve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- v technike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- výroba liatin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- výroba ocele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</a:t>
            </a:r>
            <a:r>
              <a:rPr lang="sk-SK" sz="2000" dirty="0" smtClean="0"/>
              <a:t>Rožňava, Nižná Slaná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7292" t="39506" r="21966" b="23250"/>
          <a:stretch>
            <a:fillRect/>
          </a:stretch>
        </p:blipFill>
        <p:spPr bwMode="auto">
          <a:xfrm>
            <a:off x="4788024" y="3573016"/>
            <a:ext cx="35026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72052" r="27945" b="18977"/>
          <a:stretch>
            <a:fillRect/>
          </a:stretch>
        </p:blipFill>
        <p:spPr bwMode="auto">
          <a:xfrm>
            <a:off x="827584" y="908720"/>
            <a:ext cx="6120680" cy="8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4586" t="65003" r="35871" b="29229"/>
          <a:stretch>
            <a:fillRect/>
          </a:stretch>
        </p:blipFill>
        <p:spPr bwMode="auto">
          <a:xfrm>
            <a:off x="899592" y="1556792"/>
            <a:ext cx="590465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827584" y="1556792"/>
            <a:ext cx="61787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sk-SK" sz="3200" b="1" dirty="0" smtClean="0">
                <a:ln>
                  <a:prstDash val="solid"/>
                </a:ln>
                <a:solidFill>
                  <a:srgbClr val="A8301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Najrozšírenejšie rudy kovov</a:t>
            </a:r>
            <a:endParaRPr lang="sk-SK" sz="3200" b="1" dirty="0">
              <a:ln>
                <a:prstDash val="solid"/>
              </a:ln>
              <a:solidFill>
                <a:srgbClr val="A83018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71" t="19384" r="3900" b="28001"/>
          <a:stretch>
            <a:fillRect/>
          </a:stretch>
        </p:blipFill>
        <p:spPr bwMode="auto">
          <a:xfrm>
            <a:off x="5220072" y="4221088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1115616" y="2348880"/>
            <a:ext cx="65787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Bauxit </a:t>
            </a:r>
            <a:r>
              <a:rPr lang="sk-SK" sz="2400" dirty="0" smtClean="0"/>
              <a:t>– hliníková ruda; zmes hliníka, železa a ílu</a:t>
            </a:r>
          </a:p>
          <a:p>
            <a:r>
              <a:rPr lang="sk-SK" sz="2400" b="1" dirty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A83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k-SK" sz="2400" dirty="0" smtClean="0"/>
              <a:t>červenohnedej farby, (</a:t>
            </a:r>
            <a:r>
              <a:rPr lang="sk-SK" sz="2000" dirty="0" smtClean="0"/>
              <a:t>pri výrobe hliníka ako </a:t>
            </a:r>
          </a:p>
          <a:p>
            <a:r>
              <a:rPr lang="sk-SK" sz="2000" dirty="0"/>
              <a:t> </a:t>
            </a:r>
            <a:r>
              <a:rPr lang="sk-SK" sz="2000" dirty="0" smtClean="0"/>
              <a:t>                      odpad – červený kal – znečisťuje spodné vody)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Využitie hliníka</a:t>
            </a:r>
            <a:r>
              <a:rPr lang="sk-SK" sz="2000" dirty="0" smtClean="0"/>
              <a:t>: </a:t>
            </a:r>
            <a:r>
              <a:rPr lang="sk-SK" sz="2400" dirty="0" smtClean="0"/>
              <a:t>- alobal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- letectvo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- elektrotechnika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- zliatiny</a:t>
            </a:r>
          </a:p>
          <a:p>
            <a:r>
              <a:rPr lang="sk-SK" sz="2400" dirty="0" smtClean="0">
                <a:solidFill>
                  <a:srgbClr val="A83018"/>
                </a:solidFill>
              </a:rPr>
              <a:t>Ložiská</a:t>
            </a:r>
            <a:r>
              <a:rPr lang="sk-SK" sz="2400" dirty="0" smtClean="0"/>
              <a:t>: </a:t>
            </a:r>
            <a:r>
              <a:rPr lang="sk-SK" sz="2000" dirty="0" smtClean="0"/>
              <a:t>najmä v trópoch</a:t>
            </a:r>
          </a:p>
          <a:p>
            <a:r>
              <a:rPr lang="sk-SK" sz="2000" dirty="0"/>
              <a:t> </a:t>
            </a:r>
            <a:r>
              <a:rPr lang="sk-SK" sz="2000" dirty="0" smtClean="0"/>
              <a:t>                 u nás Mojtín (zanedbateľné)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6156176" y="55892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Bauxit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480</Words>
  <Application>Microsoft Office PowerPoint</Application>
  <PresentationFormat>Prezentácia na obrazovke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Hanka</dc:creator>
  <cp:lastModifiedBy>Hanka</cp:lastModifiedBy>
  <cp:revision>18</cp:revision>
  <dcterms:created xsi:type="dcterms:W3CDTF">2011-12-29T13:32:52Z</dcterms:created>
  <dcterms:modified xsi:type="dcterms:W3CDTF">2011-12-29T16:28:11Z</dcterms:modified>
</cp:coreProperties>
</file>