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2915" y="1490597"/>
            <a:ext cx="9227379" cy="3191466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Vylučovanie živočíchov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BIOLÓGIA pre 8. ročník</a:t>
            </a:r>
            <a:endParaRPr lang="sk-SK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</p:spTree>
    <p:extLst>
      <p:ext uri="{BB962C8B-B14F-4D97-AF65-F5344CB8AC3E}">
        <p14:creationId xmlns:p14="http://schemas.microsoft.com/office/powerpoint/2010/main" val="15339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082" y="254288"/>
            <a:ext cx="10058400" cy="100958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Stavovce</a:t>
            </a:r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– </a:t>
            </a:r>
            <a:r>
              <a:rPr lang="sk-SK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ryby, plazy, vtáky</a:t>
            </a:r>
            <a:endParaRPr lang="sk-SK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41539" y="1263876"/>
            <a:ext cx="10058400" cy="3931920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Vylučujú kloakou </a:t>
            </a:r>
            <a:endParaRPr lang="sk-SK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r="21931"/>
          <a:stretch/>
        </p:blipFill>
        <p:spPr>
          <a:xfrm>
            <a:off x="0" y="1841326"/>
            <a:ext cx="5874708" cy="501667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4016"/>
          <a:stretch/>
        </p:blipFill>
        <p:spPr>
          <a:xfrm>
            <a:off x="5874708" y="1841326"/>
            <a:ext cx="6288066" cy="49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608" y="68820"/>
            <a:ext cx="11686783" cy="945789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Cicavce</a:t>
            </a:r>
            <a:r>
              <a:rPr lang="sk-SK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– </a:t>
            </a:r>
            <a:r>
              <a:rPr lang="sk-SK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vylučovanie </a:t>
            </a:r>
            <a:r>
              <a:rPr lang="sk-SK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močovou </a:t>
            </a:r>
            <a:r>
              <a:rPr lang="sk-SK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sústavou</a:t>
            </a:r>
            <a:endParaRPr lang="sk-SK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2607" y="1014609"/>
            <a:ext cx="11686783" cy="50204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Obličku tvorí milión obličkových teliesok</a:t>
            </a:r>
          </a:p>
          <a:p>
            <a:pPr>
              <a:spcBef>
                <a:spcPts val="0"/>
              </a:spcBef>
            </a:pPr>
            <a:r>
              <a:rPr lang="sk-SK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OBLIČKOVÉ </a:t>
            </a:r>
            <a:r>
              <a:rPr lang="sk-SK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TELIESKO </a:t>
            </a:r>
            <a:r>
              <a:rPr lang="sk-SK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tvoria: </a:t>
            </a:r>
            <a:r>
              <a:rPr lang="sk-SK" sz="24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Klbko krvných vlásočníc (</a:t>
            </a:r>
            <a:r>
              <a:rPr lang="sk-SK" sz="2400" dirty="0" err="1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glomerulus</a:t>
            </a:r>
            <a:r>
              <a:rPr lang="sk-SK" sz="24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) </a:t>
            </a:r>
            <a:r>
              <a:rPr lang="sk-SK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– tu sa </a:t>
            </a:r>
            <a:r>
              <a:rPr lang="sk-SK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oddeľuje krv od moču </a:t>
            </a:r>
            <a:r>
              <a:rPr lang="sk-SK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a </a:t>
            </a:r>
            <a:r>
              <a:rPr lang="sk-SK" sz="24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SÚSTAVOU KANÁLIKOV </a:t>
            </a:r>
            <a:r>
              <a:rPr lang="sk-SK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putuje </a:t>
            </a:r>
            <a:r>
              <a:rPr lang="sk-SK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krv späť do tela </a:t>
            </a:r>
            <a:r>
              <a:rPr lang="sk-SK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a </a:t>
            </a:r>
            <a:r>
              <a:rPr lang="sk-SK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moč </a:t>
            </a:r>
            <a:r>
              <a:rPr lang="sk-SK" sz="24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do</a:t>
            </a:r>
            <a:r>
              <a:rPr lang="sk-SK" sz="2400" dirty="0">
                <a:solidFill>
                  <a:srgbClr val="F45A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 </a:t>
            </a:r>
            <a:r>
              <a:rPr lang="sk-SK" sz="24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ZBERNÉHO </a:t>
            </a:r>
            <a:r>
              <a:rPr lang="sk-SK" sz="2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KANÁLIKA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(a </a:t>
            </a:r>
            <a:r>
              <a:rPr lang="sk-SK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odtiaľ do obličkovej panvičky a von).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6642" y="2342367"/>
            <a:ext cx="6357925" cy="451563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745" b="10286"/>
          <a:stretch/>
        </p:blipFill>
        <p:spPr>
          <a:xfrm>
            <a:off x="252606" y="2847545"/>
            <a:ext cx="5386190" cy="35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8203" y="266813"/>
            <a:ext cx="10058400" cy="1371600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Vylučovanie</a:t>
            </a:r>
            <a:endParaRPr lang="sk-SK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8203" y="2103119"/>
            <a:ext cx="11548997" cy="4361475"/>
          </a:xfrm>
        </p:spPr>
        <p:txBody>
          <a:bodyPr>
            <a:noAutofit/>
          </a:bodyPr>
          <a:lstStyle/>
          <a:p>
            <a:r>
              <a:rPr lang="sk-SK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Udržuje </a:t>
            </a:r>
            <a:r>
              <a:rPr lang="sk-SK" sz="24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homeostázu</a:t>
            </a:r>
            <a:r>
              <a:rPr lang="sk-SK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(stálosť vnútorného prostredia)</a:t>
            </a:r>
          </a:p>
          <a:p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  <a:p>
            <a:r>
              <a:rPr lang="sk-SK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Odpadové látky:</a:t>
            </a:r>
          </a:p>
          <a:p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Moč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</a:t>
            </a:r>
            <a:r>
              <a:rPr lang="sk-SK" sz="24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(</a:t>
            </a:r>
            <a:r>
              <a:rPr lang="sk-SK" sz="24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obs</a:t>
            </a:r>
            <a:r>
              <a:rPr lang="sk-SK" sz="24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. 95% vody, kyselinu </a:t>
            </a:r>
            <a:r>
              <a:rPr lang="sk-SK" sz="24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močovu</a:t>
            </a:r>
            <a:r>
              <a:rPr lang="sk-SK" sz="24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a močovinu, soľ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a iné)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→ </a:t>
            </a:r>
            <a:r>
              <a:rPr lang="sk-SK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močovou sústavou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Pot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(</a:t>
            </a:r>
            <a:r>
              <a:rPr lang="sk-SK" sz="2400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obs</a:t>
            </a:r>
            <a:r>
              <a:rPr lang="sk-SK" sz="24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. 99% vody, soli, kyselinu močovú, močovinu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 a iné) →  </a:t>
            </a:r>
            <a:r>
              <a:rPr lang="sk-SK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kožnou sústavou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Oxid uhličitý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→   </a:t>
            </a:r>
            <a:r>
              <a:rPr lang="sk-SK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dýchacou sústavou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Stolica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 →  </a:t>
            </a:r>
            <a:r>
              <a:rPr lang="sk-SK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  <a:cs typeface="Times New Roman" panose="02020603050405020304" pitchFamily="18" charset="0"/>
              </a:rPr>
              <a:t>tráviacou sústavou </a:t>
            </a:r>
            <a:endParaRPr lang="sk-SK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09" y="246136"/>
            <a:ext cx="3713967" cy="37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082" y="241761"/>
            <a:ext cx="10058400" cy="973264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Vylučovanie bezstavovcov</a:t>
            </a:r>
            <a:endParaRPr lang="sk-SK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8202" y="1215025"/>
            <a:ext cx="11624154" cy="4068453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Črievička veľká           -   </a:t>
            </a:r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vylučuje nadbytočnú vodu </a:t>
            </a:r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stiahnuteľnou vakuolou</a:t>
            </a:r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 a   </a:t>
            </a:r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                             nestrávené </a:t>
            </a:r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zvyšky bunkovým konečníkom</a:t>
            </a:r>
          </a:p>
          <a:p>
            <a:endParaRPr lang="sk-SK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  <a:p>
            <a:endParaRPr lang="sk-SK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  <a:p>
            <a:endParaRPr lang="sk-SK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https</a:t>
            </a:r>
            <a:r>
              <a:rPr lang="sk-SK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://</a:t>
            </a:r>
            <a:endParaRPr lang="sk-SK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7842" t="2361"/>
          <a:stretch/>
        </p:blipFill>
        <p:spPr>
          <a:xfrm>
            <a:off x="0" y="2304789"/>
            <a:ext cx="5629040" cy="45532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9881" t="8398" b="1966"/>
          <a:stretch/>
        </p:blipFill>
        <p:spPr>
          <a:xfrm>
            <a:off x="5629041" y="2480154"/>
            <a:ext cx="6562960" cy="4283902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>
            <a:off x="1467293" y="2188289"/>
            <a:ext cx="337134" cy="2213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>
            <a:off x="6814159" y="2304789"/>
            <a:ext cx="1553227" cy="3115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608" y="254287"/>
            <a:ext cx="10058400" cy="137160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V</a:t>
            </a:r>
            <a:r>
              <a:rPr lang="sk-SK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ylučovanie črievičky</a:t>
            </a:r>
            <a:endParaRPr lang="sk-SK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https://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google.sk/search?q=vylu%C4%8Dovanie&amp;tbm=isch&amp;tbs=rimg:Catxq2asTXFPIjgFwxEgRs7MGrsc1g9uPIFstnMN23qtv1YAx3jio8kW0A9aMz9pbnP5XMBlAYn4gX5lpYbtgwXe_1SoSCQXDESBGzswaEY-xXg-HTiAKKhIJuxzWD248gWwR3G37FWhUuy4qEgm2cw3beq2_1VhEkuJ3UCYquACoSCQDHeOKjyRbQESS4ndQJiq4AKhIJD1ozP2luc_1kRcyfdXqOS43kqEglcwGUBifiBfhGetgSlN_1B-SyoSCWWlhu2DBd79EaVM0gRD0vI2&amp;tbo=u&amp;sa=X&amp;ved=0ahUKEwj696i3vMvYAhWIGOwKHVZGCxUQ9C8IHw&amp;biw=1366&amp;bih=672&amp;dpr=1#imgdii=BLuXRgqtfdrliM</a:t>
            </a:r>
            <a:r>
              <a:rPr lang="sk-SK" dirty="0"/>
              <a:t>:&amp;imgrc=uxzWD248gWyDQM: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38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557" y="241761"/>
            <a:ext cx="10058400" cy="1371600"/>
          </a:xfrm>
        </p:spPr>
        <p:txBody>
          <a:bodyPr/>
          <a:lstStyle/>
          <a:p>
            <a:r>
              <a:rPr lang="sk-SK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Nezmar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hnedý</a:t>
            </a:r>
            <a:r>
              <a:rPr lang="sk-SK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(zelený)</a:t>
            </a:r>
            <a:endParaRPr lang="sk-SK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76789" y="775361"/>
            <a:ext cx="4862186" cy="3931920"/>
          </a:xfrm>
        </p:spPr>
        <p:txBody>
          <a:bodyPr>
            <a:normAutofit/>
          </a:bodyPr>
          <a:lstStyle/>
          <a:p>
            <a:r>
              <a:rPr lang="sk-SK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Príjmaci</a:t>
            </a:r>
            <a:r>
              <a:rPr lang="sk-SK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i </a:t>
            </a:r>
            <a:r>
              <a:rPr lang="sk-SK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vyvrhovací</a:t>
            </a:r>
            <a:r>
              <a:rPr lang="sk-SK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otvor </a:t>
            </a:r>
            <a:endParaRPr lang="sk-SK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116" y="1613361"/>
            <a:ext cx="6488213" cy="524463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53" y="1481397"/>
            <a:ext cx="3668038" cy="53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521" y="229235"/>
            <a:ext cx="6490521" cy="710217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Obrúčkavce</a:t>
            </a:r>
            <a:r>
              <a:rPr lang="sk-SK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</a:t>
            </a:r>
            <a:endParaRPr lang="sk-SK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0521" y="998840"/>
            <a:ext cx="11711835" cy="393192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Vylučovanie pomocou lievikovitých útvarov </a:t>
            </a:r>
          </a:p>
          <a:p>
            <a:pPr marL="0" indent="0">
              <a:buNone/>
            </a:pP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</a:t>
            </a:r>
            <a:r>
              <a:rPr lang="sk-SK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(vyúsťujú na povrch v nasledujúcom článku)</a:t>
            </a:r>
            <a:endParaRPr lang="sk-SK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3357"/>
          <a:stretch/>
        </p:blipFill>
        <p:spPr>
          <a:xfrm>
            <a:off x="0" y="2352806"/>
            <a:ext cx="7572073" cy="450519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/>
          <a:srcRect l="2669" r="50348"/>
          <a:stretch/>
        </p:blipFill>
        <p:spPr>
          <a:xfrm>
            <a:off x="7822594" y="288623"/>
            <a:ext cx="4369406" cy="65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082" y="0"/>
            <a:ext cx="5544030" cy="1371600"/>
          </a:xfrm>
        </p:spPr>
        <p:txBody>
          <a:bodyPr/>
          <a:lstStyle/>
          <a:p>
            <a:pPr algn="ctr"/>
            <a:r>
              <a:rPr lang="sk-SK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Článkonožce</a:t>
            </a:r>
            <a:endParaRPr lang="sk-SK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44278" y="1020726"/>
            <a:ext cx="9760689" cy="4012232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Vylučujú pomocou vejárovitých rúrok </a:t>
            </a: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(</a:t>
            </a:r>
            <a:r>
              <a:rPr lang="sk-SK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Malpighiho</a:t>
            </a:r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 rúrky) – </a:t>
            </a:r>
            <a:r>
              <a:rPr lang="sk-SK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zbierajú odpad z tkanív do čreva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60323"/>
            <a:ext cx="4615718" cy="489767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90" t="3025" r="2841" b="2771"/>
          <a:stretch/>
        </p:blipFill>
        <p:spPr>
          <a:xfrm>
            <a:off x="4563649" y="1960323"/>
            <a:ext cx="7628351" cy="48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9193"/>
          <a:stretch/>
        </p:blipFill>
        <p:spPr>
          <a:xfrm>
            <a:off x="6646980" y="0"/>
            <a:ext cx="5545020" cy="507304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7285"/>
          <a:stretch/>
        </p:blipFill>
        <p:spPr>
          <a:xfrm>
            <a:off x="0" y="3068878"/>
            <a:ext cx="7620000" cy="3789124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1665962" y="5874707"/>
            <a:ext cx="1340285" cy="851770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ál 6"/>
          <p:cNvSpPr/>
          <p:nvPr/>
        </p:nvSpPr>
        <p:spPr>
          <a:xfrm>
            <a:off x="9682619" y="1828801"/>
            <a:ext cx="1215025" cy="12400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17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2651"/>
            <a:ext cx="12192000" cy="66453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867" y="197612"/>
            <a:ext cx="2941529" cy="911904"/>
          </a:xfrm>
        </p:spPr>
        <p:txBody>
          <a:bodyPr/>
          <a:lstStyle/>
          <a:p>
            <a:pPr algn="ctr"/>
            <a:r>
              <a:rPr lang="sk-SK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Console"/>
              </a:rPr>
              <a:t>Mäkkýše</a:t>
            </a:r>
            <a:endParaRPr lang="sk-SK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Console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44367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k-SK" dirty="0"/>
          </a:p>
        </p:txBody>
      </p:sp>
      <p:sp>
        <p:nvSpPr>
          <p:cNvPr id="6" name="Ovál 5"/>
          <p:cNvSpPr/>
          <p:nvPr/>
        </p:nvSpPr>
        <p:spPr>
          <a:xfrm>
            <a:off x="6701425" y="1878904"/>
            <a:ext cx="2342367" cy="638828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07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142</TotalTime>
  <Words>191</Words>
  <Application>Microsoft Office PowerPoint</Application>
  <PresentationFormat>Širokouhlá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Century Gothic</vt:lpstr>
      <vt:lpstr>Garamond</vt:lpstr>
      <vt:lpstr>LucidaConsole</vt:lpstr>
      <vt:lpstr>Times New Roman</vt:lpstr>
      <vt:lpstr>Savon</vt:lpstr>
      <vt:lpstr>Vylučovanie živočíchov</vt:lpstr>
      <vt:lpstr>Vylučovanie</vt:lpstr>
      <vt:lpstr>Vylučovanie bezstavovcov</vt:lpstr>
      <vt:lpstr> Vylučovanie črievičky</vt:lpstr>
      <vt:lpstr>Nezmar hnedý (zelený)</vt:lpstr>
      <vt:lpstr>Obrúčkavce </vt:lpstr>
      <vt:lpstr>Článkonožce</vt:lpstr>
      <vt:lpstr>Prezentácia programu PowerPoint</vt:lpstr>
      <vt:lpstr>Mäkkýše</vt:lpstr>
      <vt:lpstr>Stavovce – ryby, plazy, vtáky</vt:lpstr>
      <vt:lpstr>Cicavce – vylučovanie močovou sústavou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Andrea Polková</dc:creator>
  <cp:lastModifiedBy>HP</cp:lastModifiedBy>
  <cp:revision>15</cp:revision>
  <dcterms:created xsi:type="dcterms:W3CDTF">2018-01-09T17:28:10Z</dcterms:created>
  <dcterms:modified xsi:type="dcterms:W3CDTF">2020-12-11T20:25:13Z</dcterms:modified>
</cp:coreProperties>
</file>