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73" r:id="rId3"/>
    <p:sldId id="295" r:id="rId4"/>
    <p:sldId id="265" r:id="rId5"/>
    <p:sldId id="274" r:id="rId6"/>
    <p:sldId id="275" r:id="rId7"/>
    <p:sldId id="276" r:id="rId8"/>
    <p:sldId id="281" r:id="rId9"/>
    <p:sldId id="277" r:id="rId10"/>
    <p:sldId id="278" r:id="rId11"/>
    <p:sldId id="282" r:id="rId12"/>
    <p:sldId id="283" r:id="rId13"/>
    <p:sldId id="284" r:id="rId14"/>
    <p:sldId id="287" r:id="rId15"/>
    <p:sldId id="290" r:id="rId16"/>
    <p:sldId id="258" r:id="rId17"/>
    <p:sldId id="260" r:id="rId18"/>
    <p:sldId id="261" r:id="rId19"/>
    <p:sldId id="288" r:id="rId20"/>
    <p:sldId id="291" r:id="rId21"/>
    <p:sldId id="292" r:id="rId22"/>
    <p:sldId id="293" r:id="rId23"/>
    <p:sldId id="294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4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sk-SK" smtClean="0"/>
              <a:t>19.02.2021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sk-SK" smtClean="0"/>
              <a:t>19.02.2021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7854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sk-SK" smtClean="0"/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661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Obdĺžnik 19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pSp>
        <p:nvGrpSpPr>
          <p:cNvPr id="6" name="Skupina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Obdĺžnik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0" name="Obdĺž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Obdĺžnik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Obdĺžnik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22" name="Skupina 21"/>
          <p:cNvGrpSpPr/>
          <p:nvPr/>
        </p:nvGrpSpPr>
        <p:grpSpPr>
          <a:xfrm rot="10800000">
            <a:off x="11478768" y="0"/>
            <a:ext cx="713232" cy="6858000"/>
            <a:chOff x="0" y="0"/>
            <a:chExt cx="713232" cy="6858000"/>
          </a:xfrm>
        </p:grpSpPr>
        <p:sp>
          <p:nvSpPr>
            <p:cNvPr id="23" name="Obdĺžnik 22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4" name="Obdĺžnik 23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7" name="Skupina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Obdĺžnik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9" name="Obdĺžnik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2520" y="1188720"/>
            <a:ext cx="996696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2520" y="3749040"/>
            <a:ext cx="996696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Obdĺžnik 14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pSp>
        <p:nvGrpSpPr>
          <p:cNvPr id="8" name="Skupina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Obdĺž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0" name="Obdĺž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Obdĺžnik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Obdĺžnik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2520" y="1188720"/>
            <a:ext cx="996696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112520" y="3749040"/>
            <a:ext cx="996696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Obdĺžnik 11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grpSp>
        <p:nvGrpSpPr>
          <p:cNvPr id="8" name="Skupina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Obdĺž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0" name="Obdĺž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ĺžnik 19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Obdĺžnik 20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sk-SK" smtClean="0"/>
              <a:t>Upravte štýly predlohy textu</a:t>
            </a:r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‹#›</a:t>
            </a:fld>
            <a:endParaRPr lang="sk-SK" dirty="0"/>
          </a:p>
        </p:txBody>
      </p:sp>
      <p:grpSp>
        <p:nvGrpSpPr>
          <p:cNvPr id="8" name="Skupina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Obdĺžnik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0" name="Obdĺžnik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1" name="Skupina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Obdĺžnik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Obdĺžnik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4" name="Skupina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Obdĺžnik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6" name="Obdĺžnik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grpSp>
        <p:nvGrpSpPr>
          <p:cNvPr id="17" name="Skupina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Obdĺžnik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9" name="Obdĺžnik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35000"/>
                </a:schemeClr>
              </a:gs>
              <a:gs pos="0">
                <a:schemeClr val="bg1">
                  <a:alpha val="4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Obdĺžnik 8"/>
          <p:cNvSpPr/>
          <p:nvPr/>
        </p:nvSpPr>
        <p:spPr bwMode="auto">
          <a:xfrm>
            <a:off x="0" y="6309360"/>
            <a:ext cx="12188825" cy="50292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Obdĺžnik 9"/>
          <p:cNvSpPr/>
          <p:nvPr/>
        </p:nvSpPr>
        <p:spPr bwMode="auto">
          <a:xfrm>
            <a:off x="0" y="6703255"/>
            <a:ext cx="12188825" cy="154745"/>
          </a:xfrm>
          <a:prstGeom prst="rect">
            <a:avLst/>
          </a:prstGeom>
          <a:solidFill>
            <a:schemeClr val="accent1">
              <a:alpha val="2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frvs/2012/zakladni-gymnastika/protahovaci.html" TargetMode="External"/><Relationship Id="rId2" Type="http://schemas.openxmlformats.org/officeDocument/2006/relationships/hyperlink" Target="httpswww.google.comsearchq=muscles+human&amp;client=firefox-a&amp;rls=org.mozillaskofficial&amp;channel=fflb&amp;biw=1252&amp;bih=609&amp;sou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efitness.org/certifiednewsarticle/3161/cutting-edge-training-the-fascial-network-part-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6" y="741703"/>
            <a:ext cx="7209058" cy="49817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1562" y="950342"/>
            <a:ext cx="3052292" cy="1481070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44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+mj-ea"/>
                <a:cs typeface="+mj-cs"/>
              </a:rPr>
              <a:t>SVALY ČLOVEKA</a:t>
            </a:r>
            <a:endParaRPr lang="sk-SK" sz="4400" b="1" i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48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4429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HORNEJ KONČATINY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54" y="1305519"/>
            <a:ext cx="4682587" cy="4180881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881099" y="2898940"/>
            <a:ext cx="278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Deltový sval</a:t>
            </a:r>
          </a:p>
          <a:p>
            <a:pPr algn="ctr"/>
            <a:r>
              <a:rPr lang="sk-SK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(pohybuje ramenom)</a:t>
            </a:r>
            <a:endParaRPr lang="sk-SK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Rovná spojovacia šípka 5"/>
          <p:cNvCxnSpPr/>
          <p:nvPr/>
        </p:nvCxnSpPr>
        <p:spPr>
          <a:xfrm flipH="1">
            <a:off x="7424670" y="3232598"/>
            <a:ext cx="1674254" cy="562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8448541" y="1519707"/>
            <a:ext cx="291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Dvojhlavý sval ramena</a:t>
            </a:r>
          </a:p>
          <a:p>
            <a:pPr algn="ctr"/>
            <a:r>
              <a:rPr lang="sk-SK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(ohýba </a:t>
            </a:r>
            <a:r>
              <a:rPr lang="sk-SK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hornú končatinu v </a:t>
            </a:r>
            <a:r>
              <a:rPr lang="sk-SK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lakti)</a:t>
            </a:r>
            <a:endParaRPr lang="sk-SK" sz="2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Rovná spojovacia šípka 11"/>
          <p:cNvCxnSpPr/>
          <p:nvPr/>
        </p:nvCxnSpPr>
        <p:spPr>
          <a:xfrm flipH="1">
            <a:off x="6078828" y="2279561"/>
            <a:ext cx="2691685" cy="153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kTextu 15"/>
          <p:cNvSpPr txBox="1"/>
          <p:nvPr/>
        </p:nvSpPr>
        <p:spPr>
          <a:xfrm>
            <a:off x="425002" y="4840069"/>
            <a:ext cx="317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</a:rPr>
              <a:t>Trojhlavý sval ramena </a:t>
            </a:r>
            <a:r>
              <a:rPr lang="sk-SK" sz="2400" dirty="0" smtClean="0">
                <a:solidFill>
                  <a:srgbClr val="00B0F0"/>
                </a:solidFill>
              </a:rPr>
              <a:t> </a:t>
            </a:r>
            <a:r>
              <a:rPr lang="sk-SK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sk-SK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dvíha </a:t>
            </a:r>
            <a:r>
              <a:rPr lang="sk-SK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končatinu </a:t>
            </a:r>
            <a:r>
              <a:rPr lang="sk-SK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dozadu)</a:t>
            </a:r>
            <a:endParaRPr lang="sk-SK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Rovná spojovacia šípka 17"/>
          <p:cNvCxnSpPr/>
          <p:nvPr/>
        </p:nvCxnSpPr>
        <p:spPr>
          <a:xfrm flipV="1">
            <a:off x="3451538" y="4675031"/>
            <a:ext cx="2356834" cy="360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4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0" y="1880315"/>
            <a:ext cx="3041024" cy="304102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26" y="1856971"/>
            <a:ext cx="3064368" cy="306436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146" y="1880315"/>
            <a:ext cx="3048000" cy="304800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229395" y="1062447"/>
            <a:ext cx="3041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deltový </a:t>
            </a:r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717826" y="1039103"/>
            <a:ext cx="306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dvojhlavý </a:t>
            </a:r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 ramena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384146" y="10391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trojhlavý </a:t>
            </a:r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 ramena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229395" y="347729"/>
            <a:ext cx="1020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</a:rPr>
              <a:t>SVALY HORNEJ KONČATINY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48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272" y="383072"/>
            <a:ext cx="9509760" cy="728558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DOLNEJ KONČATINY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68" y="1217955"/>
            <a:ext cx="4693448" cy="469344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9131121" y="2609611"/>
            <a:ext cx="2292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Sedacie svaly </a:t>
            </a:r>
            <a:endParaRPr lang="sk-SK" dirty="0">
              <a:solidFill>
                <a:srgbClr val="00B0F0"/>
              </a:solidFill>
            </a:endParaRPr>
          </a:p>
          <a:p>
            <a:pPr algn="ctr"/>
            <a:r>
              <a:rPr lang="sk-SK" dirty="0" smtClean="0">
                <a:solidFill>
                  <a:srgbClr val="00B0F0"/>
                </a:solidFill>
              </a:rPr>
              <a:t>( </a:t>
            </a:r>
            <a:r>
              <a:rPr lang="sk-SK" dirty="0">
                <a:solidFill>
                  <a:srgbClr val="00B0F0"/>
                </a:solidFill>
              </a:rPr>
              <a:t>zúčastňujú sa na pohybe dolných </a:t>
            </a:r>
            <a:r>
              <a:rPr lang="sk-SK" dirty="0" smtClean="0">
                <a:solidFill>
                  <a:srgbClr val="00B0F0"/>
                </a:solidFill>
              </a:rPr>
              <a:t>končatín)</a:t>
            </a:r>
            <a:endParaRPr lang="sk-SK" dirty="0">
              <a:solidFill>
                <a:srgbClr val="00B0F0"/>
              </a:solidFill>
            </a:endParaRPr>
          </a:p>
          <a:p>
            <a:pPr algn="ctr"/>
            <a:endParaRPr lang="sk-SK" dirty="0"/>
          </a:p>
        </p:txBody>
      </p:sp>
      <p:cxnSp>
        <p:nvCxnSpPr>
          <p:cNvPr id="8" name="Rovná spojovacia šípka 7"/>
          <p:cNvCxnSpPr/>
          <p:nvPr/>
        </p:nvCxnSpPr>
        <p:spPr>
          <a:xfrm flipH="1">
            <a:off x="7276563" y="3267931"/>
            <a:ext cx="1983348" cy="296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8776951" y="3861428"/>
            <a:ext cx="300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Dvojhlavý </a:t>
            </a:r>
            <a:r>
              <a:rPr lang="sk-SK" b="1" dirty="0">
                <a:solidFill>
                  <a:srgbClr val="FF0000"/>
                </a:solidFill>
              </a:rPr>
              <a:t>sval </a:t>
            </a:r>
            <a:r>
              <a:rPr lang="sk-SK" b="1" dirty="0" smtClean="0">
                <a:solidFill>
                  <a:srgbClr val="FF0000"/>
                </a:solidFill>
              </a:rPr>
              <a:t>stehna</a:t>
            </a:r>
          </a:p>
          <a:p>
            <a:pPr algn="ctr"/>
            <a:r>
              <a:rPr lang="sk-SK" b="1" dirty="0" smtClean="0">
                <a:solidFill>
                  <a:srgbClr val="FF0000"/>
                </a:solidFill>
              </a:rPr>
              <a:t> </a:t>
            </a:r>
            <a:r>
              <a:rPr lang="sk-SK" dirty="0" smtClean="0">
                <a:solidFill>
                  <a:srgbClr val="00B0F0"/>
                </a:solidFill>
              </a:rPr>
              <a:t>( ohýbač kolena)</a:t>
            </a:r>
            <a:endParaRPr lang="sk-SK" dirty="0">
              <a:solidFill>
                <a:srgbClr val="00B0F0"/>
              </a:solidFill>
            </a:endParaRPr>
          </a:p>
        </p:txBody>
      </p:sp>
      <p:cxnSp>
        <p:nvCxnSpPr>
          <p:cNvPr id="15" name="Rovná spojovacia šípka 14"/>
          <p:cNvCxnSpPr>
            <a:stCxn id="13" idx="1"/>
          </p:cNvCxnSpPr>
          <p:nvPr/>
        </p:nvCxnSpPr>
        <p:spPr>
          <a:xfrm flipH="1">
            <a:off x="7379595" y="4184594"/>
            <a:ext cx="1397356" cy="8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/>
          <p:cNvSpPr txBox="1"/>
          <p:nvPr/>
        </p:nvSpPr>
        <p:spPr>
          <a:xfrm>
            <a:off x="9292106" y="4874794"/>
            <a:ext cx="1970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</a:rPr>
              <a:t>Trojhlavý sval </a:t>
            </a:r>
            <a:r>
              <a:rPr lang="sk-SK" b="1" dirty="0" smtClean="0">
                <a:solidFill>
                  <a:srgbClr val="FF0000"/>
                </a:solidFill>
              </a:rPr>
              <a:t>lýtka</a:t>
            </a:r>
          </a:p>
          <a:p>
            <a:pPr algn="ctr"/>
            <a:r>
              <a:rPr lang="sk-SK" b="1" dirty="0" smtClean="0">
                <a:solidFill>
                  <a:srgbClr val="FF0000"/>
                </a:solidFill>
              </a:rPr>
              <a:t> </a:t>
            </a:r>
            <a:r>
              <a:rPr lang="sk-SK" dirty="0" smtClean="0">
                <a:solidFill>
                  <a:srgbClr val="00B0F0"/>
                </a:solidFill>
              </a:rPr>
              <a:t>( </a:t>
            </a:r>
            <a:r>
              <a:rPr lang="sk-SK" dirty="0">
                <a:solidFill>
                  <a:srgbClr val="00B0F0"/>
                </a:solidFill>
              </a:rPr>
              <a:t>ohýba stupaj špičkou </a:t>
            </a:r>
            <a:r>
              <a:rPr lang="sk-SK" dirty="0" smtClean="0">
                <a:solidFill>
                  <a:srgbClr val="00B0F0"/>
                </a:solidFill>
              </a:rPr>
              <a:t>nadol)</a:t>
            </a:r>
            <a:endParaRPr lang="sk-SK" dirty="0">
              <a:solidFill>
                <a:srgbClr val="00B0F0"/>
              </a:solidFill>
            </a:endParaRPr>
          </a:p>
          <a:p>
            <a:endParaRPr lang="sk-SK" sz="2400" dirty="0"/>
          </a:p>
        </p:txBody>
      </p:sp>
      <p:cxnSp>
        <p:nvCxnSpPr>
          <p:cNvPr id="21" name="Rovná spojovacia šípka 20"/>
          <p:cNvCxnSpPr/>
          <p:nvPr/>
        </p:nvCxnSpPr>
        <p:spPr>
          <a:xfrm flipH="1" flipV="1">
            <a:off x="7379594" y="4823357"/>
            <a:ext cx="1912512" cy="119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lokTextu 27"/>
          <p:cNvSpPr txBox="1"/>
          <p:nvPr/>
        </p:nvSpPr>
        <p:spPr>
          <a:xfrm>
            <a:off x="376298" y="2673116"/>
            <a:ext cx="3022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Krajčírsky sval </a:t>
            </a:r>
            <a:endParaRPr lang="sk-SK" sz="1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otáča </a:t>
            </a:r>
            <a:r>
              <a:rPr lang="sk-SK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ohýba stehno v bedrovom kĺbe (najdlhší sval v ľudskom tele)</a:t>
            </a:r>
          </a:p>
          <a:p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Rovná spojovacia šípka 29"/>
          <p:cNvCxnSpPr/>
          <p:nvPr/>
        </p:nvCxnSpPr>
        <p:spPr>
          <a:xfrm>
            <a:off x="3266047" y="3267931"/>
            <a:ext cx="1524894" cy="454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lokTextu 34"/>
          <p:cNvSpPr txBox="1"/>
          <p:nvPr/>
        </p:nvSpPr>
        <p:spPr>
          <a:xfrm>
            <a:off x="314138" y="3995379"/>
            <a:ext cx="323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FF0000"/>
                </a:solidFill>
              </a:rPr>
              <a:t>Štvorhlavý sval stehna</a:t>
            </a:r>
          </a:p>
          <a:p>
            <a:pPr algn="ctr"/>
            <a:r>
              <a:rPr lang="sk-SK" sz="1600" dirty="0" smtClean="0">
                <a:solidFill>
                  <a:srgbClr val="00B0F0"/>
                </a:solidFill>
              </a:rPr>
              <a:t>(vystiera dolnú končatinu v kolene)</a:t>
            </a:r>
            <a:endParaRPr lang="sk-SK" sz="1600" dirty="0">
              <a:solidFill>
                <a:srgbClr val="00B0F0"/>
              </a:solidFill>
            </a:endParaRPr>
          </a:p>
        </p:txBody>
      </p:sp>
      <p:cxnSp>
        <p:nvCxnSpPr>
          <p:cNvPr id="37" name="Rovná spojovacia šípka 36"/>
          <p:cNvCxnSpPr/>
          <p:nvPr/>
        </p:nvCxnSpPr>
        <p:spPr>
          <a:xfrm flipV="1">
            <a:off x="3266047" y="3945676"/>
            <a:ext cx="1434742" cy="485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lokTextu 42"/>
          <p:cNvSpPr txBox="1"/>
          <p:nvPr/>
        </p:nvSpPr>
        <p:spPr>
          <a:xfrm>
            <a:off x="776305" y="5109164"/>
            <a:ext cx="256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Predný píšťalový sval</a:t>
            </a:r>
          </a:p>
          <a:p>
            <a:pPr algn="ctr"/>
            <a:r>
              <a:rPr lang="sk-SK" b="1" dirty="0" smtClean="0">
                <a:solidFill>
                  <a:srgbClr val="00B0F0"/>
                </a:solidFill>
              </a:rPr>
              <a:t>(nadvihuje stupaj)</a:t>
            </a:r>
            <a:endParaRPr lang="sk-SK" b="1" dirty="0">
              <a:solidFill>
                <a:srgbClr val="00B0F0"/>
              </a:solidFill>
            </a:endParaRPr>
          </a:p>
        </p:txBody>
      </p:sp>
      <p:cxnSp>
        <p:nvCxnSpPr>
          <p:cNvPr id="45" name="Rovná spojovacia šípka 44"/>
          <p:cNvCxnSpPr/>
          <p:nvPr/>
        </p:nvCxnSpPr>
        <p:spPr>
          <a:xfrm flipV="1">
            <a:off x="3039414" y="5002376"/>
            <a:ext cx="1661375" cy="210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93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2520" y="1188720"/>
            <a:ext cx="9966960" cy="949173"/>
          </a:xfrm>
        </p:spPr>
        <p:txBody>
          <a:bodyPr>
            <a:noAutofit/>
          </a:bodyPr>
          <a:lstStyle/>
          <a:p>
            <a:pPr algn="just"/>
            <a:r>
              <a:rPr lang="sk-SK" sz="3200" b="1" dirty="0" smtClean="0">
                <a:solidFill>
                  <a:srgbClr val="FF0000"/>
                </a:solidFill>
              </a:rPr>
              <a:t>Pod podkožným tukom sú uložené povrchové svaly, pod nimi hĺbkové svaly.</a:t>
            </a:r>
            <a:endParaRPr lang="sk-SK" sz="3200" b="1" dirty="0">
              <a:solidFill>
                <a:srgbClr val="FF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2137893"/>
            <a:ext cx="3013656" cy="3613425"/>
          </a:xfrm>
          <a:prstGeom prst="rect">
            <a:avLst/>
          </a:prstGeo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87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3649" y="579550"/>
            <a:ext cx="8413553" cy="70833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SÚHRA KOSTRY A SVALOV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73884" y="1456602"/>
            <a:ext cx="9966960" cy="914400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k-SK" sz="28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umožňuje  telesný pohyb – stiahnutie a natiahnutie svalov spôsobuje pohyb kostí a kĺbov</a:t>
            </a:r>
            <a:endParaRPr lang="sk-SK" sz="2800" cap="none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50" y="2465184"/>
            <a:ext cx="2102827" cy="28079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56" y="2781836"/>
            <a:ext cx="3960195" cy="249368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89" y="2707750"/>
            <a:ext cx="3420482" cy="2565362"/>
          </a:xfrm>
          <a:prstGeom prst="rect">
            <a:avLst/>
          </a:prstGeom>
        </p:spPr>
      </p:pic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6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textu 7"/>
          <p:cNvSpPr>
            <a:spLocks noGrp="1"/>
          </p:cNvSpPr>
          <p:nvPr>
            <p:ph type="body" sz="half" idx="4294967295"/>
          </p:nvPr>
        </p:nvSpPr>
        <p:spPr>
          <a:xfrm>
            <a:off x="888642" y="1643979"/>
            <a:ext cx="10341735" cy="790128"/>
          </a:xfrm>
        </p:spPr>
        <p:txBody>
          <a:bodyPr>
            <a:noAutofit/>
          </a:bodyPr>
          <a:lstStyle/>
          <a:p>
            <a:pPr algn="just"/>
            <a:r>
              <a:rPr lang="sk-SK" sz="32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Najmenší a najľahší kostrový sval je </a:t>
            </a:r>
            <a:r>
              <a:rPr lang="sk-SK" sz="3200" u="sng" cap="none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strmienkový</a:t>
            </a:r>
            <a:r>
              <a:rPr lang="sk-SK" sz="3200" u="sng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sval</a:t>
            </a:r>
            <a:r>
              <a:rPr lang="sk-SK" sz="32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uchu – má hmotnosť necelý centigram a dĺžku o niečo viac ako 1 milimeter.</a:t>
            </a:r>
          </a:p>
          <a:p>
            <a:pPr algn="just"/>
            <a:endParaRPr lang="sk-SK" sz="32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4" y="2823459"/>
            <a:ext cx="3387143" cy="3387143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1998921" y="4141903"/>
            <a:ext cx="245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>
                <a:solidFill>
                  <a:srgbClr val="FF0000"/>
                </a:solidFill>
              </a:rPr>
              <a:t>s</a:t>
            </a:r>
            <a:r>
              <a:rPr lang="sk-SK" sz="2800" b="1" dirty="0" err="1" smtClean="0">
                <a:solidFill>
                  <a:srgbClr val="FF0000"/>
                </a:solidFill>
              </a:rPr>
              <a:t>trmienkový</a:t>
            </a:r>
            <a:r>
              <a:rPr lang="sk-SK" sz="2800" b="1" dirty="0" smtClean="0">
                <a:solidFill>
                  <a:srgbClr val="FF0000"/>
                </a:solidFill>
              </a:rPr>
              <a:t> sval</a:t>
            </a:r>
            <a:endParaRPr lang="sk-SK" sz="2800" b="1" dirty="0">
              <a:solidFill>
                <a:srgbClr val="FF0000"/>
              </a:solidFill>
            </a:endParaRPr>
          </a:p>
        </p:txBody>
      </p:sp>
      <p:cxnSp>
        <p:nvCxnSpPr>
          <p:cNvPr id="12" name="Rovná spojovacia šípka 11"/>
          <p:cNvCxnSpPr>
            <a:stCxn id="10" idx="3"/>
          </p:cNvCxnSpPr>
          <p:nvPr/>
        </p:nvCxnSpPr>
        <p:spPr>
          <a:xfrm flipV="1">
            <a:off x="4456090" y="3912781"/>
            <a:ext cx="1732059" cy="706176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bdĺžnik 13"/>
          <p:cNvSpPr/>
          <p:nvPr/>
        </p:nvSpPr>
        <p:spPr>
          <a:xfrm>
            <a:off x="5087154" y="5859887"/>
            <a:ext cx="746976" cy="95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/>
          <p:cNvSpPr/>
          <p:nvPr/>
        </p:nvSpPr>
        <p:spPr>
          <a:xfrm>
            <a:off x="8100811" y="5576552"/>
            <a:ext cx="618186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6372" y="1188719"/>
            <a:ext cx="9843108" cy="1192973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Úsmev vytvára asi 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sk-SK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mimických svalov, pri mračení sa pohybuje asi 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sk-SK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svalov</a:t>
            </a:r>
            <a:endParaRPr lang="sk-SK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08" y="2601532"/>
            <a:ext cx="4161002" cy="27689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66" y="2601532"/>
            <a:ext cx="3696702" cy="2768958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95423" y="870225"/>
            <a:ext cx="9102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Najsilnejšie svaly sú </a:t>
            </a:r>
            <a:r>
              <a:rPr lang="sk-SK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pozdĺž </a:t>
            </a:r>
            <a:r>
              <a:rPr lang="sk-SK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chrbtice, udržiavajú vzpriamený postoj a dodávajú silu na  zdvíhanie a tlačenie.</a:t>
            </a:r>
          </a:p>
          <a:p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508330" y="3680106"/>
            <a:ext cx="9298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Stehnový sval dospelého človeka je najťažší sval v tele, má hmotnosť asi 2 kg.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77" y="1952011"/>
            <a:ext cx="1468192" cy="146819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39" y="1928698"/>
            <a:ext cx="1793722" cy="116366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67" y="4376517"/>
            <a:ext cx="1038410" cy="157120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88" y="625876"/>
            <a:ext cx="1042563" cy="2520024"/>
          </a:xfrm>
          <a:prstGeom prst="rect">
            <a:avLst/>
          </a:prstGeo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93193" y="1146472"/>
            <a:ext cx="7206159" cy="1364129"/>
          </a:xfrm>
        </p:spPr>
        <p:txBody>
          <a:bodyPr>
            <a:noAutofit/>
          </a:bodyPr>
          <a:lstStyle/>
          <a:p>
            <a:pPr algn="ctr"/>
            <a:r>
              <a:rPr lang="sk-SK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VYSKÚŠAJ SA!</a:t>
            </a:r>
            <a:endParaRPr lang="sk-SK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49" y="2820474"/>
            <a:ext cx="2275236" cy="226512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63" y="2820474"/>
            <a:ext cx="2131142" cy="2087745"/>
          </a:xfrm>
          <a:prstGeom prst="rect">
            <a:avLst/>
          </a:prstGeo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27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89" y="763717"/>
            <a:ext cx="9966960" cy="614322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VYZNAČ SPRÁVNU ODPOVEĎ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16688" y="1596980"/>
            <a:ext cx="11355571" cy="4378518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sk-SK" sz="2400" cap="none" dirty="0" err="1" smtClean="0">
                <a:solidFill>
                  <a:srgbClr val="0033CC"/>
                </a:solidFill>
              </a:rPr>
              <a:t>Strmienkový</a:t>
            </a:r>
            <a:r>
              <a:rPr lang="sk-SK" sz="2400" cap="none" dirty="0" smtClean="0">
                <a:solidFill>
                  <a:srgbClr val="0033CC"/>
                </a:solidFill>
              </a:rPr>
              <a:t> </a:t>
            </a:r>
            <a:r>
              <a:rPr lang="sk-SK" sz="2400" cap="none" dirty="0">
                <a:solidFill>
                  <a:srgbClr val="0033CC"/>
                </a:solidFill>
              </a:rPr>
              <a:t>sval v </a:t>
            </a:r>
            <a:r>
              <a:rPr lang="sk-SK" sz="2400" cap="none" dirty="0" smtClean="0">
                <a:solidFill>
                  <a:srgbClr val="0033CC"/>
                </a:solidFill>
              </a:rPr>
              <a:t>uchu </a:t>
            </a:r>
            <a:r>
              <a:rPr lang="sk-SK" sz="2400" cap="none" dirty="0">
                <a:solidFill>
                  <a:srgbClr val="0033CC"/>
                </a:solidFill>
              </a:rPr>
              <a:t>má hmotnosť necelý centigram a dĺžku o niečo viac ako </a:t>
            </a:r>
            <a:r>
              <a:rPr lang="sk-SK" sz="2400" cap="none" dirty="0" smtClean="0">
                <a:solidFill>
                  <a:srgbClr val="0033CC"/>
                </a:solidFill>
              </a:rPr>
              <a:t>1 milimeter / 1 centimeter/ 1 decimeter.</a:t>
            </a:r>
          </a:p>
          <a:p>
            <a:pPr algn="just"/>
            <a:endParaRPr lang="sk-SK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 startAt="2"/>
            </a:pPr>
            <a:r>
              <a:rPr lang="sk-SK" sz="2400" cap="none" dirty="0" smtClean="0">
                <a:solidFill>
                  <a:srgbClr val="0033CC"/>
                </a:solidFill>
              </a:rPr>
              <a:t>Úsmev vytvára asi 32/12/22 mimických svalov, pri mračení sa pohybuje asi 11 / 21/ 31 svalov.</a:t>
            </a:r>
          </a:p>
          <a:p>
            <a:pPr algn="just"/>
            <a:endParaRPr lang="sk-SK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 startAt="3"/>
            </a:pPr>
            <a:r>
              <a:rPr lang="sk-SK" sz="2400" cap="none" dirty="0" smtClean="0">
                <a:solidFill>
                  <a:srgbClr val="0033CC"/>
                </a:solidFill>
              </a:rPr>
              <a:t>Medzi svaly hornej končatiny nepatrí deltový sval/ dvojhlavý sval ramena/krajčírsky sval. </a:t>
            </a:r>
          </a:p>
          <a:p>
            <a:pPr algn="just"/>
            <a:endParaRPr lang="sk-SK" cap="none" dirty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sk-SK" sz="2400" cap="none" dirty="0" smtClean="0">
                <a:solidFill>
                  <a:srgbClr val="0033CC"/>
                </a:solidFill>
              </a:rPr>
              <a:t>Medzi svaly dolnej končatiny patrí  veľký prsný sval/predný píšťalový sval.</a:t>
            </a:r>
          </a:p>
          <a:p>
            <a:pPr algn="just"/>
            <a:endParaRPr lang="sk-SK" cap="none" dirty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sk-SK" sz="2400" cap="none" dirty="0" smtClean="0">
                <a:solidFill>
                  <a:srgbClr val="0033CC"/>
                </a:solidFill>
              </a:rPr>
              <a:t>Ktorý sval vystiera dolnú končatinu v kolene? Štvorhlavý sval stehna/ trojhlavý sval lýtka/ sedací sval.</a:t>
            </a:r>
          </a:p>
          <a:p>
            <a:pPr algn="just"/>
            <a:endParaRPr lang="sk-SK" sz="2800" cap="none" dirty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800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800" cap="none" dirty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800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800" cap="none" dirty="0">
              <a:solidFill>
                <a:srgbClr val="0033CC"/>
              </a:solidFill>
            </a:endParaRPr>
          </a:p>
          <a:p>
            <a:pPr algn="just"/>
            <a:endParaRPr lang="sk-SK" sz="2800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800" cap="none" dirty="0" smtClean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400" cap="none" dirty="0">
              <a:solidFill>
                <a:srgbClr val="0033CC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sk-SK" sz="2400" cap="none" dirty="0">
              <a:solidFill>
                <a:srgbClr val="0033CC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sk-SK" sz="2400" dirty="0">
              <a:solidFill>
                <a:srgbClr val="0033CC"/>
              </a:solidFill>
            </a:endParaRPr>
          </a:p>
        </p:txBody>
      </p:sp>
      <p:cxnSp>
        <p:nvCxnSpPr>
          <p:cNvPr id="6" name="Rovná spojnica 5"/>
          <p:cNvCxnSpPr/>
          <p:nvPr/>
        </p:nvCxnSpPr>
        <p:spPr>
          <a:xfrm>
            <a:off x="1828800" y="2202287"/>
            <a:ext cx="1056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čísla snímky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30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2</a:t>
            </a:fld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12520" y="1034173"/>
            <a:ext cx="9966960" cy="986651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OBSAH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1112520" y="2383879"/>
            <a:ext cx="9966960" cy="3823738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umožňujú svaly hlavy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hlavy a krku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trupu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chrbta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hrudníka a brucha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hornej končatiny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dolnej končatiny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Súhra kosti a svalov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Vyskúšaj sa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sk-SK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sk-SK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sk-SK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sk-SK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sk-SK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5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5416" y="1147292"/>
            <a:ext cx="9664519" cy="823176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SPRÁVNE PRIRAĎ NÁZOV SVALU K OBRÁZKU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16" y="2408350"/>
            <a:ext cx="1943635" cy="194363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05" y="2388494"/>
            <a:ext cx="1983346" cy="198334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99" y="2428204"/>
            <a:ext cx="1943636" cy="1943636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1318437" y="5018567"/>
            <a:ext cx="23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krajčírsky</a:t>
            </a:r>
            <a:r>
              <a:rPr lang="sk-SK" b="1" dirty="0" smtClean="0">
                <a:solidFill>
                  <a:srgbClr val="0033CC"/>
                </a:solidFill>
              </a:rPr>
              <a:t> sval</a:t>
            </a:r>
            <a:endParaRPr lang="sk-SK" b="1" dirty="0">
              <a:solidFill>
                <a:srgbClr val="0033CC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443330" y="5018567"/>
            <a:ext cx="245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0033CC"/>
                </a:solidFill>
              </a:rPr>
              <a:t>priamy sval brucha</a:t>
            </a:r>
            <a:endParaRPr lang="sk-SK" b="1" dirty="0">
              <a:solidFill>
                <a:srgbClr val="0033CC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4066506" y="5018567"/>
            <a:ext cx="220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33CC"/>
                </a:solidFill>
              </a:rPr>
              <a:t>v</a:t>
            </a:r>
            <a:r>
              <a:rPr lang="sk-SK" b="1" dirty="0" smtClean="0">
                <a:solidFill>
                  <a:srgbClr val="0033CC"/>
                </a:solidFill>
              </a:rPr>
              <a:t>eľký prsný sval</a:t>
            </a:r>
            <a:endParaRPr lang="sk-SK" b="1" dirty="0">
              <a:solidFill>
                <a:srgbClr val="0033CC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9074376" y="5018567"/>
            <a:ext cx="246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 smtClean="0">
                <a:solidFill>
                  <a:srgbClr val="0033CC"/>
                </a:solidFill>
              </a:rPr>
              <a:t>kývač</a:t>
            </a:r>
            <a:r>
              <a:rPr lang="sk-SK" b="1" dirty="0" smtClean="0">
                <a:solidFill>
                  <a:srgbClr val="0033CC"/>
                </a:solidFill>
              </a:rPr>
              <a:t> hlavy</a:t>
            </a:r>
            <a:endParaRPr lang="sk-SK" b="1" dirty="0">
              <a:solidFill>
                <a:srgbClr val="0033CC"/>
              </a:solidFill>
            </a:endParaRP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76" y="2408350"/>
            <a:ext cx="1963490" cy="1963490"/>
          </a:xfrm>
          <a:prstGeom prst="rect">
            <a:avLst/>
          </a:prstGeom>
        </p:spPr>
      </p:pic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567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61901 -0.1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51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9414 -0.11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22058 -0.11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63893 -0.119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2520" y="1188721"/>
            <a:ext cx="9966960" cy="807504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OBRÁZKU VYZNAČ </a:t>
            </a:r>
            <a:r>
              <a:rPr lang="sk-SK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STRMIENKOVÝ SVAL</a:t>
            </a:r>
            <a:endParaRPr lang="sk-SK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15" y="2240924"/>
            <a:ext cx="3464417" cy="3464417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495505" y="5318976"/>
            <a:ext cx="401928" cy="386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4433015" y="5512158"/>
            <a:ext cx="654140" cy="193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8" name="Rovná spojovacia šípka 7"/>
          <p:cNvCxnSpPr/>
          <p:nvPr/>
        </p:nvCxnSpPr>
        <p:spPr>
          <a:xfrm>
            <a:off x="3601844" y="3256156"/>
            <a:ext cx="2018371" cy="446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30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71977" y="1188720"/>
            <a:ext cx="10148553" cy="1129477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POZORNOSŤ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10" y="2562218"/>
            <a:ext cx="3964117" cy="29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34096" y="868553"/>
            <a:ext cx="11320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 err="1" smtClean="0">
                <a:hlinkClick r:id="rId2" action="ppaction://hlinkfile"/>
              </a:rPr>
              <a:t>httpswww.google.comsearchq</a:t>
            </a:r>
            <a:r>
              <a:rPr lang="sk-SK" sz="1200" dirty="0" smtClean="0">
                <a:hlinkClick r:id="rId2" action="ppaction://hlinkfile"/>
              </a:rPr>
              <a:t>=</a:t>
            </a:r>
            <a:r>
              <a:rPr lang="sk-SK" sz="1200" dirty="0" err="1" smtClean="0">
                <a:hlinkClick r:id="rId2" action="ppaction://hlinkfile"/>
              </a:rPr>
              <a:t>muscles+human&amp;client</a:t>
            </a:r>
            <a:r>
              <a:rPr lang="sk-SK" sz="1200" dirty="0" smtClean="0">
                <a:hlinkClick r:id="rId2" action="ppaction://hlinkfile"/>
              </a:rPr>
              <a:t>=</a:t>
            </a:r>
            <a:r>
              <a:rPr lang="sk-SK" sz="1200" dirty="0" err="1" smtClean="0">
                <a:hlinkClick r:id="rId2" action="ppaction://hlinkfile"/>
              </a:rPr>
              <a:t>firefox-a&amp;rls</a:t>
            </a:r>
            <a:r>
              <a:rPr lang="sk-SK" sz="1200" dirty="0" smtClean="0">
                <a:hlinkClick r:id="rId2" action="ppaction://hlinkfile"/>
              </a:rPr>
              <a:t>=</a:t>
            </a:r>
            <a:r>
              <a:rPr lang="sk-SK" sz="1200" dirty="0" err="1" smtClean="0">
                <a:hlinkClick r:id="rId2" action="ppaction://hlinkfile"/>
              </a:rPr>
              <a:t>org.mozillaskofficial&amp;channel</a:t>
            </a:r>
            <a:r>
              <a:rPr lang="sk-SK" sz="1200" dirty="0" smtClean="0">
                <a:hlinkClick r:id="rId2" action="ppaction://hlinkfile"/>
              </a:rPr>
              <a:t>=</a:t>
            </a:r>
            <a:r>
              <a:rPr lang="sk-SK" sz="1200" dirty="0" err="1" smtClean="0">
                <a:hlinkClick r:id="rId2" action="ppaction://hlinkfile"/>
              </a:rPr>
              <a:t>fflb&amp;biw</a:t>
            </a:r>
            <a:r>
              <a:rPr lang="sk-SK" sz="1200" dirty="0" smtClean="0">
                <a:hlinkClick r:id="rId2" action="ppaction://hlinkfile"/>
              </a:rPr>
              <a:t>=1252&amp;bih=609&amp;sour</a:t>
            </a:r>
            <a:endParaRPr lang="sk-SK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200" dirty="0"/>
          </a:p>
        </p:txBody>
      </p:sp>
      <p:sp>
        <p:nvSpPr>
          <p:cNvPr id="3" name="BlokTextu 2"/>
          <p:cNvSpPr txBox="1"/>
          <p:nvPr/>
        </p:nvSpPr>
        <p:spPr>
          <a:xfrm>
            <a:off x="914400" y="334851"/>
            <a:ext cx="835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0033CC"/>
                </a:solidFill>
              </a:rPr>
              <a:t>POUŽITÉ ZDROJE:</a:t>
            </a:r>
            <a:endParaRPr lang="sk-SK" b="1" dirty="0">
              <a:solidFill>
                <a:srgbClr val="0033CC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772733" y="1268409"/>
            <a:ext cx="9264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 smtClean="0"/>
              <a:t>https://www.google.sksearchq</a:t>
            </a:r>
            <a:r>
              <a:rPr lang="sk-SK" sz="1200" dirty="0"/>
              <a:t>=%C5%BEuvacie+svaly&amp;biw=1252&amp;bih=609&amp;source=lnms&amp;tbm=isch&amp;sa=X&amp;ei=ruZwVIiZKcbLPbj5gdA</a:t>
            </a:r>
          </a:p>
        </p:txBody>
      </p:sp>
      <p:sp>
        <p:nvSpPr>
          <p:cNvPr id="6" name="Obdĺžnik 5"/>
          <p:cNvSpPr/>
          <p:nvPr/>
        </p:nvSpPr>
        <p:spPr>
          <a:xfrm>
            <a:off x="772733" y="1688227"/>
            <a:ext cx="10026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https://</a:t>
            </a:r>
            <a:r>
              <a:rPr lang="sk-SK" sz="1200" dirty="0" smtClean="0"/>
              <a:t>www.google.com/search?q=muscles&amp;client=firefox-a&amp;hs=tuH&amp;rls=org.mozilla:sk:official&amp;channel=fflb&amp;source=lnms&amp;tbm=isch&amp;sa</a:t>
            </a:r>
            <a:r>
              <a:rPr lang="sk-SK" sz="1200" dirty="0"/>
              <a:t>=</a:t>
            </a:r>
          </a:p>
        </p:txBody>
      </p:sp>
      <p:sp>
        <p:nvSpPr>
          <p:cNvPr id="8" name="Obdĺžnik 7"/>
          <p:cNvSpPr/>
          <p:nvPr/>
        </p:nvSpPr>
        <p:spPr>
          <a:xfrm>
            <a:off x="785612" y="3300176"/>
            <a:ext cx="10026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https://www.google.com/search?q=muscles&amp;client=firefox-a&amp;hs=tuH&amp;rls=org.mozilla:sk:official&amp;channel=fflb&amp;source=lnms&amp;t</a:t>
            </a:r>
          </a:p>
        </p:txBody>
      </p:sp>
      <p:sp>
        <p:nvSpPr>
          <p:cNvPr id="9" name="Obdĺžnik 8"/>
          <p:cNvSpPr/>
          <p:nvPr/>
        </p:nvSpPr>
        <p:spPr>
          <a:xfrm>
            <a:off x="772733" y="2050163"/>
            <a:ext cx="93886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>
                <a:hlinkClick r:id="rId3"/>
              </a:rPr>
              <a:t>http://www.fsps.muni.cz/frvs/2012/zakladni-gymnastika/protahovaci.html</a:t>
            </a:r>
            <a:endParaRPr lang="sk-SK" sz="1200" dirty="0"/>
          </a:p>
        </p:txBody>
      </p:sp>
      <p:sp>
        <p:nvSpPr>
          <p:cNvPr id="10" name="Obdĺžnik 9"/>
          <p:cNvSpPr/>
          <p:nvPr/>
        </p:nvSpPr>
        <p:spPr>
          <a:xfrm>
            <a:off x="772733" y="2463739"/>
            <a:ext cx="100781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 err="1"/>
              <a:t>httpswww.google.sksearchq</a:t>
            </a:r>
            <a:r>
              <a:rPr lang="sk-SK" sz="1200" dirty="0"/>
              <a:t>=</a:t>
            </a:r>
            <a:r>
              <a:rPr lang="sk-SK" sz="1200" dirty="0" err="1"/>
              <a:t>muscles+back&amp;biw</a:t>
            </a:r>
            <a:r>
              <a:rPr lang="sk-SK" sz="1200" dirty="0"/>
              <a:t>=1252&amp;bih=609&amp;source=</a:t>
            </a:r>
            <a:r>
              <a:rPr lang="sk-SK" sz="1200" dirty="0" err="1"/>
              <a:t>lnms&amp;tbm</a:t>
            </a:r>
            <a:r>
              <a:rPr lang="sk-SK" sz="1200" dirty="0"/>
              <a:t>=</a:t>
            </a:r>
            <a:r>
              <a:rPr lang="sk-SK" sz="1200" dirty="0" err="1"/>
              <a:t>isch&amp;sa</a:t>
            </a:r>
            <a:r>
              <a:rPr lang="sk-SK" sz="1200" dirty="0"/>
              <a:t>=</a:t>
            </a:r>
            <a:r>
              <a:rPr lang="sk-SK" sz="1200" dirty="0" err="1"/>
              <a:t>X&amp;ei</a:t>
            </a:r>
            <a:r>
              <a:rPr lang="sk-SK" sz="1200" dirty="0"/>
              <a:t>=GPpwVOHUEcXxO7fegfAJ&amp;ved=0CAY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785612" y="2874321"/>
            <a:ext cx="10515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 err="1"/>
              <a:t>httpswww.google.sksearchq</a:t>
            </a:r>
            <a:r>
              <a:rPr lang="sk-SK" sz="1200" dirty="0"/>
              <a:t>=</a:t>
            </a:r>
            <a:r>
              <a:rPr lang="sk-SK" sz="1200" dirty="0" err="1"/>
              <a:t>muscles+back&amp;biw</a:t>
            </a:r>
            <a:r>
              <a:rPr lang="sk-SK" sz="1200" dirty="0"/>
              <a:t>=1252&amp;bih=609&amp;source=</a:t>
            </a:r>
            <a:r>
              <a:rPr lang="sk-SK" sz="1200" dirty="0" err="1"/>
              <a:t>lnms&amp;tbm</a:t>
            </a:r>
            <a:r>
              <a:rPr lang="sk-SK" sz="1200" dirty="0"/>
              <a:t>=</a:t>
            </a:r>
            <a:r>
              <a:rPr lang="sk-SK" sz="1200" dirty="0" err="1"/>
              <a:t>isch&amp;sa</a:t>
            </a:r>
            <a:r>
              <a:rPr lang="sk-SK" sz="1200" dirty="0"/>
              <a:t>=</a:t>
            </a:r>
            <a:r>
              <a:rPr lang="sk-SK" sz="1200" dirty="0" err="1"/>
              <a:t>X&amp;ei</a:t>
            </a:r>
            <a:r>
              <a:rPr lang="sk-SK" sz="1200" dirty="0"/>
              <a:t>=GPpwVOHUEcXxO7fegfAJ&amp;ved=0CAY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785612" y="3588083"/>
            <a:ext cx="97557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http://commons.wikimedia.org/wiki/File:External_intercostal_muscles_animation2.gif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785612" y="4004620"/>
            <a:ext cx="4190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http://kulturistika.ronnie.cz/c-589-ako-na-brucho....html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785612" y="4357629"/>
            <a:ext cx="7288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http://www.doctorschierling.com/neck-stretches--upper-back-stretches.html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785612" y="4677156"/>
            <a:ext cx="10013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200" dirty="0"/>
              <a:t>http://www.aspiremag.net/parenting-what-do-your-children-really-need-from-you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23</a:t>
            </a:fld>
            <a:endParaRPr lang="sk-SK" dirty="0"/>
          </a:p>
        </p:txBody>
      </p:sp>
      <p:sp>
        <p:nvSpPr>
          <p:cNvPr id="16" name="Obdĺžnik 15"/>
          <p:cNvSpPr/>
          <p:nvPr/>
        </p:nvSpPr>
        <p:spPr>
          <a:xfrm>
            <a:off x="816165" y="5057657"/>
            <a:ext cx="100712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/>
              <a:t>http://www.dreamstime.com/royalty-free-stock-photo-skeletal-muscle-structure-image27192415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837430" y="5440051"/>
            <a:ext cx="4105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/>
              <a:t>http://en.wikipedia.org/wiki/Latissimus_dorsi_muscle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858695" y="5791755"/>
            <a:ext cx="9517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/>
              <a:t>http://cmapspublic.ihmc.us/rid=1MPX531BX-6RMYQT-412P/Amanda%20Edmison%20Human%20Body%20-%20Muscles</a:t>
            </a:r>
          </a:p>
        </p:txBody>
      </p:sp>
      <p:sp>
        <p:nvSpPr>
          <p:cNvPr id="19" name="Obdĺžnik 18"/>
          <p:cNvSpPr/>
          <p:nvPr/>
        </p:nvSpPr>
        <p:spPr>
          <a:xfrm>
            <a:off x="858695" y="6249781"/>
            <a:ext cx="9375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>
                <a:hlinkClick r:id="rId4"/>
              </a:rPr>
              <a:t>https://www.acefitness.org/certifiednewsarticle/3161/cutting-edge-training-the-fascial-network-part-1</a:t>
            </a:r>
            <a:r>
              <a:rPr lang="sk-SK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183783" y="231820"/>
            <a:ext cx="9459962" cy="1441532"/>
          </a:xfrm>
        </p:spPr>
        <p:txBody>
          <a:bodyPr>
            <a:no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sk-SK" sz="40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+mj-ea"/>
                <a:cs typeface="+mj-cs"/>
              </a:rPr>
              <a:t/>
            </a:r>
            <a:br>
              <a:rPr lang="sk-SK" sz="40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+mj-ea"/>
                <a:cs typeface="+mj-cs"/>
              </a:rPr>
            </a:br>
            <a:r>
              <a:rPr lang="sk-SK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/>
            </a:r>
            <a:br>
              <a:rPr lang="sk-SK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/>
            </a:r>
            <a:b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/>
            </a:r>
            <a:b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/>
            </a:r>
            <a:br>
              <a:rPr lang="sk-SK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sk-SK" sz="40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+mj-ea"/>
                <a:cs typeface="+mj-cs"/>
              </a:rPr>
              <a:t>Svaly hlavy umožňujú:</a:t>
            </a:r>
            <a:br>
              <a:rPr lang="sk-SK" sz="4000" b="1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  <a:ea typeface="+mj-ea"/>
                <a:cs typeface="+mj-cs"/>
              </a:rPr>
            </a:br>
            <a:endParaRPr lang="sk-SK" sz="40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  <a:ea typeface="+mj-ea"/>
              <a:cs typeface="+mj-cs"/>
            </a:endParaRPr>
          </a:p>
        </p:txBody>
      </p:sp>
      <p:sp>
        <p:nvSpPr>
          <p:cNvPr id="14" name="Zástupný symbol obsahu 13"/>
          <p:cNvSpPr>
            <a:spLocks noGrp="1"/>
          </p:cNvSpPr>
          <p:nvPr>
            <p:ph idx="1"/>
          </p:nvPr>
        </p:nvSpPr>
        <p:spPr>
          <a:xfrm>
            <a:off x="1070664" y="1673353"/>
            <a:ext cx="4422605" cy="593330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sk-SK" sz="24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r>
              <a:rPr lang="sk-SK" sz="2400" b="1" i="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žuvanie</a:t>
            </a:r>
            <a:r>
              <a:rPr lang="sk-SK" sz="2400" b="1" i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(žuvacie svaly)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SzPct val="80000"/>
              <a:buFont typeface="Arial"/>
              <a:buChar char="•"/>
            </a:pPr>
            <a:endParaRPr lang="sk-SK" sz="2400" b="1" i="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000000"/>
              </a:buClr>
              <a:buSzPct val="80000"/>
              <a:buFont typeface="Arial"/>
              <a:buChar char="•"/>
            </a:pPr>
            <a:endParaRPr lang="sk-SK" sz="2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  <a:ea typeface="+mn-ea"/>
              <a:cs typeface="+mn-cs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6658378" y="1673352"/>
            <a:ext cx="5267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výrazy tváre </a:t>
            </a:r>
            <a:r>
              <a:rPr lang="sk-SK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(mimické svaly)</a:t>
            </a:r>
          </a:p>
          <a:p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21" y="2121047"/>
            <a:ext cx="2472743" cy="370911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0" y="2311198"/>
            <a:ext cx="4016419" cy="3269365"/>
          </a:xfrm>
          <a:prstGeom prst="rect">
            <a:avLst/>
          </a:prstGeom>
        </p:spPr>
      </p:pic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964885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HLAVY A KRKU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60" y="1609859"/>
            <a:ext cx="2667000" cy="33813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62" y="1774398"/>
            <a:ext cx="4743552" cy="321971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612362" y="1622971"/>
            <a:ext cx="4756432" cy="283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6" name="Pravá jednoduchá zátvorka 5"/>
          <p:cNvSpPr/>
          <p:nvPr/>
        </p:nvSpPr>
        <p:spPr>
          <a:xfrm>
            <a:off x="9826580" y="1771515"/>
            <a:ext cx="103031" cy="246563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9929611" y="2728960"/>
            <a:ext cx="2060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imické svaly</a:t>
            </a:r>
          </a:p>
          <a:p>
            <a:pPr algn="ctr"/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(vytvárajú výraz tváre)</a:t>
            </a:r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Rovná spojovacia šípka 8"/>
          <p:cNvCxnSpPr/>
          <p:nvPr/>
        </p:nvCxnSpPr>
        <p:spPr>
          <a:xfrm>
            <a:off x="3851698" y="3848266"/>
            <a:ext cx="1673771" cy="746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H="1">
            <a:off x="2408349" y="4108360"/>
            <a:ext cx="9916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5473712" y="4423455"/>
            <a:ext cx="178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uvací sval</a:t>
            </a:r>
          </a:p>
          <a:p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354115" y="3920946"/>
            <a:ext cx="204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k-SK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ývač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hlavy</a:t>
            </a:r>
          </a:p>
          <a:p>
            <a:pPr algn="ctr"/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(obracia hlavu dopredu a nakláňa nabok)</a:t>
            </a:r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316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37881"/>
            <a:ext cx="9509760" cy="844468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trupu</a:t>
            </a:r>
            <a:endParaRPr lang="sk-SK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4406" y="1415775"/>
            <a:ext cx="9825082" cy="792214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Pomocou svalov trupu sa pohybuje hrudník a chrbát.</a:t>
            </a:r>
            <a:endParaRPr lang="sk-SK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3727842"/>
            <a:ext cx="2895636" cy="19315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31" y="3402946"/>
            <a:ext cx="3266181" cy="217623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17" y="2207989"/>
            <a:ext cx="3732916" cy="2485621"/>
          </a:xfrm>
          <a:prstGeom prst="rect">
            <a:avLst/>
          </a:prstGeo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55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25003"/>
            <a:ext cx="9509760" cy="792952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CHRBTA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09" y="1447263"/>
            <a:ext cx="5429250" cy="4343400"/>
          </a:xfrm>
        </p:spPr>
      </p:pic>
      <p:sp>
        <p:nvSpPr>
          <p:cNvPr id="5" name="BlokTextu 4"/>
          <p:cNvSpPr txBox="1"/>
          <p:nvPr/>
        </p:nvSpPr>
        <p:spPr>
          <a:xfrm>
            <a:off x="8693239" y="1648496"/>
            <a:ext cx="3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ichobežníkový sval</a:t>
            </a:r>
          </a:p>
          <a:p>
            <a:endParaRPr lang="sk-SK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Rovná spojovacia šípka 6"/>
          <p:cNvCxnSpPr/>
          <p:nvPr/>
        </p:nvCxnSpPr>
        <p:spPr>
          <a:xfrm flipH="1">
            <a:off x="6259133" y="1854558"/>
            <a:ext cx="2408349" cy="463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8693239" y="3655471"/>
            <a:ext cx="2859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k-SK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ajširší sval chrbta</a:t>
            </a:r>
          </a:p>
          <a:p>
            <a:pPr algn="ctr"/>
            <a:r>
              <a:rPr lang="sk-SK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(podieľa sa na pohybe trupu)</a:t>
            </a:r>
            <a:endParaRPr lang="sk-SK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Rovná spojovacia šípka 13"/>
          <p:cNvCxnSpPr/>
          <p:nvPr/>
        </p:nvCxnSpPr>
        <p:spPr>
          <a:xfrm flipH="1">
            <a:off x="6503831" y="3971054"/>
            <a:ext cx="2189408" cy="17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86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3312" y="943118"/>
            <a:ext cx="3541690" cy="450760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ichobežníkový sval</a:t>
            </a:r>
            <a:endParaRPr lang="sk-SK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8" y="1687132"/>
            <a:ext cx="3868599" cy="38685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86" y="1640337"/>
            <a:ext cx="3940935" cy="3940935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6736445" y="867862"/>
            <a:ext cx="444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ajširší sval chrbta</a:t>
            </a:r>
            <a:endParaRPr lang="sk-SK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659785" y="273271"/>
            <a:ext cx="930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SVALY CHRBTA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533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120" y="476518"/>
            <a:ext cx="9509760" cy="792952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 HRUDNÍKA A BRUCHA</a:t>
            </a:r>
            <a:endParaRPr lang="sk-SK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1364082"/>
            <a:ext cx="3580327" cy="4097075"/>
          </a:xfrm>
        </p:spPr>
      </p:pic>
      <p:sp>
        <p:nvSpPr>
          <p:cNvPr id="7" name="BlokTextu 6"/>
          <p:cNvSpPr txBox="1"/>
          <p:nvPr/>
        </p:nvSpPr>
        <p:spPr>
          <a:xfrm>
            <a:off x="7856112" y="2370885"/>
            <a:ext cx="3902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v</a:t>
            </a:r>
            <a:r>
              <a:rPr lang="sk-SK" sz="2000" b="1" dirty="0" smtClean="0">
                <a:solidFill>
                  <a:srgbClr val="FF0000"/>
                </a:solidFill>
              </a:rPr>
              <a:t>eľký prsný sval</a:t>
            </a:r>
          </a:p>
          <a:p>
            <a:pPr algn="ctr"/>
            <a:r>
              <a:rPr lang="sk-SK" sz="2000" b="1" dirty="0" smtClean="0">
                <a:solidFill>
                  <a:srgbClr val="00B0F0"/>
                </a:solidFill>
              </a:rPr>
              <a:t>(spolupracuje so svalmi ramena)</a:t>
            </a:r>
            <a:endParaRPr lang="sk-SK" sz="2000" b="1" dirty="0">
              <a:solidFill>
                <a:srgbClr val="00B0F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023537" y="3841636"/>
            <a:ext cx="3114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p</a:t>
            </a:r>
            <a:r>
              <a:rPr lang="sk-SK" sz="2000" b="1" dirty="0" smtClean="0">
                <a:solidFill>
                  <a:srgbClr val="FF0000"/>
                </a:solidFill>
              </a:rPr>
              <a:t>riamy sval brucha</a:t>
            </a:r>
          </a:p>
          <a:p>
            <a:pPr algn="ctr"/>
            <a:r>
              <a:rPr lang="sk-SK" sz="2000" b="1" dirty="0" smtClean="0">
                <a:solidFill>
                  <a:srgbClr val="00B0F0"/>
                </a:solidFill>
              </a:rPr>
              <a:t>(predkláňa hornú polovicu tela, vťahuje brucho)</a:t>
            </a:r>
            <a:endParaRPr lang="sk-SK" sz="2000" b="1" dirty="0">
              <a:solidFill>
                <a:srgbClr val="00B0F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528034" y="3703136"/>
            <a:ext cx="3277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>
                <a:solidFill>
                  <a:srgbClr val="FF0000"/>
                </a:solidFill>
              </a:rPr>
              <a:t>š</a:t>
            </a:r>
            <a:r>
              <a:rPr lang="sk-SK" sz="2000" b="1" dirty="0" smtClean="0">
                <a:solidFill>
                  <a:srgbClr val="FF0000"/>
                </a:solidFill>
              </a:rPr>
              <a:t>ikmý sval brucha</a:t>
            </a:r>
          </a:p>
          <a:p>
            <a:pPr algn="ctr"/>
            <a:r>
              <a:rPr lang="sk-SK" sz="2000" b="1" dirty="0" smtClean="0">
                <a:solidFill>
                  <a:srgbClr val="00B0F0"/>
                </a:solidFill>
              </a:rPr>
              <a:t>(otáča hornú polovicu tela, umožňuje bočný úkon)</a:t>
            </a:r>
            <a:endParaRPr lang="sk-SK" sz="2000" b="1" dirty="0">
              <a:solidFill>
                <a:srgbClr val="00B0F0"/>
              </a:solidFill>
            </a:endParaRPr>
          </a:p>
        </p:txBody>
      </p:sp>
      <p:cxnSp>
        <p:nvCxnSpPr>
          <p:cNvPr id="13" name="Rovná spojovacia šípka 12"/>
          <p:cNvCxnSpPr/>
          <p:nvPr/>
        </p:nvCxnSpPr>
        <p:spPr>
          <a:xfrm>
            <a:off x="3432220" y="3933964"/>
            <a:ext cx="1545465" cy="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flipH="1" flipV="1">
            <a:off x="6259132" y="2576734"/>
            <a:ext cx="2202288" cy="1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 flipH="1" flipV="1">
            <a:off x="5859887" y="3841633"/>
            <a:ext cx="2446986" cy="184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sk-SK" smtClean="0"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1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7" y="1261659"/>
            <a:ext cx="3967163" cy="3967163"/>
          </a:xfrm>
        </p:spPr>
      </p:pic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73" y="1261659"/>
            <a:ext cx="4040188" cy="4040188"/>
          </a:xfrm>
        </p:spPr>
      </p:pic>
      <p:sp>
        <p:nvSpPr>
          <p:cNvPr id="8" name="BlokTextu 7"/>
          <p:cNvSpPr txBox="1"/>
          <p:nvPr/>
        </p:nvSpPr>
        <p:spPr>
          <a:xfrm>
            <a:off x="1572217" y="695459"/>
            <a:ext cx="3967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</a:rPr>
              <a:t>bránica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822302" y="695459"/>
            <a:ext cx="404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>
                <a:solidFill>
                  <a:srgbClr val="FF0000"/>
                </a:solidFill>
              </a:rPr>
              <a:t>m</a:t>
            </a:r>
            <a:r>
              <a:rPr lang="sk-SK" sz="2800" b="1" dirty="0" err="1" smtClean="0">
                <a:solidFill>
                  <a:srgbClr val="FF0000"/>
                </a:solidFill>
              </a:rPr>
              <a:t>edzirebrové</a:t>
            </a:r>
            <a:r>
              <a:rPr lang="sk-SK" sz="2800" b="1" dirty="0" smtClean="0">
                <a:solidFill>
                  <a:srgbClr val="FF0000"/>
                </a:solidFill>
              </a:rPr>
              <a:t> svaly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289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er Blue 16x9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Blue">
      <a:dk1>
        <a:srgbClr val="000000"/>
      </a:dk1>
      <a:lt1>
        <a:sysClr val="window" lastClr="FFFFFF"/>
      </a:lt1>
      <a:dk2>
        <a:srgbClr val="323232"/>
      </a:dk2>
      <a:lt2>
        <a:srgbClr val="E5E8E8"/>
      </a:lt2>
      <a:accent1>
        <a:srgbClr val="14B4CA"/>
      </a:accent1>
      <a:accent2>
        <a:srgbClr val="F98A37"/>
      </a:accent2>
      <a:accent3>
        <a:srgbClr val="83C546"/>
      </a:accent3>
      <a:accent4>
        <a:srgbClr val="FFD937"/>
      </a:accent4>
      <a:accent5>
        <a:srgbClr val="6D79D1"/>
      </a:accent5>
      <a:accent6>
        <a:srgbClr val="E4607C"/>
      </a:accent6>
      <a:hlink>
        <a:srgbClr val="88CACA"/>
      </a:hlink>
      <a:folHlink>
        <a:srgbClr val="91A7CA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Blue">
      <a:dk1>
        <a:srgbClr val="000000"/>
      </a:dk1>
      <a:lt1>
        <a:sysClr val="window" lastClr="FFFFFF"/>
      </a:lt1>
      <a:dk2>
        <a:srgbClr val="323232"/>
      </a:dk2>
      <a:lt2>
        <a:srgbClr val="E5E8E8"/>
      </a:lt2>
      <a:accent1>
        <a:srgbClr val="14B4CA"/>
      </a:accent1>
      <a:accent2>
        <a:srgbClr val="F98A37"/>
      </a:accent2>
      <a:accent3>
        <a:srgbClr val="83C546"/>
      </a:accent3>
      <a:accent4>
        <a:srgbClr val="FFD937"/>
      </a:accent4>
      <a:accent5>
        <a:srgbClr val="6D79D1"/>
      </a:accent5>
      <a:accent6>
        <a:srgbClr val="E4607C"/>
      </a:accent6>
      <a:hlink>
        <a:srgbClr val="88CACA"/>
      </a:hlink>
      <a:folHlink>
        <a:srgbClr val="91A7CA"/>
      </a:folHlink>
    </a:clrScheme>
    <a:fontScheme name="Constantia">
      <a:maj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BAE80E2-BC63-4DD4-B0C8-1971B89A2F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Čisto modrá prezentácia s orámovaním (širokouhlý formát)</Template>
  <TotalTime>0</TotalTime>
  <Words>548</Words>
  <Application>Microsoft Office PowerPoint</Application>
  <PresentationFormat>Širokouhlá</PresentationFormat>
  <Paragraphs>141</Paragraphs>
  <Slides>23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7" baseType="lpstr">
      <vt:lpstr>Arial</vt:lpstr>
      <vt:lpstr>Constantia</vt:lpstr>
      <vt:lpstr>Wingdings</vt:lpstr>
      <vt:lpstr>Sheer Blue 16x9</vt:lpstr>
      <vt:lpstr>SVALY ČLOVEKA</vt:lpstr>
      <vt:lpstr>OBSAH</vt:lpstr>
      <vt:lpstr>     Svaly hlavy umožňujú: </vt:lpstr>
      <vt:lpstr>SVALY HLAVY A KRKU</vt:lpstr>
      <vt:lpstr>Svaly trupu</vt:lpstr>
      <vt:lpstr>SVALY CHRBTA</vt:lpstr>
      <vt:lpstr>lichobežníkový sval</vt:lpstr>
      <vt:lpstr>SVALY HRUDNÍKA A BRUCHA</vt:lpstr>
      <vt:lpstr>Prezentácia programu PowerPoint</vt:lpstr>
      <vt:lpstr>SVALY HORNEJ KONČATINY</vt:lpstr>
      <vt:lpstr>Prezentácia programu PowerPoint</vt:lpstr>
      <vt:lpstr>SVALY DOLNEJ KONČATINY</vt:lpstr>
      <vt:lpstr>Pod podkožným tukom sú uložené povrchové svaly, pod nimi hĺbkové svaly.</vt:lpstr>
      <vt:lpstr>SÚHRA KOSTRY A SVALOV</vt:lpstr>
      <vt:lpstr>Zaujímavosti</vt:lpstr>
      <vt:lpstr>Úsmev vytvára asi 12 mimických svalov, pri mračení sa pohybuje asi 11 svalov</vt:lpstr>
      <vt:lpstr>Prezentácia programu PowerPoint</vt:lpstr>
      <vt:lpstr>VYSKÚŠAJ SA!</vt:lpstr>
      <vt:lpstr>VYZNAČ SPRÁVNU ODPOVEĎ</vt:lpstr>
      <vt:lpstr>SPRÁVNE PRIRAĎ NÁZOV SVALU K OBRÁZKU</vt:lpstr>
      <vt:lpstr>DO OBRÁZKU VYZNAČ STRMIENKOVÝ SVAL</vt:lpstr>
      <vt:lpstr>ĎAKUJEM ZA POZORNOSŤ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2014-11-22T19:03:45Z</dcterms:created>
  <dcterms:modified xsi:type="dcterms:W3CDTF">2021-02-19T16:33:06Z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TC032134699991</vt:lpwstr>
  </property>
</Properties>
</file>