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7" r:id="rId5"/>
    <p:sldId id="259" r:id="rId6"/>
    <p:sldId id="273" r:id="rId7"/>
    <p:sldId id="260" r:id="rId8"/>
    <p:sldId id="261" r:id="rId9"/>
    <p:sldId id="262" r:id="rId10"/>
    <p:sldId id="263" r:id="rId11"/>
    <p:sldId id="265" r:id="rId12"/>
    <p:sldId id="270" r:id="rId13"/>
    <p:sldId id="271" r:id="rId14"/>
    <p:sldId id="264" r:id="rId15"/>
    <p:sldId id="272" r:id="rId16"/>
    <p:sldId id="266" r:id="rId17"/>
    <p:sldId id="268" r:id="rId18"/>
    <p:sldId id="26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 Polková" initials="AP" lastIdx="1" clrIdx="0">
    <p:extLst>
      <p:ext uri="{19B8F6BF-5375-455C-9EA6-DF929625EA0E}">
        <p15:presenceInfo xmlns:p15="http://schemas.microsoft.com/office/powerpoint/2012/main" userId="926ed0326f74374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5" d="100"/>
          <a:sy n="45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28T21:38:18.664" idx="1">
    <p:pos x="6896" y="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1/15/2021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13359" y="956931"/>
            <a:ext cx="10968642" cy="3463268"/>
          </a:xfrm>
        </p:spPr>
        <p:txBody>
          <a:bodyPr/>
          <a:lstStyle/>
          <a:p>
            <a:pPr algn="ctr"/>
            <a:r>
              <a:rPr lang="sk-SK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Živočíchy </a:t>
            </a:r>
            <a:r>
              <a:rPr lang="sk-SK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/>
            </a:r>
            <a:br>
              <a:rPr lang="sk-SK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</a:br>
            <a:r>
              <a:rPr lang="sk-SK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v </a:t>
            </a:r>
            <a:r>
              <a:rPr lang="sk-SK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okolí ľudských </a:t>
            </a:r>
            <a:r>
              <a:rPr lang="sk-SK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obydlí</a:t>
            </a:r>
            <a:endParaRPr lang="sk-SK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673386"/>
          </a:xfrm>
        </p:spPr>
        <p:txBody>
          <a:bodyPr>
            <a:normAutofit/>
          </a:bodyPr>
          <a:lstStyle/>
          <a:p>
            <a:pPr algn="ctr"/>
            <a:r>
              <a:rPr lang="sk-SK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BIOLÓGIA – 6. ročník</a:t>
            </a:r>
            <a:endParaRPr lang="sk-SK" sz="24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3479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71866" y="6172451"/>
            <a:ext cx="10563286" cy="685549"/>
          </a:xfrm>
        </p:spPr>
        <p:txBody>
          <a:bodyPr>
            <a:normAutofit/>
          </a:bodyPr>
          <a:lstStyle/>
          <a:p>
            <a:r>
              <a:rPr lang="sk-SK" sz="3200" dirty="0" smtClean="0">
                <a:solidFill>
                  <a:srgbClr val="FFFF00"/>
                </a:solidFill>
                <a:latin typeface="Lucida Console" panose="020B0609040504020204" pitchFamily="49" charset="0"/>
              </a:rPr>
              <a:t>Požiera semená, plody čerešne a hrozná</a:t>
            </a:r>
            <a:endParaRPr lang="sk-SK" sz="3200" dirty="0">
              <a:solidFill>
                <a:srgbClr val="FFFF00"/>
              </a:solidFill>
              <a:latin typeface="Lucida Console" panose="020B0609040504020204" pitchFamily="49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134" y="0"/>
            <a:ext cx="9920614" cy="6228567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2329841" y="237995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rgbClr val="FF0000"/>
                </a:solidFill>
                <a:latin typeface="Lucida Console" panose="020B0609040504020204" pitchFamily="49" charset="0"/>
              </a:rPr>
              <a:t>Škorec obyčajný </a:t>
            </a:r>
            <a:endParaRPr lang="sk-SK" sz="2800" b="1" dirty="0">
              <a:solidFill>
                <a:srgbClr val="FF0000"/>
              </a:solidFill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83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934586"/>
            <a:ext cx="2868460" cy="1472162"/>
          </a:xfrm>
        </p:spPr>
        <p:txBody>
          <a:bodyPr/>
          <a:lstStyle/>
          <a:p>
            <a:pPr algn="ctr"/>
            <a:r>
              <a:rPr lang="sk-SK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DROZD </a:t>
            </a:r>
            <a:r>
              <a:rPr lang="sk-SK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ČIERNY </a:t>
            </a:r>
            <a:endParaRPr lang="sk-SK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471" y="0"/>
            <a:ext cx="9810113" cy="687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5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7058" y="2806995"/>
            <a:ext cx="10914362" cy="1666994"/>
          </a:xfrm>
        </p:spPr>
        <p:txBody>
          <a:bodyPr/>
          <a:lstStyle/>
          <a:p>
            <a:r>
              <a:rPr lang="sk-SK" dirty="0" smtClean="0">
                <a:solidFill>
                  <a:srgbClr val="FFFF00"/>
                </a:solidFill>
                <a:latin typeface="Lucida Console" panose="020B0609040504020204" pitchFamily="49" charset="0"/>
              </a:rPr>
              <a:t>Ďalšie druhy by sme mali poznať </a:t>
            </a:r>
            <a:r>
              <a:rPr lang="sk-SK" dirty="0" smtClean="0">
                <a:solidFill>
                  <a:srgbClr val="FFFF00"/>
                </a:solidFill>
                <a:latin typeface="Lucida Console" panose="020B0609040504020204" pitchFamily="49" charset="0"/>
              </a:rPr>
              <a:t/>
            </a:r>
            <a:br>
              <a:rPr lang="sk-SK" dirty="0" smtClean="0">
                <a:solidFill>
                  <a:srgbClr val="FFFF00"/>
                </a:solidFill>
                <a:latin typeface="Lucida Console" panose="020B0609040504020204" pitchFamily="49" charset="0"/>
              </a:rPr>
            </a:br>
            <a:r>
              <a:rPr lang="sk-SK" dirty="0" smtClean="0">
                <a:solidFill>
                  <a:srgbClr val="FFFF00"/>
                </a:solidFill>
                <a:latin typeface="Lucida Console" panose="020B0609040504020204" pitchFamily="49" charset="0"/>
              </a:rPr>
              <a:t>z </a:t>
            </a:r>
            <a:r>
              <a:rPr lang="sk-SK" dirty="0" smtClean="0">
                <a:solidFill>
                  <a:srgbClr val="FFFF00"/>
                </a:solidFill>
                <a:latin typeface="Lucida Console" panose="020B0609040504020204" pitchFamily="49" charset="0"/>
              </a:rPr>
              <a:t>5. </a:t>
            </a:r>
            <a:r>
              <a:rPr lang="sk-SK" dirty="0" smtClean="0">
                <a:solidFill>
                  <a:srgbClr val="FFFF00"/>
                </a:solidFill>
                <a:latin typeface="Lucida Console" panose="020B0609040504020204" pitchFamily="49" charset="0"/>
              </a:rPr>
              <a:t>ročníka!</a:t>
            </a:r>
            <a:endParaRPr lang="sk-SK" dirty="0">
              <a:solidFill>
                <a:srgbClr val="FFFF00"/>
              </a:solidFill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56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7682" y="2222287"/>
            <a:ext cx="11949830" cy="3636511"/>
          </a:xfrm>
        </p:spPr>
        <p:txBody>
          <a:bodyPr>
            <a:normAutofit/>
          </a:bodyPr>
          <a:lstStyle/>
          <a:p>
            <a:r>
              <a:rPr lang="sk-SK" sz="3600" dirty="0" smtClean="0">
                <a:solidFill>
                  <a:srgbClr val="FFFF00"/>
                </a:solidFill>
                <a:latin typeface="Lucida Console" panose="020B0609040504020204" pitchFamily="49" charset="0"/>
              </a:rPr>
              <a:t>Nájdeme tu chránené druhy!</a:t>
            </a:r>
          </a:p>
          <a:p>
            <a:r>
              <a:rPr lang="sk-SK" sz="3600" dirty="0" smtClean="0">
                <a:solidFill>
                  <a:srgbClr val="FFFF00"/>
                </a:solidFill>
                <a:latin typeface="Lucida Console" panose="020B0609040504020204" pitchFamily="49" charset="0"/>
              </a:rPr>
              <a:t>POZOR! Všetky </a:t>
            </a:r>
            <a:r>
              <a:rPr lang="sk-SK" sz="3600" dirty="0" smtClean="0">
                <a:solidFill>
                  <a:srgbClr val="FFFF00"/>
                </a:solidFill>
                <a:latin typeface="Lucida Console" panose="020B0609040504020204" pitchFamily="49" charset="0"/>
              </a:rPr>
              <a:t>obojživelníky </a:t>
            </a:r>
            <a:r>
              <a:rPr lang="sk-SK" sz="3600" dirty="0" smtClean="0">
                <a:solidFill>
                  <a:srgbClr val="FFFF00"/>
                </a:solidFill>
                <a:latin typeface="Lucida Console" panose="020B0609040504020204" pitchFamily="49" charset="0"/>
              </a:rPr>
              <a:t>na Slovensku </a:t>
            </a:r>
            <a:r>
              <a:rPr lang="sk-SK" sz="3600" dirty="0" smtClean="0">
                <a:solidFill>
                  <a:srgbClr val="FFFF00"/>
                </a:solidFill>
                <a:latin typeface="Lucida Console" panose="020B0609040504020204" pitchFamily="49" charset="0"/>
              </a:rPr>
              <a:t>sú chránené.</a:t>
            </a:r>
            <a:endParaRPr lang="sk-SK" sz="3600" dirty="0">
              <a:solidFill>
                <a:srgbClr val="FFFF00"/>
              </a:solidFill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57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l="16322" t="18544" r="32044"/>
          <a:stretch/>
        </p:blipFill>
        <p:spPr>
          <a:xfrm>
            <a:off x="0" y="0"/>
            <a:ext cx="6025019" cy="68580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/>
          <a:srcRect l="14727" r="5308"/>
          <a:stretch/>
        </p:blipFill>
        <p:spPr>
          <a:xfrm>
            <a:off x="5954087" y="0"/>
            <a:ext cx="6246623" cy="5858798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6601216" y="6175332"/>
            <a:ext cx="4208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Sýkorka bielolíca</a:t>
            </a:r>
            <a:endParaRPr lang="sk-SK" sz="28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335581" y="0"/>
            <a:ext cx="3832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Vrabec domový</a:t>
            </a:r>
            <a:endParaRPr lang="sk-SK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0" y="5335578"/>
            <a:ext cx="2805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Neodlietajú na zimu</a:t>
            </a:r>
            <a:endParaRPr lang="sk-SK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16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079288" y="2222287"/>
            <a:ext cx="4112712" cy="3636511"/>
          </a:xfrm>
        </p:spPr>
        <p:txBody>
          <a:bodyPr>
            <a:normAutofit/>
          </a:bodyPr>
          <a:lstStyle/>
          <a:p>
            <a:r>
              <a:rPr lang="sk-SK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Pinka lesná</a:t>
            </a:r>
          </a:p>
          <a:p>
            <a:r>
              <a:rPr lang="sk-SK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Slávik červienka</a:t>
            </a:r>
          </a:p>
          <a:p>
            <a:r>
              <a:rPr lang="sk-SK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Sojka škriekavá </a:t>
            </a:r>
            <a:endParaRPr lang="sk-SK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4794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5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l="21942" r="19057"/>
          <a:stretch/>
        </p:blipFill>
        <p:spPr>
          <a:xfrm>
            <a:off x="0" y="1"/>
            <a:ext cx="7079708" cy="68580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/>
          <a:srcRect l="9362" r="21919"/>
          <a:stretch/>
        </p:blipFill>
        <p:spPr>
          <a:xfrm>
            <a:off x="5554852" y="-40708"/>
            <a:ext cx="6637146" cy="6898709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1240077" y="250521"/>
            <a:ext cx="9231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SOKOL MYŠIAR       Dážďovník tmavý </a:t>
            </a:r>
            <a:endParaRPr lang="sk-SK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79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l="5303" r="3491"/>
          <a:stretch/>
        </p:blipFill>
        <p:spPr>
          <a:xfrm>
            <a:off x="-8712" y="0"/>
            <a:ext cx="6125227" cy="595659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/>
          <a:srcRect l="16651" r="8172"/>
          <a:stretch/>
        </p:blipFill>
        <p:spPr>
          <a:xfrm>
            <a:off x="6089381" y="-1"/>
            <a:ext cx="6111330" cy="5956593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810000" y="6187858"/>
            <a:ext cx="10237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Ropucha zelená        Ropucha </a:t>
            </a:r>
            <a:r>
              <a:rPr lang="sk-SK" sz="3200" b="1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bradavičná</a:t>
            </a:r>
            <a:r>
              <a:rPr lang="sk-SK" sz="32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 </a:t>
            </a:r>
            <a:endParaRPr lang="sk-SK" sz="32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7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54"/>
            <a:ext cx="12192000" cy="6860254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5837129" y="237995"/>
            <a:ext cx="4986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Jašterica zelená</a:t>
            </a:r>
            <a:endParaRPr lang="sk-SK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4538614" cy="791337"/>
          </a:xfrm>
        </p:spPr>
        <p:txBody>
          <a:bodyPr/>
          <a:lstStyle/>
          <a:p>
            <a:pPr algn="ctr"/>
            <a:r>
              <a:rPr lang="sk-SK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Bezstavovce</a:t>
            </a:r>
            <a:endParaRPr lang="sk-SK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5273749"/>
            <a:ext cx="11546958" cy="1584251"/>
          </a:xfrm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Kladie </a:t>
            </a:r>
            <a:r>
              <a:rPr lang="sk-SK" sz="28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vajíčka do kvetov jabloní, </a:t>
            </a:r>
            <a:endParaRPr lang="sk-SK" sz="2800" dirty="0" smtClean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  <a:p>
            <a:pPr algn="ctr"/>
            <a:r>
              <a:rPr lang="sk-SK" sz="28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larva </a:t>
            </a:r>
            <a:r>
              <a:rPr lang="sk-SK" sz="28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sa živí dužinou.</a:t>
            </a:r>
          </a:p>
          <a:p>
            <a:pPr algn="ctr"/>
            <a:endParaRPr lang="sk-SK" sz="28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l="13689" b="15242"/>
          <a:stretch/>
        </p:blipFill>
        <p:spPr>
          <a:xfrm>
            <a:off x="4538615" y="0"/>
            <a:ext cx="7653386" cy="503551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/>
          <a:srcRect l="28855" t="7536" r="31286" b="12964"/>
          <a:stretch/>
        </p:blipFill>
        <p:spPr>
          <a:xfrm rot="5400000">
            <a:off x="911224" y="441639"/>
            <a:ext cx="3682652" cy="5505101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1841326" y="1352863"/>
            <a:ext cx="3663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Obaľovač jablčný</a:t>
            </a:r>
            <a:endParaRPr lang="sk-SK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98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-1" y="5510369"/>
            <a:ext cx="12192000" cy="1347631"/>
          </a:xfrm>
        </p:spPr>
        <p:txBody>
          <a:bodyPr>
            <a:normAutofit/>
          </a:bodyPr>
          <a:lstStyle/>
          <a:p>
            <a:r>
              <a:rPr lang="sk-SK" sz="28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Kladie vajíčka na listy kapusty, ktoré potom larvy požierajú.</a:t>
            </a:r>
            <a:endParaRPr lang="sk-SK" sz="28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372469" cy="478494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384" y="-1"/>
            <a:ext cx="5991615" cy="4793292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2868460" y="4910203"/>
            <a:ext cx="5361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Mlynárik kapustový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66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t="6589" b="7809"/>
          <a:stretch/>
        </p:blipFill>
        <p:spPr>
          <a:xfrm>
            <a:off x="0" y="-1143"/>
            <a:ext cx="12192000" cy="685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55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-1" y="5400304"/>
            <a:ext cx="12192000" cy="1457696"/>
          </a:xfrm>
        </p:spPr>
        <p:txBody>
          <a:bodyPr>
            <a:normAutofit/>
          </a:bodyPr>
          <a:lstStyle/>
          <a:p>
            <a:r>
              <a:rPr lang="sk-SK" sz="28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  Živí </a:t>
            </a:r>
            <a:r>
              <a:rPr lang="sk-SK" sz="28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sa voškami, ktoré poškodzujú rastliny.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l="19872" t="19393" r="8237" b="22087"/>
          <a:stretch/>
        </p:blipFill>
        <p:spPr>
          <a:xfrm>
            <a:off x="4492922" y="0"/>
            <a:ext cx="7699078" cy="417815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/>
          <a:srcRect l="52610" t="16160" r="12976" b="35482"/>
          <a:stretch/>
        </p:blipFill>
        <p:spPr>
          <a:xfrm>
            <a:off x="0" y="0"/>
            <a:ext cx="5285984" cy="4178159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2542784" y="4496844"/>
            <a:ext cx="5899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Lienka sedembodková</a:t>
            </a:r>
            <a:endParaRPr lang="sk-SK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91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t="7288" b="836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9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l="2239" t="14685" r="3189" b="6191"/>
          <a:stretch/>
        </p:blipFill>
        <p:spPr>
          <a:xfrm>
            <a:off x="0" y="0"/>
            <a:ext cx="8467595" cy="4521896"/>
          </a:xfrm>
          <a:prstGeom prst="rect">
            <a:avLst/>
          </a:prstGeom>
        </p:spPr>
      </p:pic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889" r="10069"/>
          <a:stretch/>
        </p:blipFill>
        <p:spPr>
          <a:xfrm>
            <a:off x="7862477" y="0"/>
            <a:ext cx="4329521" cy="4521896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810000" y="4747364"/>
            <a:ext cx="7782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Okáň hruškový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137786" y="5987441"/>
            <a:ext cx="10935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 smtClean="0">
                <a:solidFill>
                  <a:srgbClr val="FF3399"/>
                </a:solidFill>
                <a:latin typeface="Lucida Console" panose="020B0609040504020204" pitchFamily="49" charset="0"/>
              </a:rPr>
              <a:t>Najväčší nočný </a:t>
            </a:r>
            <a:r>
              <a:rPr lang="sk-SK" sz="28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stredoeurópsky</a:t>
            </a:r>
            <a:r>
              <a:rPr lang="sk-SK" sz="2800" dirty="0" smtClean="0">
                <a:solidFill>
                  <a:srgbClr val="FF3399"/>
                </a:solidFill>
                <a:latin typeface="Lucida Console" panose="020B0609040504020204" pitchFamily="49" charset="0"/>
              </a:rPr>
              <a:t> motýľ.</a:t>
            </a:r>
            <a:endParaRPr lang="sk-SK" sz="2800" dirty="0">
              <a:solidFill>
                <a:srgbClr val="FF3399"/>
              </a:solidFill>
              <a:latin typeface="Lucida Console" panose="020B0609040504020204" pitchFamily="49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8692917" y="4808988"/>
            <a:ext cx="2463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dirty="0" smtClean="0">
                <a:solidFill>
                  <a:srgbClr val="FF0000"/>
                </a:solidFill>
                <a:latin typeface="Lucida Console" panose="020B0609040504020204" pitchFamily="49" charset="0"/>
              </a:rPr>
              <a:t>Chránený</a:t>
            </a:r>
            <a:endParaRPr lang="sk-SK" sz="3200" dirty="0">
              <a:solidFill>
                <a:srgbClr val="FF0000"/>
              </a:solidFill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72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3909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396" y="0"/>
            <a:ext cx="5774498" cy="970450"/>
          </a:xfrm>
        </p:spPr>
        <p:txBody>
          <a:bodyPr/>
          <a:lstStyle/>
          <a:p>
            <a:r>
              <a:rPr lang="sk-SK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Vidlochvost</a:t>
            </a:r>
            <a:r>
              <a:rPr lang="sk-SK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 ovocný</a:t>
            </a:r>
            <a:endParaRPr lang="sk-SK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325677" y="1553227"/>
            <a:ext cx="2793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chránený</a:t>
            </a:r>
            <a:endParaRPr lang="sk-SK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89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l="39097" t="10232" r="13384" b="9768"/>
          <a:stretch/>
        </p:blipFill>
        <p:spPr>
          <a:xfrm>
            <a:off x="6985834" y="297711"/>
            <a:ext cx="4880102" cy="548640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0"/>
            <a:ext cx="4972833" cy="1014608"/>
          </a:xfrm>
        </p:spPr>
        <p:txBody>
          <a:bodyPr/>
          <a:lstStyle/>
          <a:p>
            <a:pPr algn="ctr"/>
            <a:r>
              <a:rPr lang="sk-SK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STAVOVCE</a:t>
            </a:r>
            <a:endParaRPr lang="sk-SK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-45930" y="5422605"/>
            <a:ext cx="10554574" cy="14353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28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Lastovička a Belorítka </a:t>
            </a:r>
            <a:r>
              <a:rPr lang="sk-SK" sz="28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obyčajná 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/>
          <a:srcRect l="16830" t="17421" r="3268" b="11129"/>
          <a:stretch/>
        </p:blipFill>
        <p:spPr>
          <a:xfrm>
            <a:off x="38841" y="1709211"/>
            <a:ext cx="6730651" cy="4019107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3909092" y="944988"/>
            <a:ext cx="3432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CHRÁNENÉ</a:t>
            </a:r>
            <a:endParaRPr lang="sk-SK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23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anovenie kvóty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8664B0"/>
      </a:accent1>
      <a:accent2>
        <a:srgbClr val="D75BCD"/>
      </a:accent2>
      <a:accent3>
        <a:srgbClr val="E54D86"/>
      </a:accent3>
      <a:accent4>
        <a:srgbClr val="DE4547"/>
      </a:accent4>
      <a:accent5>
        <a:srgbClr val="F16E40"/>
      </a:accent5>
      <a:accent6>
        <a:srgbClr val="EB9C5A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7AF46513-5B0D-4B03-9323-32F3F0BFC9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Citácia</Template>
  <TotalTime>95</TotalTime>
  <Words>126</Words>
  <Application>Microsoft Office PowerPoint</Application>
  <PresentationFormat>Širokouhlá</PresentationFormat>
  <Paragraphs>33</Paragraphs>
  <Slides>18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22" baseType="lpstr">
      <vt:lpstr>Century Gothic</vt:lpstr>
      <vt:lpstr>Lucida Console</vt:lpstr>
      <vt:lpstr>Wingdings 2</vt:lpstr>
      <vt:lpstr>Stanovenie kvóty</vt:lpstr>
      <vt:lpstr>Živočíchy  v okolí ľudských obydlí</vt:lpstr>
      <vt:lpstr>Bezstavovce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Vidlochvost ovocný</vt:lpstr>
      <vt:lpstr>STAVOVCE</vt:lpstr>
      <vt:lpstr>Prezentácia programu PowerPoint</vt:lpstr>
      <vt:lpstr>DROZD ČIERNY </vt:lpstr>
      <vt:lpstr>Ďalšie druhy by sme mali poznať  z 5. ročníka!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Živočíchy v okolí ľudských sídel</dc:title>
  <dc:creator>Andrea Polková</dc:creator>
  <cp:lastModifiedBy>HP</cp:lastModifiedBy>
  <cp:revision>11</cp:revision>
  <dcterms:created xsi:type="dcterms:W3CDTF">2017-11-28T19:36:38Z</dcterms:created>
  <dcterms:modified xsi:type="dcterms:W3CDTF">2021-01-15T15:57:54Z</dcterms:modified>
</cp:coreProperties>
</file>