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A0D-E0EF-481B-B165-0A4FD536C98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6A84-6664-4585-9ACE-9D3D8429EA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A0D-E0EF-481B-B165-0A4FD536C98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6A84-6664-4585-9ACE-9D3D8429EA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A0D-E0EF-481B-B165-0A4FD536C98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6A84-6664-4585-9ACE-9D3D8429EA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A0D-E0EF-481B-B165-0A4FD536C98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6A84-6664-4585-9ACE-9D3D8429EA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A0D-E0EF-481B-B165-0A4FD536C98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6A84-6664-4585-9ACE-9D3D8429EA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A0D-E0EF-481B-B165-0A4FD536C98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6A84-6664-4585-9ACE-9D3D8429EA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A0D-E0EF-481B-B165-0A4FD536C98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6A84-6664-4585-9ACE-9D3D8429EA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A0D-E0EF-481B-B165-0A4FD536C98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6A84-6664-4585-9ACE-9D3D8429EA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A0D-E0EF-481B-B165-0A4FD536C98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6A84-6664-4585-9ACE-9D3D8429EA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A0D-E0EF-481B-B165-0A4FD536C98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6A84-6664-4585-9ACE-9D3D8429EA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A0D-E0EF-481B-B165-0A4FD536C98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6A84-6664-4585-9ACE-9D3D8429EA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BA0D-E0EF-481B-B165-0A4FD536C98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6A84-6664-4585-9ACE-9D3D8429EAF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3&amp;v=7pR7TNzJ_pA&amp;feature=emb_logo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v6Ehv06mX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1&amp;v=4MlR3dKfXmc&amp;feature=emb_log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WFpBRfLtbIo&amp;feature=emb_log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2016224"/>
          </a:xfrm>
        </p:spPr>
        <p:txBody>
          <a:bodyPr>
            <a:noAutofit/>
          </a:bodyPr>
          <a:lstStyle/>
          <a:p>
            <a:r>
              <a:rPr lang="sk-SK" sz="5400" b="1" dirty="0">
                <a:solidFill>
                  <a:srgbClr val="C00000"/>
                </a:solidFill>
                <a:latin typeface="Arial Black" pitchFamily="34" charset="0"/>
              </a:rPr>
              <a:t>Jednobunkové  organizmy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589240"/>
            <a:ext cx="4784576" cy="982960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tx1"/>
                </a:solidFill>
                <a:latin typeface="Arial Black" pitchFamily="34" charset="0"/>
              </a:rPr>
              <a:t>BIOLÓGIA, </a:t>
            </a:r>
            <a:r>
              <a:rPr lang="sk-SK" sz="2000" dirty="0">
                <a:solidFill>
                  <a:schemeClr val="tx1"/>
                </a:solidFill>
                <a:latin typeface="Arial Black" pitchFamily="34" charset="0"/>
              </a:rPr>
              <a:t>6. </a:t>
            </a:r>
            <a:r>
              <a:rPr lang="sk-SK" sz="2000" dirty="0" smtClean="0">
                <a:solidFill>
                  <a:schemeClr val="tx1"/>
                </a:solidFill>
                <a:latin typeface="Arial Black" pitchFamily="34" charset="0"/>
              </a:rPr>
              <a:t>ročník</a:t>
            </a:r>
            <a:endParaRPr lang="sk-SK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640px-Amoeba_proteus.jpg"/>
          <p:cNvPicPr>
            <a:picLocks noChangeAspect="1"/>
          </p:cNvPicPr>
          <p:nvPr/>
        </p:nvPicPr>
        <p:blipFill>
          <a:blip r:embed="rId2" cstate="print"/>
          <a:srcRect l="6567" r="9085"/>
          <a:stretch>
            <a:fillRect/>
          </a:stretch>
        </p:blipFill>
        <p:spPr>
          <a:xfrm>
            <a:off x="5292080" y="3429000"/>
            <a:ext cx="3654866" cy="32294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</a:rPr>
              <a:t>meňavka veľká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/>
              <a:t>- dokáže meniť tvar tela</a:t>
            </a:r>
          </a:p>
          <a:p>
            <a:pPr>
              <a:buNone/>
            </a:pPr>
            <a:r>
              <a:rPr lang="sk-SK" dirty="0"/>
              <a:t>- prelievaním vnútornej časti tela (</a:t>
            </a:r>
            <a:r>
              <a:rPr lang="sk-SK" u="sng" dirty="0"/>
              <a:t>cytoplazmy</a:t>
            </a:r>
            <a:r>
              <a:rPr lang="sk-SK" dirty="0"/>
              <a:t>) vysúva výbežky –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b="1" dirty="0" err="1">
                <a:solidFill>
                  <a:srgbClr val="00B050"/>
                </a:solidFill>
              </a:rPr>
              <a:t>panôžky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/>
              <a:t>→ </a:t>
            </a:r>
          </a:p>
          <a:p>
            <a:pPr>
              <a:buNone/>
            </a:pPr>
            <a:r>
              <a:rPr lang="sk-SK" dirty="0"/>
              <a:t>    tým sa pohybuje aj chytá </a:t>
            </a:r>
          </a:p>
          <a:p>
            <a:pPr>
              <a:buNone/>
            </a:pPr>
            <a:r>
              <a:rPr lang="sk-SK" dirty="0"/>
              <a:t>    potravu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>
                <a:hlinkClick r:id="rId3"/>
              </a:rPr>
              <a:t>video</a:t>
            </a:r>
            <a:endParaRPr lang="sk-SK" dirty="0"/>
          </a:p>
          <a:p>
            <a:pPr>
              <a:buNone/>
            </a:pPr>
            <a:r>
              <a:rPr lang="sk-SK" dirty="0">
                <a:hlinkClick r:id="rId4"/>
              </a:rPr>
              <a:t>video</a:t>
            </a:r>
            <a:r>
              <a:rPr lang="sk-SK" dirty="0"/>
              <a:t/>
            </a:r>
            <a:br>
              <a:rPr lang="sk-SK" dirty="0"/>
            </a:br>
            <a:endParaRPr lang="sk-SK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640px-Amoeba_fagocitose_vel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341047" cy="558016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0" y="5373216"/>
            <a:ext cx="3635896" cy="1143000"/>
          </a:xfrm>
        </p:spPr>
        <p:txBody>
          <a:bodyPr>
            <a:normAutofit/>
          </a:bodyPr>
          <a:lstStyle/>
          <a:p>
            <a:r>
              <a:rPr lang="sk-SK" sz="3200" dirty="0"/>
              <a:t>potravová vakuola</a:t>
            </a:r>
          </a:p>
        </p:txBody>
      </p:sp>
      <p:pic>
        <p:nvPicPr>
          <p:cNvPr id="4" name="Zástupný symbol obsahu 3" descr="images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4320480" cy="6158982"/>
          </a:xfrm>
        </p:spPr>
      </p:pic>
      <p:sp>
        <p:nvSpPr>
          <p:cNvPr id="5" name="BlokTextu 4"/>
          <p:cNvSpPr txBox="1"/>
          <p:nvPr/>
        </p:nvSpPr>
        <p:spPr>
          <a:xfrm>
            <a:off x="5724128" y="278092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rgbClr val="C00000"/>
                </a:solidFill>
              </a:rPr>
              <a:t>panôžky</a:t>
            </a:r>
            <a:endParaRPr lang="sk-SK" sz="3200" b="1" dirty="0">
              <a:solidFill>
                <a:srgbClr val="C00000"/>
              </a:solidFill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 flipH="1" flipV="1">
            <a:off x="2339752" y="1556792"/>
            <a:ext cx="3240360" cy="1368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>
            <a:off x="4355976" y="3284984"/>
            <a:ext cx="136815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 flipV="1">
            <a:off x="3707904" y="2492896"/>
            <a:ext cx="1872208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5652120" y="458112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jadro</a:t>
            </a:r>
          </a:p>
        </p:txBody>
      </p:sp>
      <p:cxnSp>
        <p:nvCxnSpPr>
          <p:cNvPr id="17" name="Rovná spojovacia šípka 16"/>
          <p:cNvCxnSpPr/>
          <p:nvPr/>
        </p:nvCxnSpPr>
        <p:spPr>
          <a:xfrm flipH="1" flipV="1">
            <a:off x="3851920" y="4005064"/>
            <a:ext cx="180020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H="1" flipV="1">
            <a:off x="3707904" y="5013176"/>
            <a:ext cx="180020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5724128" y="119675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cytoplazma</a:t>
            </a:r>
          </a:p>
        </p:txBody>
      </p:sp>
      <p:cxnSp>
        <p:nvCxnSpPr>
          <p:cNvPr id="14" name="Rovná spojovacia šípka 13"/>
          <p:cNvCxnSpPr/>
          <p:nvPr/>
        </p:nvCxnSpPr>
        <p:spPr>
          <a:xfrm flipH="1">
            <a:off x="2699792" y="1556792"/>
            <a:ext cx="3024336" cy="18722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b="1" u="sng" dirty="0"/>
              <a:t>sú to: </a:t>
            </a:r>
            <a:r>
              <a:rPr lang="sk-SK" dirty="0"/>
              <a:t>rastliny, živočíchy, huby aj baktérie</a:t>
            </a:r>
          </a:p>
          <a:p>
            <a:pPr>
              <a:buFontTx/>
              <a:buChar char="-"/>
            </a:pPr>
            <a:r>
              <a:rPr lang="sk-SK" dirty="0"/>
              <a:t>ich telo tvorí len </a:t>
            </a:r>
            <a:r>
              <a:rPr lang="sk-SK" b="1" dirty="0">
                <a:solidFill>
                  <a:srgbClr val="00B050"/>
                </a:solidFill>
              </a:rPr>
              <a:t>jedna bunka</a:t>
            </a:r>
            <a:r>
              <a:rPr lang="sk-SK" dirty="0"/>
              <a:t>, ktorá vykonáva všetky životné funkcie</a:t>
            </a:r>
          </a:p>
          <a:p>
            <a:pPr lvl="1">
              <a:buFont typeface="Arial" pitchFamily="34" charset="0"/>
              <a:buChar char="•"/>
            </a:pPr>
            <a:r>
              <a:rPr lang="sk-SK" dirty="0"/>
              <a:t>pohybuje sa</a:t>
            </a:r>
          </a:p>
          <a:p>
            <a:pPr lvl="1">
              <a:buFont typeface="Arial" pitchFamily="34" charset="0"/>
              <a:buChar char="•"/>
            </a:pPr>
            <a:r>
              <a:rPr lang="sk-SK" dirty="0"/>
              <a:t>prijíma potravu</a:t>
            </a:r>
          </a:p>
          <a:p>
            <a:pPr lvl="1">
              <a:buFont typeface="Arial" pitchFamily="34" charset="0"/>
              <a:buChar char="•"/>
            </a:pPr>
            <a:r>
              <a:rPr lang="sk-SK" dirty="0"/>
              <a:t>dýcha</a:t>
            </a:r>
          </a:p>
          <a:p>
            <a:pPr lvl="1">
              <a:buFont typeface="Arial" pitchFamily="34" charset="0"/>
              <a:buChar char="•"/>
            </a:pPr>
            <a:r>
              <a:rPr lang="sk-SK" dirty="0"/>
              <a:t>vylučuje odpadové látky</a:t>
            </a:r>
          </a:p>
          <a:p>
            <a:pPr lvl="1">
              <a:buFont typeface="Arial" pitchFamily="34" charset="0"/>
              <a:buChar char="•"/>
            </a:pPr>
            <a:r>
              <a:rPr lang="sk-SK" dirty="0"/>
              <a:t>rozmnožuje sa</a:t>
            </a:r>
          </a:p>
        </p:txBody>
      </p:sp>
      <p:pic>
        <p:nvPicPr>
          <p:cNvPr id="4" name="Obrázok 3" descr="cute-boy-looking-microscope-illustration-cute-boy-looking-microscope-160792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3806552" cy="38065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morske-riasy.jpg"/>
          <p:cNvPicPr>
            <a:picLocks noChangeAspect="1"/>
          </p:cNvPicPr>
          <p:nvPr/>
        </p:nvPicPr>
        <p:blipFill>
          <a:blip r:embed="rId2" cstate="print"/>
          <a:srcRect t="21000" b="11801"/>
          <a:stretch>
            <a:fillRect/>
          </a:stretch>
        </p:blipFill>
        <p:spPr>
          <a:xfrm>
            <a:off x="0" y="4553744"/>
            <a:ext cx="9144000" cy="23042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Jednobunkové rastliny – riasy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b="1" u="sng" dirty="0"/>
              <a:t>výskyt: </a:t>
            </a:r>
            <a:r>
              <a:rPr lang="sk-SK" dirty="0"/>
              <a:t>voda, vlhké prostredie</a:t>
            </a:r>
          </a:p>
          <a:p>
            <a:pPr>
              <a:buFontTx/>
              <a:buChar char="-"/>
            </a:pPr>
            <a:r>
              <a:rPr lang="sk-SK" dirty="0"/>
              <a:t>obsahujú </a:t>
            </a:r>
            <a:r>
              <a:rPr lang="sk-SK" b="1" dirty="0">
                <a:solidFill>
                  <a:srgbClr val="FFC000"/>
                </a:solidFill>
              </a:rPr>
              <a:t>chlorofyl</a:t>
            </a:r>
            <a:r>
              <a:rPr lang="sk-SK" dirty="0"/>
              <a:t> → prebieha v nich </a:t>
            </a:r>
            <a:r>
              <a:rPr lang="sk-SK" b="1" dirty="0">
                <a:solidFill>
                  <a:srgbClr val="FFC000"/>
                </a:solidFill>
              </a:rPr>
              <a:t>fotosyntéza</a:t>
            </a:r>
            <a:r>
              <a:rPr lang="sk-SK" dirty="0"/>
              <a:t> → produkujú kyslík</a:t>
            </a:r>
          </a:p>
          <a:p>
            <a:pPr>
              <a:buFontTx/>
              <a:buChar char="-"/>
            </a:pPr>
            <a:r>
              <a:rPr lang="sk-SK" b="1" u="sng" dirty="0"/>
              <a:t>zástupcovia:</a:t>
            </a:r>
          </a:p>
          <a:p>
            <a:pPr lvl="1">
              <a:buFont typeface="Wingdings" pitchFamily="2" charset="2"/>
              <a:buChar char="ü"/>
            </a:pPr>
            <a:r>
              <a:rPr lang="sk-SK" sz="3200" b="1" dirty="0" err="1">
                <a:solidFill>
                  <a:srgbClr val="C00000"/>
                </a:solidFill>
              </a:rPr>
              <a:t>drobnozrnko</a:t>
            </a:r>
            <a:r>
              <a:rPr lang="sk-SK" sz="3200" b="1" dirty="0">
                <a:solidFill>
                  <a:srgbClr val="C00000"/>
                </a:solidFill>
              </a:rPr>
              <a:t>: </a:t>
            </a:r>
            <a:r>
              <a:rPr lang="sk-SK" sz="3200" dirty="0"/>
              <a:t>žije na vlhkej kôre stromov</a:t>
            </a:r>
          </a:p>
          <a:p>
            <a:pPr lvl="1">
              <a:buFont typeface="Wingdings" pitchFamily="2" charset="2"/>
              <a:buChar char="ü"/>
            </a:pPr>
            <a:r>
              <a:rPr lang="sk-SK" sz="3200" b="1" dirty="0" err="1">
                <a:solidFill>
                  <a:srgbClr val="C00000"/>
                </a:solidFill>
              </a:rPr>
              <a:t>chlorella</a:t>
            </a:r>
            <a:r>
              <a:rPr lang="sk-SK" sz="3200" b="1" dirty="0">
                <a:solidFill>
                  <a:srgbClr val="C00000"/>
                </a:solidFill>
              </a:rPr>
              <a:t>: </a:t>
            </a:r>
            <a:r>
              <a:rPr lang="sk-SK" sz="3200" dirty="0"/>
              <a:t>sladkovodné stojaté vody</a:t>
            </a:r>
          </a:p>
          <a:p>
            <a:pPr lvl="1">
              <a:buFont typeface="Wingdings" pitchFamily="2" charset="2"/>
              <a:buChar char="ü"/>
            </a:pPr>
            <a:r>
              <a:rPr lang="sk-SK" sz="3200" b="1" dirty="0" err="1">
                <a:solidFill>
                  <a:srgbClr val="C00000"/>
                </a:solidFill>
              </a:rPr>
              <a:t>červenoočko</a:t>
            </a:r>
            <a:r>
              <a:rPr lang="sk-SK" sz="3200" dirty="0"/>
              <a:t>: sladkovodné stojaté vody</a:t>
            </a:r>
          </a:p>
          <a:p>
            <a:pPr>
              <a:buFontTx/>
              <a:buChar char="-"/>
            </a:pP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sahu 8" descr="drobnozrnko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 b="13350"/>
          <a:stretch>
            <a:fillRect/>
          </a:stretch>
        </p:blipFill>
        <p:spPr>
          <a:xfrm>
            <a:off x="0" y="3433639"/>
            <a:ext cx="6372200" cy="3424361"/>
          </a:xfrm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solidFill>
                  <a:srgbClr val="C00000"/>
                </a:solidFill>
                <a:latin typeface="Arial Black" pitchFamily="34" charset="0"/>
              </a:rPr>
              <a:t>drobnozrnko</a:t>
            </a:r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sk-SK" dirty="0">
                <a:solidFill>
                  <a:srgbClr val="C00000"/>
                </a:solidFill>
                <a:latin typeface="Arial Black" pitchFamily="34" charset="0"/>
              </a:rPr>
            </a:b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/>
              <a:t>žije jednotlivo alebo v kolóniách</a:t>
            </a:r>
          </a:p>
          <a:p>
            <a:pPr>
              <a:buFontTx/>
              <a:buChar char="-"/>
            </a:pPr>
            <a:r>
              <a:rPr lang="sk-SK" dirty="0"/>
              <a:t>je rozšírené po celom svete</a:t>
            </a:r>
          </a:p>
          <a:p>
            <a:pPr>
              <a:buFontTx/>
              <a:buChar char="-"/>
            </a:pPr>
            <a:r>
              <a:rPr lang="sk-SK" dirty="0"/>
              <a:t>najmä po daždi tvorí</a:t>
            </a:r>
            <a:r>
              <a:rPr lang="sk-SK" dirty="0">
                <a:solidFill>
                  <a:srgbClr val="00B050"/>
                </a:solidFill>
              </a:rPr>
              <a:t> </a:t>
            </a:r>
            <a:r>
              <a:rPr lang="sk-SK" b="1" dirty="0">
                <a:solidFill>
                  <a:srgbClr val="00B050"/>
                </a:solidFill>
              </a:rPr>
              <a:t>zelené povlaky</a:t>
            </a:r>
            <a:r>
              <a:rPr lang="sk-SK" dirty="0"/>
              <a:t> na stromoch, múroch, plotoch ale i v kalužiach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11" name="Obrázok 10" descr="1200px-Pleurococcus1pl.jpg"/>
          <p:cNvPicPr>
            <a:picLocks noChangeAspect="1"/>
          </p:cNvPicPr>
          <p:nvPr/>
        </p:nvPicPr>
        <p:blipFill>
          <a:blip r:embed="rId3" cstate="print"/>
          <a:srcRect t="24706"/>
          <a:stretch>
            <a:fillRect/>
          </a:stretch>
        </p:blipFill>
        <p:spPr>
          <a:xfrm>
            <a:off x="6012160" y="3789040"/>
            <a:ext cx="2841780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bio-chlorella-prasek-100-g_1435158520191126102556.jpg"/>
          <p:cNvPicPr>
            <a:picLocks noChangeAspect="1"/>
          </p:cNvPicPr>
          <p:nvPr/>
        </p:nvPicPr>
        <p:blipFill>
          <a:blip r:embed="rId2" cstate="print"/>
          <a:srcRect l="22680" r="22511" b="10385"/>
          <a:stretch>
            <a:fillRect/>
          </a:stretch>
        </p:blipFill>
        <p:spPr>
          <a:xfrm>
            <a:off x="5868144" y="2744607"/>
            <a:ext cx="3096344" cy="41133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>
                <a:solidFill>
                  <a:srgbClr val="C00000"/>
                </a:solidFill>
                <a:latin typeface="Arial Black" pitchFamily="34" charset="0"/>
              </a:rPr>
              <a:t>chlorella</a:t>
            </a:r>
            <a:endParaRPr lang="sk-SK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/>
              <a:t>obsahuje veľa chlorofylu, bielkovín, minerálnych látok a ďalších živín</a:t>
            </a:r>
          </a:p>
          <a:p>
            <a:pPr>
              <a:buFontTx/>
              <a:buChar char="-"/>
            </a:pPr>
            <a:r>
              <a:rPr lang="sk-SK" dirty="0"/>
              <a:t>využíva sa i ako výživový doplnok</a:t>
            </a:r>
          </a:p>
        </p:txBody>
      </p:sp>
      <p:pic>
        <p:nvPicPr>
          <p:cNvPr id="4" name="Obrázok 3" descr="220px-Chlore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429000"/>
            <a:ext cx="3384375" cy="30920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800px-Euglena_scheme_no_arrows_svg_vel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0924" y="4324687"/>
            <a:ext cx="7843076" cy="25333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4402832" cy="1143000"/>
          </a:xfrm>
        </p:spPr>
        <p:txBody>
          <a:bodyPr/>
          <a:lstStyle/>
          <a:p>
            <a:r>
              <a:rPr lang="sk-SK" b="1" dirty="0" err="1">
                <a:solidFill>
                  <a:srgbClr val="C00000"/>
                </a:solidFill>
                <a:latin typeface="Arial Black" pitchFamily="34" charset="0"/>
              </a:rPr>
              <a:t>červenoočko</a:t>
            </a:r>
            <a:endParaRPr lang="sk-SK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k-SK" dirty="0"/>
              <a:t>pohybuje sa pomocou </a:t>
            </a:r>
          </a:p>
          <a:p>
            <a:pPr>
              <a:buNone/>
            </a:pPr>
            <a:r>
              <a:rPr lang="sk-SK" dirty="0"/>
              <a:t>    vláknitého </a:t>
            </a:r>
            <a:r>
              <a:rPr lang="sk-SK" b="1" dirty="0">
                <a:solidFill>
                  <a:srgbClr val="00B050"/>
                </a:solidFill>
              </a:rPr>
              <a:t>bičíka</a:t>
            </a:r>
          </a:p>
          <a:p>
            <a:pPr>
              <a:buFont typeface="Wingdings" pitchFamily="2" charset="2"/>
              <a:buChar char="ü"/>
            </a:pPr>
            <a:r>
              <a:rPr lang="sk-SK" b="1" dirty="0">
                <a:solidFill>
                  <a:srgbClr val="00B050"/>
                </a:solidFill>
              </a:rPr>
              <a:t>červenou škvrnou </a:t>
            </a:r>
            <a:r>
              <a:rPr lang="sk-SK" dirty="0"/>
              <a:t>vnímajú svetlo  </a:t>
            </a:r>
          </a:p>
          <a:p>
            <a:pPr>
              <a:buFont typeface="Wingdings" pitchFamily="2" charset="2"/>
              <a:buChar char="ü"/>
            </a:pPr>
            <a:r>
              <a:rPr lang="sk-SK" b="1" u="sng" dirty="0"/>
              <a:t>výživa:</a:t>
            </a:r>
            <a:r>
              <a:rPr lang="sk-SK" b="1" dirty="0"/>
              <a:t> </a:t>
            </a:r>
            <a:r>
              <a:rPr lang="sk-SK" dirty="0"/>
              <a:t>ak má dostatok organických látok → </a:t>
            </a:r>
            <a:r>
              <a:rPr lang="sk-SK" i="1" dirty="0"/>
              <a:t>ako živočích</a:t>
            </a:r>
            <a:r>
              <a:rPr lang="sk-SK" dirty="0"/>
              <a:t>; po vyčerpaní </a:t>
            </a:r>
            <a:r>
              <a:rPr lang="sk-SK" dirty="0" err="1"/>
              <a:t>org</a:t>
            </a:r>
            <a:r>
              <a:rPr lang="sk-SK" dirty="0"/>
              <a:t>. látok → </a:t>
            </a:r>
            <a:r>
              <a:rPr lang="sk-SK" i="1" dirty="0"/>
              <a:t>fotosyntézou</a:t>
            </a:r>
          </a:p>
          <a:p>
            <a:pPr>
              <a:buNone/>
            </a:pPr>
            <a:r>
              <a:rPr lang="sk-SK" sz="2800" dirty="0">
                <a:hlinkClick r:id="rId3"/>
              </a:rPr>
              <a:t>video</a:t>
            </a:r>
            <a:endParaRPr lang="sk-SK" sz="2800" dirty="0"/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7" name="Obrázok 6" descr="Euglena_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3154" y="188640"/>
            <a:ext cx="3275141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rgbClr val="00B050"/>
                </a:solidFill>
                <a:latin typeface="Arial Black" pitchFamily="34" charset="0"/>
              </a:rPr>
              <a:t>Jednobunkové živočíchy – prvoky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60848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>
                <a:solidFill>
                  <a:srgbClr val="C00000"/>
                </a:solidFill>
                <a:latin typeface="Arial Black" pitchFamily="34" charset="0"/>
              </a:rPr>
              <a:t>črievička veľká</a:t>
            </a:r>
            <a:endParaRPr lang="sk-SK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sk-SK" dirty="0"/>
              <a:t>živí sa baktériami a inými </a:t>
            </a:r>
            <a:r>
              <a:rPr lang="sk-SK" dirty="0" err="1"/>
              <a:t>jednobunkovcami</a:t>
            </a:r>
            <a:endParaRPr lang="sk-SK" dirty="0"/>
          </a:p>
          <a:p>
            <a:pPr>
              <a:buFontTx/>
              <a:buChar char="-"/>
            </a:pPr>
            <a:r>
              <a:rPr lang="sk-SK" dirty="0"/>
              <a:t>pohyb </a:t>
            </a:r>
            <a:r>
              <a:rPr lang="sk-SK" dirty="0">
                <a:latin typeface="Times New Roman"/>
                <a:cs typeface="Times New Roman"/>
              </a:rPr>
              <a:t>═ </a:t>
            </a:r>
            <a:r>
              <a:rPr lang="sk-SK" b="1" dirty="0">
                <a:solidFill>
                  <a:srgbClr val="00B050"/>
                </a:solidFill>
              </a:rPr>
              <a:t>brvami</a:t>
            </a:r>
          </a:p>
          <a:p>
            <a:pPr>
              <a:buFontTx/>
              <a:buChar char="-"/>
            </a:pPr>
            <a:r>
              <a:rPr lang="sk-SK" dirty="0"/>
              <a:t>vo vnútri tela má </a:t>
            </a:r>
          </a:p>
          <a:p>
            <a:pPr>
              <a:buNone/>
            </a:pPr>
            <a:r>
              <a:rPr lang="sk-SK" dirty="0"/>
              <a:t>    rôzne </a:t>
            </a:r>
            <a:r>
              <a:rPr lang="sk-SK" u="sng" dirty="0"/>
              <a:t>bunkové </a:t>
            </a:r>
          </a:p>
          <a:p>
            <a:pPr>
              <a:buNone/>
            </a:pPr>
            <a:r>
              <a:rPr lang="sk-SK" dirty="0"/>
              <a:t>     </a:t>
            </a:r>
            <a:r>
              <a:rPr lang="sk-SK" u="sng" dirty="0" err="1"/>
              <a:t>orgánčeky</a:t>
            </a:r>
            <a:endParaRPr lang="sk-SK" u="sng" dirty="0"/>
          </a:p>
          <a:p>
            <a:pPr>
              <a:buNone/>
            </a:pPr>
            <a:endParaRPr lang="sk-SK" dirty="0">
              <a:hlinkClick r:id="rId2"/>
            </a:endParaRPr>
          </a:p>
          <a:p>
            <a:pPr>
              <a:buNone/>
            </a:pPr>
            <a:r>
              <a:rPr lang="sk-SK" dirty="0">
                <a:hlinkClick r:id="rId2"/>
              </a:rPr>
              <a:t>video</a:t>
            </a:r>
            <a:endParaRPr lang="sk-SK" dirty="0"/>
          </a:p>
        </p:txBody>
      </p:sp>
      <p:pic>
        <p:nvPicPr>
          <p:cNvPr id="4" name="Obrázok 3" descr="Paramecium_caudatum_Ehrenberg,_1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068960"/>
            <a:ext cx="4805918" cy="3648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99-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160420" cy="6292896"/>
          </a:xfrm>
        </p:spPr>
      </p:pic>
      <p:sp>
        <p:nvSpPr>
          <p:cNvPr id="7" name="BlokTextu 6"/>
          <p:cNvSpPr txBox="1"/>
          <p:nvPr/>
        </p:nvSpPr>
        <p:spPr>
          <a:xfrm>
            <a:off x="4572000" y="0"/>
            <a:ext cx="457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sk-SK" sz="3200" dirty="0"/>
          </a:p>
          <a:p>
            <a:pPr marL="514350" indent="-514350">
              <a:buAutoNum type="arabicPeriod"/>
            </a:pPr>
            <a:r>
              <a:rPr lang="sk-SK" sz="2800" b="1" dirty="0"/>
              <a:t>stiahnuteľná vakuola </a:t>
            </a:r>
            <a:r>
              <a:rPr lang="sk-SK" sz="2800" dirty="0"/>
              <a:t>(vylučuje nadbytočnú vodu a škodlivé látky)</a:t>
            </a:r>
          </a:p>
          <a:p>
            <a:pPr marL="514350" indent="-514350">
              <a:buAutoNum type="arabicPeriod"/>
            </a:pPr>
            <a:r>
              <a:rPr lang="sk-SK" sz="2800" b="1" dirty="0"/>
              <a:t>cytoplazmatická blana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b="1" dirty="0"/>
              <a:t>brvy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b="1" dirty="0"/>
              <a:t>jadro</a:t>
            </a:r>
            <a:r>
              <a:rPr lang="sk-SK" sz="2800" dirty="0"/>
              <a:t> (riadi životné procesy)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b="1" dirty="0"/>
              <a:t>jadierko</a:t>
            </a:r>
            <a:r>
              <a:rPr lang="sk-SK" sz="2800" dirty="0"/>
              <a:t> (riadi rozmnožovanie)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b="1" dirty="0"/>
              <a:t>potravová vakuola </a:t>
            </a:r>
            <a:r>
              <a:rPr lang="sk-SK" sz="2800" dirty="0"/>
              <a:t>(trávi sa v nich potrava)</a:t>
            </a:r>
            <a:endParaRPr lang="sk-SK" sz="2800" b="1" dirty="0"/>
          </a:p>
          <a:p>
            <a:endParaRPr lang="sk-SK" sz="2800" dirty="0"/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2483768" y="4869160"/>
            <a:ext cx="252028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5004048" y="5301208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bunkové ústočká</a:t>
            </a:r>
            <a:r>
              <a:rPr lang="sk-SK" sz="2800" dirty="0"/>
              <a:t> (prijíma nimi potravu - baktérie)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7be0c28b-3c2a-4cf4-addc-5736475a8691.png"/>
          <p:cNvPicPr>
            <a:picLocks noChangeAspect="1"/>
          </p:cNvPicPr>
          <p:nvPr/>
        </p:nvPicPr>
        <p:blipFill>
          <a:blip r:embed="rId2" cstate="print"/>
          <a:srcRect l="3668" r="72367" b="50000"/>
          <a:stretch>
            <a:fillRect/>
          </a:stretch>
        </p:blipFill>
        <p:spPr>
          <a:xfrm>
            <a:off x="6300192" y="4725144"/>
            <a:ext cx="1520532" cy="213285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2240" t="25095" r="32635" b="26660"/>
          <a:stretch>
            <a:fillRect/>
          </a:stretch>
        </p:blipFill>
        <p:spPr bwMode="auto">
          <a:xfrm>
            <a:off x="3563888" y="2103137"/>
            <a:ext cx="5400600" cy="26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k-SK" b="1" u="sng" dirty="0"/>
              <a:t>rozmnožovanie črievičky:</a:t>
            </a:r>
          </a:p>
          <a:p>
            <a:pPr marL="514350" indent="-514350">
              <a:buAutoNum type="arabicPeriod"/>
            </a:pPr>
            <a:r>
              <a:rPr lang="sk-SK" b="1" dirty="0">
                <a:solidFill>
                  <a:srgbClr val="00B050"/>
                </a:solidFill>
              </a:rPr>
              <a:t>nepohlavne</a:t>
            </a:r>
            <a:r>
              <a:rPr lang="sk-SK" dirty="0"/>
              <a:t> – </a:t>
            </a:r>
            <a:r>
              <a:rPr lang="sk-SK" b="1" dirty="0">
                <a:solidFill>
                  <a:srgbClr val="C00000"/>
                </a:solidFill>
              </a:rPr>
              <a:t>delením </a:t>
            </a:r>
          </a:p>
          <a:p>
            <a:pPr marL="514350" indent="-514350">
              <a:buFontTx/>
              <a:buChar char="-"/>
            </a:pPr>
            <a:r>
              <a:rPr lang="sk-SK" dirty="0"/>
              <a:t>najskôr sa rozdelia jadrá a následne sa priečne rozdelí celá bunka</a:t>
            </a:r>
          </a:p>
          <a:p>
            <a:pPr marL="514350" indent="-514350">
              <a:buNone/>
            </a:pPr>
            <a:endParaRPr lang="sk-SK" dirty="0"/>
          </a:p>
          <a:p>
            <a:pPr marL="514350" indent="-514350">
              <a:buNone/>
            </a:pPr>
            <a:endParaRPr lang="sk-SK" dirty="0"/>
          </a:p>
          <a:p>
            <a:pPr marL="514350" indent="-514350">
              <a:buNone/>
            </a:pPr>
            <a:endParaRPr lang="sk-SK" dirty="0"/>
          </a:p>
          <a:p>
            <a:pPr marL="514350" indent="-514350">
              <a:buNone/>
            </a:pPr>
            <a:endParaRPr lang="sk-SK" dirty="0"/>
          </a:p>
          <a:p>
            <a:pPr marL="514350" indent="-514350">
              <a:buNone/>
            </a:pPr>
            <a:r>
              <a:rPr lang="sk-SK" b="1" dirty="0">
                <a:solidFill>
                  <a:srgbClr val="00B050"/>
                </a:solidFill>
              </a:rPr>
              <a:t>2.  pohlavne</a:t>
            </a:r>
            <a:r>
              <a:rPr lang="sk-SK" dirty="0"/>
              <a:t> – </a:t>
            </a:r>
            <a:r>
              <a:rPr lang="sk-SK" b="1" dirty="0">
                <a:solidFill>
                  <a:srgbClr val="C00000"/>
                </a:solidFill>
              </a:rPr>
              <a:t>spájaním</a:t>
            </a:r>
            <a:r>
              <a:rPr lang="sk-SK" dirty="0"/>
              <a:t> </a:t>
            </a:r>
          </a:p>
          <a:p>
            <a:pPr marL="514350" indent="-514350">
              <a:buFontTx/>
              <a:buChar char="-"/>
            </a:pPr>
            <a:r>
              <a:rPr lang="sk-SK" dirty="0"/>
              <a:t>dve črievičky sa spoja a </a:t>
            </a:r>
          </a:p>
          <a:p>
            <a:pPr marL="514350" indent="-514350">
              <a:buNone/>
            </a:pPr>
            <a:r>
              <a:rPr lang="sk-SK" dirty="0"/>
              <a:t>vymenia si časti malého jadra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291</Words>
  <Application>Microsoft Office PowerPoint</Application>
  <PresentationFormat>Prezentácia na obrazovke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Wingdings</vt:lpstr>
      <vt:lpstr>Motív Office</vt:lpstr>
      <vt:lpstr>Jednobunkové  organizmy</vt:lpstr>
      <vt:lpstr>Prezentácia programu PowerPoint</vt:lpstr>
      <vt:lpstr>Jednobunkové rastliny – riasy </vt:lpstr>
      <vt:lpstr>drobnozrnko </vt:lpstr>
      <vt:lpstr>chlorella</vt:lpstr>
      <vt:lpstr>červenoočko</vt:lpstr>
      <vt:lpstr>Jednobunkové živočíchy – prvoky</vt:lpstr>
      <vt:lpstr>Prezentácia programu PowerPoint</vt:lpstr>
      <vt:lpstr>Prezentácia programu PowerPoint</vt:lpstr>
      <vt:lpstr>meňavka veľká</vt:lpstr>
      <vt:lpstr>Prezentácia programu PowerPoint</vt:lpstr>
      <vt:lpstr>potravová vakuola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Jednobunkové a mnohobunkové organizmy</dc:title>
  <dc:creator>Marek Ridzoň</dc:creator>
  <cp:lastModifiedBy>HP</cp:lastModifiedBy>
  <cp:revision>10</cp:revision>
  <dcterms:created xsi:type="dcterms:W3CDTF">2020-03-20T10:21:47Z</dcterms:created>
  <dcterms:modified xsi:type="dcterms:W3CDTF">2021-02-19T16:05:19Z</dcterms:modified>
</cp:coreProperties>
</file>