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7" r:id="rId10"/>
    <p:sldId id="276" r:id="rId11"/>
    <p:sldId id="278" r:id="rId12"/>
    <p:sldId id="273" r:id="rId13"/>
    <p:sldId id="274" r:id="rId14"/>
    <p:sldId id="279" r:id="rId1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A3120D-4F10-4869-8AAA-1DD19D4D8E60}" type="datetime1">
              <a:rPr lang="sk-SK" smtClean="0"/>
              <a:t>10.04.2021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CDEB54-3907-4B10-9D95-817AFCF6224D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8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obloha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6" name="v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 noProof="0" smtClean="0"/>
              <a:t>Upravte štýl predlohy podnadpisov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5E7F4B-FEC9-4E68-AE54-98097C61933E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CCED0-24F2-4246-ABDE-2F576BA8B895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F8E52-E1CF-47E5-B9C9-890148BDF019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oha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68BA7-A5C0-447C-85D5-E2B172204655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ED306-067C-4510-9E16-64D8B53A4C1A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C38D93-8381-46F3-A90A-7AC6CE547687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C208A-D3B3-4E64-A581-C4AE8E40F1A2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oha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1BE9C1-B32B-4747-949F-422AC60269AB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78CB19-8F2A-4386-AB42-9722C080D602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.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B809B9-9E60-4E12-96D9-2058D90ADFAC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oha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vod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9" name="v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0A43316-C2F5-4A9B-8350-E920AD0845E2}" type="datetime1">
              <a:rPr lang="sk-SK" noProof="0" smtClean="0"/>
              <a:t>10.04.2021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4TRXFGV8B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JAWP1jOnw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IrwfSyQo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YMHzQqg3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465PCVwRO4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lt9yAhqT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7I5Vjnml-l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jW9t48zS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5872" y="2202287"/>
            <a:ext cx="9602789" cy="1773760"/>
          </a:xfrm>
        </p:spPr>
        <p:txBody>
          <a:bodyPr rtlCol="0"/>
          <a:lstStyle/>
          <a:p>
            <a:pPr rtl="0"/>
            <a:r>
              <a:rPr lang="sk-SK" b="1" dirty="0" smtClean="0"/>
              <a:t>VODNÉ BEZSTAVOVCE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63756" y="5656521"/>
            <a:ext cx="4828244" cy="770037"/>
          </a:xfrm>
        </p:spPr>
        <p:txBody>
          <a:bodyPr rtlCol="0">
            <a:normAutofit/>
          </a:bodyPr>
          <a:lstStyle/>
          <a:p>
            <a:pPr rtl="0"/>
            <a:r>
              <a:rPr lang="sk-SK" sz="3200" i="1" dirty="0" smtClean="0"/>
              <a:t>BIOLÓGIA </a:t>
            </a:r>
            <a:r>
              <a:rPr lang="sk-SK" sz="3200" i="1" cap="none" dirty="0" smtClean="0"/>
              <a:t>pre 5. ročník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9306" y="110629"/>
            <a:ext cx="7815759" cy="77801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STAVBA TELA RAKA RIEČNEHO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763" y="1322835"/>
            <a:ext cx="6079822" cy="429235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649273" y="888642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lavohruď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5409127" y="1210614"/>
            <a:ext cx="311547" cy="1622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7328079" y="888642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bruško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7688687" y="1257974"/>
            <a:ext cx="90152" cy="1575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9275739" y="2833352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</a:t>
            </a:r>
            <a:r>
              <a:rPr lang="sk-SK" dirty="0" smtClean="0"/>
              <a:t>hvostová plutvička</a:t>
            </a:r>
            <a:endParaRPr lang="sk-SK" dirty="0"/>
          </a:p>
        </p:txBody>
      </p:sp>
      <p:cxnSp>
        <p:nvCxnSpPr>
          <p:cNvPr id="12" name="Rovná spojovacia šípka 11"/>
          <p:cNvCxnSpPr>
            <a:stCxn id="10" idx="1"/>
          </p:cNvCxnSpPr>
          <p:nvPr/>
        </p:nvCxnSpPr>
        <p:spPr>
          <a:xfrm flipH="1">
            <a:off x="8329143" y="3018018"/>
            <a:ext cx="946596" cy="60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136456" y="2648686"/>
            <a:ext cx="285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</a:t>
            </a:r>
            <a:r>
              <a:rPr lang="sk-SK" dirty="0" smtClean="0"/>
              <a:t>lhé a krátke tykadlá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flipV="1">
            <a:off x="2871989" y="2550017"/>
            <a:ext cx="953036" cy="283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2995566" y="2898213"/>
            <a:ext cx="1159098" cy="119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302724" y="4408730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klepetá</a:t>
            </a:r>
            <a:endParaRPr lang="sk-SK" dirty="0"/>
          </a:p>
        </p:txBody>
      </p:sp>
      <p:cxnSp>
        <p:nvCxnSpPr>
          <p:cNvPr id="22" name="Rovná spojovacia šípka 21"/>
          <p:cNvCxnSpPr/>
          <p:nvPr/>
        </p:nvCxnSpPr>
        <p:spPr>
          <a:xfrm flipV="1">
            <a:off x="2165609" y="4005330"/>
            <a:ext cx="1775326" cy="588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4257695" y="5615189"/>
            <a:ext cx="386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</a:t>
            </a:r>
            <a:r>
              <a:rPr lang="sk-SK" dirty="0" smtClean="0"/>
              <a:t>lánkované končatiny</a:t>
            </a:r>
            <a:endParaRPr lang="sk-SK" dirty="0"/>
          </a:p>
        </p:txBody>
      </p:sp>
      <p:cxnSp>
        <p:nvCxnSpPr>
          <p:cNvPr id="26" name="Rovná spojovacia šípka 25"/>
          <p:cNvCxnSpPr/>
          <p:nvPr/>
        </p:nvCxnSpPr>
        <p:spPr>
          <a:xfrm flipV="1">
            <a:off x="5409127" y="5061397"/>
            <a:ext cx="311547" cy="553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1302724" y="1468192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oči</a:t>
            </a:r>
            <a:endParaRPr lang="sk-SK" dirty="0"/>
          </a:p>
        </p:txBody>
      </p:sp>
      <p:cxnSp>
        <p:nvCxnSpPr>
          <p:cNvPr id="29" name="Rovná spojovacia šípka 28"/>
          <p:cNvCxnSpPr/>
          <p:nvPr/>
        </p:nvCxnSpPr>
        <p:spPr>
          <a:xfrm>
            <a:off x="1755819" y="1692167"/>
            <a:ext cx="3035122" cy="956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11" y="585987"/>
            <a:ext cx="7126310" cy="534473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944710" y="759854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vajíčka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3219718" y="1406185"/>
            <a:ext cx="862885" cy="1221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47" y="2016737"/>
            <a:ext cx="2975045" cy="19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5"/>
            <a:ext cx="12192000" cy="182120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DAFNIA ŠTÍHLA</a:t>
            </a:r>
            <a:r>
              <a:rPr lang="sk-SK" dirty="0"/>
              <a:t> – pohyb pomocou dlhých tykadiel, nimi si priháňa aj potravu – riasy, </a:t>
            </a:r>
            <a:r>
              <a:rPr lang="sk-SK" dirty="0" smtClean="0"/>
              <a:t>baktérie. Má priehľadné telo a je potravou akváriových rybičiek. Volajú ju aj vodná blcha.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41" y="1788381"/>
            <a:ext cx="3924063" cy="4477189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178682" y="6361021"/>
            <a:ext cx="560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https://www.youtube.com/watch?v=A4TRXFGV8Bg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4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6"/>
            <a:ext cx="12192000" cy="164089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CYKLOP OBYČAJNÝ</a:t>
            </a:r>
            <a:r>
              <a:rPr lang="sk-SK" dirty="0"/>
              <a:t> – vo vačkoch má prichytené vajíčka, na konci tela má vidlicovité výbežky, nimi vesluje</a:t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94" y="1777284"/>
            <a:ext cx="2371256" cy="381812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36335" y="6322385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https://www.youtube.com/watch?v=kiJAWP1jOnw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35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8400" y="2158370"/>
            <a:ext cx="7622576" cy="1088136"/>
          </a:xfrm>
        </p:spPr>
        <p:txBody>
          <a:bodyPr/>
          <a:lstStyle/>
          <a:p>
            <a:r>
              <a:rPr lang="sk-SK" b="1" dirty="0" smtClean="0"/>
              <a:t>ĎAKUJEM ZA POZORNOSŤ.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5412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5"/>
            <a:ext cx="12192000" cy="242650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Nemajú vnútornú </a:t>
            </a:r>
            <a:r>
              <a:rPr lang="sk-SK" dirty="0" smtClean="0"/>
              <a:t>kostru.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b="1" u="sng" dirty="0"/>
              <a:t>Majú</a:t>
            </a:r>
            <a:r>
              <a:rPr lang="sk-SK" b="1" u="sng" dirty="0">
                <a:solidFill>
                  <a:srgbClr val="FF0000"/>
                </a:solidFill>
              </a:rPr>
              <a:t> </a:t>
            </a:r>
            <a:r>
              <a:rPr lang="sk-SK" b="1" u="sng" dirty="0" smtClean="0">
                <a:solidFill>
                  <a:srgbClr val="FF0000"/>
                </a:solidFill>
              </a:rPr>
              <a:t>SCHRÁNKU</a:t>
            </a:r>
            <a:br>
              <a:rPr lang="sk-SK" b="1" u="sng" dirty="0" smtClean="0">
                <a:solidFill>
                  <a:srgbClr val="FF0000"/>
                </a:solidFill>
              </a:rPr>
            </a:b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sz="3200" b="1" u="sng" dirty="0"/>
              <a:t>(</a:t>
            </a:r>
            <a:r>
              <a:rPr lang="sk-SK" sz="3200" b="1" u="sng" dirty="0" smtClean="0"/>
              <a:t> </a:t>
            </a:r>
            <a:r>
              <a:rPr lang="sk-SK" sz="3200" dirty="0"/>
              <a:t>z nej sa vysúva hlava a svalnatá </a:t>
            </a:r>
            <a:r>
              <a:rPr lang="sk-SK" sz="3200" dirty="0" smtClean="0"/>
              <a:t>noha).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31820" y="2485624"/>
            <a:ext cx="11784169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k-SK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ULITU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špirálovite stočená                     </a:t>
            </a:r>
            <a:r>
              <a:rPr lang="sk-SK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LASTÚRU</a:t>
            </a:r>
            <a:r>
              <a:rPr lang="sk-SK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 </a:t>
            </a:r>
            <a:r>
              <a:rPr lang="sk-SK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časti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72" y="3181081"/>
            <a:ext cx="4002110" cy="26680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3" y="3078928"/>
            <a:ext cx="3870302" cy="29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8" y="124160"/>
            <a:ext cx="11430000" cy="64293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152" y="4114801"/>
            <a:ext cx="12192000" cy="2743199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Vodné bezstavovce 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b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živia sa vodnými rastlinami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planktónom.</a:t>
            </a:r>
            <a:b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Cez zimu neprijímajú potravu a prijímajú minimum kyslíka, nehýbu sa.</a:t>
            </a:r>
            <a:b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2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5"/>
            <a:ext cx="12192000" cy="2581055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ŠKĽABKA VEĽKÁ</a:t>
            </a:r>
            <a:r>
              <a:rPr lang="sk-SK" dirty="0"/>
              <a:t> – žije na dne stojatých a pomaly tečúcich vôd</a:t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24" y="2360231"/>
            <a:ext cx="6096000" cy="406717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062966" y="6488668"/>
            <a:ext cx="627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://www.youtube.com/watch?v=CdIrwfSyQo4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0779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7" y="1762345"/>
            <a:ext cx="3435439" cy="22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VODNIAK VYSOKÝ</a:t>
            </a:r>
            <a:r>
              <a:rPr lang="sk-SK" dirty="0"/>
              <a:t> – Žije pri vodnej hladine</a:t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027090"/>
            <a:ext cx="6096000" cy="4572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69744" y="5683786"/>
            <a:ext cx="565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https://www.youtube.com/watch?v=0XYMHzQqg3w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9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6"/>
            <a:ext cx="12192000" cy="220756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PIJAVICA *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– Žije na dne potokov a rybníkov. Má článkované telo bez štetín, na koncoch má svalnaté </a:t>
            </a:r>
            <a:r>
              <a:rPr lang="sk-SK" dirty="0" err="1"/>
              <a:t>prísavky</a:t>
            </a:r>
            <a:r>
              <a:rPr lang="sk-SK" dirty="0"/>
              <a:t>.  Živí sa krvou vodných stavovcov alebo drobnými živočíchmi.</a:t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70" y="2637988"/>
            <a:ext cx="5682155" cy="2718315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125970" y="5521547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2"/>
              </a:rPr>
              <a:t>https://www.youtube.com/watch?v=465PCVwRO40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59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6"/>
            <a:ext cx="12192000" cy="2259084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VODNÁR STRIEBRISTÝ</a:t>
            </a:r>
            <a:r>
              <a:rPr lang="sk-SK" dirty="0"/>
              <a:t> – pavúk, loví larvy vodného </a:t>
            </a:r>
            <a:r>
              <a:rPr lang="sk-SK" dirty="0" smtClean="0"/>
              <a:t>hmyzu a požiera ich vo zvone utkanom z pavučiny, ktorý slúži ako zásobáreň vzduchu. Žije v pomaly tečúcich vodách.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5" y="1882130"/>
            <a:ext cx="3488617" cy="407005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625612" y="6018704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FF0000"/>
                </a:solidFill>
                <a:hlinkClick r:id="rId3"/>
              </a:rPr>
              <a:t>https://www.youtube.com/watch?v=1rlt9yAhqTw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625612" y="6454557"/>
            <a:ext cx="524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https://www.youtube.com/watch?v=7I5Vjnml-lA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4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6"/>
            <a:ext cx="12192000" cy="194999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RAK RIEČNY*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- zvlieka pancier. Žije v čistých vodách ( je ukazovateľom čistoty vôd ), pod kameňmi, koreňmi  stromov. Živí sa </a:t>
            </a:r>
            <a:r>
              <a:rPr lang="sk-SK" dirty="0" smtClean="0"/>
              <a:t>zdochlinami, ktoré vyhľadáva dobrým čuchom.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62" y="2027281"/>
            <a:ext cx="7310583" cy="3918016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34622" y="6077686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https://www.youtube.com/watch?v=RkjW9t48zS0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23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5176"/>
            <a:ext cx="11822806" cy="592956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u="sng" dirty="0">
                <a:solidFill>
                  <a:srgbClr val="FF0000"/>
                </a:solidFill>
              </a:rPr>
              <a:t>STAVBA: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HLAVOHRUĎ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ústny otvor, článkované končatiny, oči na stopkách</a:t>
            </a:r>
            <a:br>
              <a:rPr lang="sk-SK" dirty="0"/>
            </a:br>
            <a:r>
              <a:rPr lang="sk-SK" dirty="0"/>
              <a:t>klepetá – na obranu a získavanie potravy</a:t>
            </a:r>
            <a:br>
              <a:rPr lang="sk-SK" dirty="0"/>
            </a:br>
            <a:r>
              <a:rPr lang="sk-SK" dirty="0"/>
              <a:t>na hrudi má 4 páry kráčavých </a:t>
            </a:r>
            <a:r>
              <a:rPr lang="sk-SK" dirty="0" smtClean="0"/>
              <a:t>končatín</a:t>
            </a:r>
            <a:br>
              <a:rPr lang="sk-SK" dirty="0" smtClean="0"/>
            </a:br>
            <a:r>
              <a:rPr lang="sk-SK" dirty="0"/>
              <a:t>	</a:t>
            </a:r>
            <a:br>
              <a:rPr lang="sk-SK" dirty="0"/>
            </a:br>
            <a:r>
              <a:rPr lang="sk-SK" b="1" dirty="0"/>
              <a:t>BRUŠKO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Krátke končatiny  </a:t>
            </a:r>
            <a:r>
              <a:rPr lang="sk-SK" dirty="0" smtClean="0"/>
              <a:t>slúžia na </a:t>
            </a:r>
            <a:r>
              <a:rPr lang="sk-SK" dirty="0"/>
              <a:t>prichytenie vajíčok a </a:t>
            </a:r>
            <a:r>
              <a:rPr lang="sk-SK" dirty="0" smtClean="0"/>
              <a:t>mláďat.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Chvostová plutvička </a:t>
            </a:r>
            <a:r>
              <a:rPr lang="sk-SK" dirty="0" smtClean="0"/>
              <a:t>umožňuje </a:t>
            </a:r>
            <a:r>
              <a:rPr lang="sk-SK" dirty="0"/>
              <a:t>pohyb </a:t>
            </a:r>
            <a:r>
              <a:rPr lang="sk-SK" dirty="0" smtClean="0"/>
              <a:t>dozadu.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4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án 16 x 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60_TF02895256" id="{F95E2E14-81DE-4125-81B8-A755ECF4F140}" vid="{91A66B4C-D794-4E0B-9F92-437AB5AEBF7A}"/>
    </a:ext>
  </a:extLst>
</a:theme>
</file>

<file path=ppt/theme/theme2.xml><?xml version="1.0" encoding="utf-8"?>
<a:theme xmlns:a="http://schemas.openxmlformats.org/drawingml/2006/main" name="Motív balíka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s kresbou oceánu (širokouhlý formát)</Template>
  <TotalTime>111</TotalTime>
  <Words>342</Words>
  <Application>Microsoft Office PowerPoint</Application>
  <PresentationFormat>Širokouhlá</PresentationFormat>
  <Paragraphs>32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Oceán 16 x 9</vt:lpstr>
      <vt:lpstr>VODNÉ BEZSTAVOVCE</vt:lpstr>
      <vt:lpstr>Nemajú vnútornú kostru.  Majú SCHRÁNKU  ( z nej sa vysúva hlava a svalnatá noha). </vt:lpstr>
      <vt:lpstr>Vodné bezstavovce  -  živia sa vodnými rastlinami a planktónom. Cez zimu neprijímajú potravu a prijímajú minimum kyslíka, nehýbu sa. </vt:lpstr>
      <vt:lpstr>ŠKĽABKA VEĽKÁ – žije na dne stojatých a pomaly tečúcich vôd </vt:lpstr>
      <vt:lpstr>VODNIAK VYSOKÝ – Žije pri vodnej hladine </vt:lpstr>
      <vt:lpstr>PIJAVICA * – Žije na dne potokov a rybníkov. Má článkované telo bez štetín, na koncoch má svalnaté prísavky.  Živí sa krvou vodných stavovcov alebo drobnými živočíchmi. </vt:lpstr>
      <vt:lpstr>VODNÁR STRIEBRISTÝ – pavúk, loví larvy vodného hmyzu a požiera ich vo zvone utkanom z pavučiny, ktorý slúži ako zásobáreň vzduchu. Žije v pomaly tečúcich vodách.   </vt:lpstr>
      <vt:lpstr>RAK RIEČNY* - zvlieka pancier. Žije v čistých vodách ( je ukazovateľom čistoty vôd ), pod kameňmi, koreňmi  stromov. Živí sa zdochlinami, ktoré vyhľadáva dobrým čuchom. </vt:lpstr>
      <vt:lpstr>STAVBA:   HLAVOHRUĎ   ústny otvor, článkované končatiny, oči na stopkách klepetá – na obranu a získavanie potravy na hrudi má 4 páry kráčavých končatín   BRUŠKO Krátke končatiny  slúžia na prichytenie vajíčok a mláďat. Chvostová plutvička umožňuje pohyb dozadu. </vt:lpstr>
      <vt:lpstr>STAVBA TELA RAKA RIEČNEHO</vt:lpstr>
      <vt:lpstr>Prezentácia programu PowerPoint</vt:lpstr>
      <vt:lpstr>DAFNIA ŠTÍHLA – pohyb pomocou dlhých tykadiel, nimi si priháňa aj potravu – riasy, baktérie. Má priehľadné telo a je potravou akváriových rybičiek. Volajú ju aj vodná blcha. </vt:lpstr>
      <vt:lpstr>CYKLOP OBYČAJNÝ – vo vačkoch má prichytené vajíčka, na konci tela má vidlicovité výbežky, nimi vesluje 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BEZSTAVOVCE</dc:title>
  <dc:creator>Beata Čižmarova</dc:creator>
  <cp:lastModifiedBy>HP</cp:lastModifiedBy>
  <cp:revision>13</cp:revision>
  <dcterms:created xsi:type="dcterms:W3CDTF">2020-01-28T16:55:26Z</dcterms:created>
  <dcterms:modified xsi:type="dcterms:W3CDTF">2021-04-10T11:25:22Z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