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31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767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49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322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626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690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543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936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991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549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716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46663-FA72-4704-A0CA-D5EDEE8931DA}" type="datetimeFigureOut">
              <a:rPr lang="sk-SK" smtClean="0"/>
              <a:t>26. 3. 2021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9D9CF-BF80-4497-A7E6-DC057D6CF85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639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17183" y="1933732"/>
            <a:ext cx="9144000" cy="2387600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Drobné vodné živočíchy</a:t>
            </a:r>
          </a:p>
        </p:txBody>
      </p:sp>
    </p:spTree>
    <p:extLst>
      <p:ext uri="{BB962C8B-B14F-4D97-AF65-F5344CB8AC3E}">
        <p14:creationId xmlns:p14="http://schemas.microsoft.com/office/powerpoint/2010/main" val="154950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69794"/>
          </a:xfrm>
        </p:spPr>
        <p:txBody>
          <a:bodyPr>
            <a:noAutofit/>
          </a:bodyPr>
          <a:lstStyle/>
          <a:p>
            <a:r>
              <a:rPr lang="sk-SK" sz="5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Drobné vodné živočíchy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6061" y="869794"/>
            <a:ext cx="11642501" cy="5634037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sk-SK" sz="3600" dirty="0" smtClean="0"/>
              <a:t>Sú súčasťou planktónu </a:t>
            </a:r>
          </a:p>
          <a:p>
            <a:pPr marL="342900" indent="-342900" algn="l">
              <a:buFontTx/>
              <a:buChar char="-"/>
            </a:pPr>
            <a:endParaRPr lang="sk-SK" sz="3600" dirty="0" smtClean="0"/>
          </a:p>
          <a:p>
            <a:pPr marL="342900" indent="-342900" algn="l">
              <a:buFontTx/>
              <a:buChar char="-"/>
            </a:pPr>
            <a:r>
              <a:rPr lang="sk-SK" sz="3600" dirty="0" smtClean="0"/>
              <a:t>Poskytujú potravu iným vodným živočíchom </a:t>
            </a:r>
          </a:p>
          <a:p>
            <a:pPr algn="l"/>
            <a:endParaRPr lang="sk-SK" sz="3600" dirty="0" smtClean="0"/>
          </a:p>
          <a:p>
            <a:pPr marL="342900" indent="-342900" algn="l">
              <a:buFontTx/>
              <a:buChar char="-"/>
            </a:pPr>
            <a:r>
              <a:rPr lang="sk-SK" sz="3600" dirty="0" smtClean="0"/>
              <a:t>Telo tvorí jedna bunka alebo mnoho buniek </a:t>
            </a:r>
          </a:p>
          <a:p>
            <a:pPr marL="342900" indent="-342900" algn="l"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296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9" y="4179360"/>
            <a:ext cx="4320388" cy="267864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69794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Drobné vodné živočíchy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6061" y="869794"/>
            <a:ext cx="11642501" cy="5634037"/>
          </a:xfrm>
        </p:spPr>
        <p:txBody>
          <a:bodyPr/>
          <a:lstStyle/>
          <a:p>
            <a:pPr algn="l"/>
            <a:r>
              <a:rPr lang="sk-SK" sz="3600" dirty="0" smtClean="0"/>
              <a:t>• </a:t>
            </a:r>
            <a:r>
              <a:rPr lang="sk-SK" sz="3600" b="1" dirty="0" smtClean="0">
                <a:solidFill>
                  <a:srgbClr val="002060"/>
                </a:solidFill>
              </a:rPr>
              <a:t>Črievička veľká</a:t>
            </a:r>
            <a:r>
              <a:rPr lang="sk-SK" sz="3600" dirty="0" smtClean="0"/>
              <a:t>: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Jednobunkový živočích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Živí sa baktériami a inými mikroorganizmami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Pohybuje sa </a:t>
            </a:r>
            <a:r>
              <a:rPr lang="sk-SK" sz="3600" b="1" dirty="0" smtClean="0"/>
              <a:t>brvami </a:t>
            </a:r>
            <a:r>
              <a:rPr lang="sk-SK" sz="3600" dirty="0" smtClean="0"/>
              <a:t>(pravidelne sa vlnia)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Vo vnútri bunky má </a:t>
            </a:r>
            <a:r>
              <a:rPr lang="sk-SK" sz="3600" dirty="0" err="1" smtClean="0"/>
              <a:t>orgánčeky</a:t>
            </a:r>
            <a:r>
              <a:rPr lang="sk-SK" sz="3600" dirty="0" smtClean="0"/>
              <a:t> </a:t>
            </a:r>
            <a:br>
              <a:rPr lang="sk-SK" sz="3600" dirty="0" smtClean="0"/>
            </a:br>
            <a:r>
              <a:rPr lang="sk-SK" sz="3600" dirty="0" smtClean="0"/>
              <a:t>(rôzne životné funkcie – prijímanie </a:t>
            </a:r>
            <a:br>
              <a:rPr lang="sk-SK" sz="3600" dirty="0" smtClean="0"/>
            </a:br>
            <a:r>
              <a:rPr lang="sk-SK" sz="3600" dirty="0" smtClean="0"/>
              <a:t>potravy, pohyb,...) </a:t>
            </a:r>
          </a:p>
          <a:p>
            <a:pPr marL="342900" indent="-342900" algn="l">
              <a:buFontTx/>
              <a:buChar char="-"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040" y="3567446"/>
            <a:ext cx="4183960" cy="3176145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2506015" y="5978371"/>
            <a:ext cx="1809483" cy="1530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dirty="0" smtClean="0"/>
              <a:t>BRVY →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801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69794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Drobné vodné živočíchy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6061" y="869794"/>
            <a:ext cx="11642501" cy="5634037"/>
          </a:xfrm>
        </p:spPr>
        <p:txBody>
          <a:bodyPr/>
          <a:lstStyle/>
          <a:p>
            <a:pPr algn="l"/>
            <a:r>
              <a:rPr lang="sk-SK" sz="3600" dirty="0" smtClean="0"/>
              <a:t>• </a:t>
            </a:r>
            <a:r>
              <a:rPr lang="sk-SK" sz="3600" b="1" dirty="0" smtClean="0">
                <a:solidFill>
                  <a:srgbClr val="002060"/>
                </a:solidFill>
              </a:rPr>
              <a:t>Meňavka veľká</a:t>
            </a:r>
            <a:r>
              <a:rPr lang="sk-SK" sz="3600" dirty="0" smtClean="0"/>
              <a:t>: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Nemá stály tvar tela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Prelievaním vnútornej časti tela (cytoplazmy) </a:t>
            </a:r>
            <a:br>
              <a:rPr lang="sk-SK" sz="3600" dirty="0" smtClean="0"/>
            </a:br>
            <a:r>
              <a:rPr lang="sk-SK" sz="3600" dirty="0" smtClean="0"/>
              <a:t>sa vysúvajú výbežky – </a:t>
            </a:r>
            <a:r>
              <a:rPr lang="sk-SK" sz="3600" b="1" dirty="0" err="1" smtClean="0"/>
              <a:t>panôžky</a:t>
            </a:r>
            <a:r>
              <a:rPr lang="sk-SK" sz="3600" dirty="0" smtClean="0"/>
              <a:t> </a:t>
            </a:r>
            <a:br>
              <a:rPr lang="sk-SK" sz="3600" dirty="0" smtClean="0"/>
            </a:br>
            <a:r>
              <a:rPr lang="sk-SK" sz="3600" dirty="0" smtClean="0"/>
              <a:t>(pomocou nich pohyb a </a:t>
            </a:r>
            <a:br>
              <a:rPr lang="sk-SK" sz="3600" dirty="0" smtClean="0"/>
            </a:br>
            <a:r>
              <a:rPr lang="sk-SK" sz="3600" dirty="0" smtClean="0"/>
              <a:t>chytanie potravy)</a:t>
            </a:r>
          </a:p>
          <a:p>
            <a:pPr marL="342900" indent="-342900" algn="l">
              <a:buFontTx/>
              <a:buChar char="-"/>
            </a:pP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01" y="2703991"/>
            <a:ext cx="5080000" cy="379984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8" y="4327300"/>
            <a:ext cx="4185635" cy="229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0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69794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Drobné vodné živočíchy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6061" y="869794"/>
            <a:ext cx="11642501" cy="5634037"/>
          </a:xfrm>
        </p:spPr>
        <p:txBody>
          <a:bodyPr/>
          <a:lstStyle/>
          <a:p>
            <a:pPr algn="l"/>
            <a:r>
              <a:rPr lang="sk-SK" sz="3600" dirty="0" smtClean="0"/>
              <a:t>• </a:t>
            </a:r>
            <a:r>
              <a:rPr lang="sk-SK" sz="3600" b="1" dirty="0" smtClean="0">
                <a:solidFill>
                  <a:srgbClr val="002060"/>
                </a:solidFill>
              </a:rPr>
              <a:t>Nezmar hnedý</a:t>
            </a:r>
            <a:r>
              <a:rPr lang="sk-SK" sz="3600" dirty="0" smtClean="0"/>
              <a:t>: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Mnohobunkový živočích (asi 1 cm)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Žije prichytený na rastlinách, kameňoch, ulitách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Prichytáva sa </a:t>
            </a:r>
            <a:r>
              <a:rPr lang="sk-SK" sz="3600" b="1" dirty="0" smtClean="0"/>
              <a:t>nožným diskom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Valcovité telo s ramenami </a:t>
            </a:r>
            <a:br>
              <a:rPr lang="sk-SK" sz="3600" dirty="0" smtClean="0"/>
            </a:br>
            <a:r>
              <a:rPr lang="sk-SK" sz="3600" dirty="0" smtClean="0"/>
              <a:t>(na nich </a:t>
            </a:r>
            <a:r>
              <a:rPr lang="sk-SK" sz="3600" b="1" dirty="0" smtClean="0"/>
              <a:t>pŕhlivé bunky</a:t>
            </a:r>
            <a:r>
              <a:rPr lang="sk-SK" sz="3600" dirty="0" smtClean="0"/>
              <a:t>) – vďaka </a:t>
            </a:r>
            <a:br>
              <a:rPr lang="sk-SK" sz="3600" dirty="0" smtClean="0"/>
            </a:br>
            <a:r>
              <a:rPr lang="sk-SK" sz="3600" dirty="0" smtClean="0"/>
              <a:t>nim ochromí a usmrtí korisť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Živí sa planktónom </a:t>
            </a:r>
          </a:p>
          <a:p>
            <a:pPr marL="571500" indent="-571500" algn="l">
              <a:buFontTx/>
              <a:buChar char="-"/>
            </a:pPr>
            <a:endParaRPr lang="sk-SK" sz="3600" b="1" dirty="0" smtClean="0"/>
          </a:p>
          <a:p>
            <a:pPr marL="342900" indent="-342900" algn="l">
              <a:buFontTx/>
              <a:buChar char="-"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740" y="3028378"/>
            <a:ext cx="4964933" cy="3475453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264" y="169501"/>
            <a:ext cx="2288736" cy="242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2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69794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Drobné vodné živočíchy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0303" y="643944"/>
            <a:ext cx="11642501" cy="6214056"/>
          </a:xfrm>
        </p:spPr>
        <p:txBody>
          <a:bodyPr>
            <a:normAutofit lnSpcReduction="10000"/>
          </a:bodyPr>
          <a:lstStyle/>
          <a:p>
            <a:pPr algn="l"/>
            <a:r>
              <a:rPr lang="sk-SK" sz="3600" dirty="0" smtClean="0"/>
              <a:t>Poznámky: </a:t>
            </a:r>
          </a:p>
          <a:p>
            <a:pPr marL="342900" indent="-342900" algn="l">
              <a:buFontTx/>
              <a:buChar char="-"/>
            </a:pPr>
            <a:r>
              <a:rPr lang="sk-SK" sz="3600" dirty="0" smtClean="0"/>
              <a:t>súčasť planktónu </a:t>
            </a:r>
          </a:p>
          <a:p>
            <a:pPr marL="342900" indent="-342900" algn="l">
              <a:buFontTx/>
              <a:buChar char="-"/>
            </a:pPr>
            <a:r>
              <a:rPr lang="sk-SK" sz="3600" dirty="0" smtClean="0"/>
              <a:t>potravu iným vodným živočíchom </a:t>
            </a:r>
          </a:p>
          <a:p>
            <a:pPr marL="342900" indent="-342900" algn="l">
              <a:buFontTx/>
              <a:buChar char="-"/>
            </a:pPr>
            <a:r>
              <a:rPr lang="sk-SK" sz="3600" dirty="0" smtClean="0"/>
              <a:t>telo jedna bunka alebo mnoho buniek </a:t>
            </a:r>
          </a:p>
          <a:p>
            <a:pPr algn="l"/>
            <a:endParaRPr lang="sk-SK" sz="3600" b="1" dirty="0" smtClean="0">
              <a:solidFill>
                <a:srgbClr val="002060"/>
              </a:solidFill>
            </a:endParaRPr>
          </a:p>
          <a:p>
            <a:pPr algn="l"/>
            <a:r>
              <a:rPr lang="sk-SK" sz="3600" b="1" dirty="0" smtClean="0">
                <a:solidFill>
                  <a:srgbClr val="002060"/>
                </a:solidFill>
              </a:rPr>
              <a:t>Črievička veľká</a:t>
            </a:r>
            <a:r>
              <a:rPr lang="sk-SK" sz="3600" dirty="0" smtClean="0"/>
              <a:t>: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Jednobunková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Živí sa: baktérie, iné mikroorganizmami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Pohyb </a:t>
            </a:r>
            <a:r>
              <a:rPr lang="sk-SK" sz="3600" b="1" dirty="0" smtClean="0"/>
              <a:t>brvami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Vo vnútri bunky - </a:t>
            </a:r>
            <a:r>
              <a:rPr lang="sk-SK" sz="3600" dirty="0" err="1" smtClean="0"/>
              <a:t>orgánčeky</a:t>
            </a:r>
            <a:r>
              <a:rPr lang="sk-SK" sz="3600" dirty="0" smtClean="0"/>
              <a:t> (prijímanie </a:t>
            </a:r>
            <a:br>
              <a:rPr lang="sk-SK" sz="3600" dirty="0" smtClean="0"/>
            </a:br>
            <a:r>
              <a:rPr lang="sk-SK" sz="3600" dirty="0" smtClean="0"/>
              <a:t>potravy, pohyb,...) </a:t>
            </a:r>
          </a:p>
          <a:p>
            <a:pPr marL="342900" indent="-342900" algn="l">
              <a:buFontTx/>
              <a:buChar char="-"/>
            </a:pPr>
            <a:endParaRPr lang="sk-SK" sz="3600" dirty="0"/>
          </a:p>
          <a:p>
            <a:pPr marL="342900" indent="-342900" algn="l">
              <a:buFontTx/>
              <a:buChar char="-"/>
            </a:pPr>
            <a:endParaRPr lang="sk-SK" sz="3600" dirty="0" smtClean="0"/>
          </a:p>
          <a:p>
            <a:pPr marL="571500" indent="-571500" algn="l">
              <a:buFontTx/>
              <a:buChar char="-"/>
            </a:pPr>
            <a:endParaRPr lang="sk-SK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92406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69794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Drobné vodné živočíchy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6061" y="437882"/>
            <a:ext cx="11642501" cy="642011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k-SK" sz="3600" dirty="0" smtClean="0"/>
              <a:t>Poznámky: </a:t>
            </a:r>
          </a:p>
          <a:p>
            <a:pPr algn="l"/>
            <a:r>
              <a:rPr lang="sk-SK" sz="3600" b="1" dirty="0" smtClean="0">
                <a:solidFill>
                  <a:srgbClr val="002060"/>
                </a:solidFill>
              </a:rPr>
              <a:t>Meňavka veľká</a:t>
            </a:r>
            <a:r>
              <a:rPr lang="sk-SK" sz="3600" dirty="0" smtClean="0"/>
              <a:t>: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Nemá stály tvar tela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Prelievaním cytoplazmy (vnútornej časti tela)</a:t>
            </a:r>
            <a:br>
              <a:rPr lang="sk-SK" sz="3600" dirty="0" smtClean="0"/>
            </a:br>
            <a:r>
              <a:rPr lang="sk-SK" sz="3600" dirty="0" smtClean="0"/>
              <a:t>sa vysúvajú výbežky – </a:t>
            </a:r>
            <a:r>
              <a:rPr lang="sk-SK" sz="3600" b="1" dirty="0" err="1" smtClean="0"/>
              <a:t>panôžky</a:t>
            </a:r>
            <a:r>
              <a:rPr lang="sk-SK" sz="3600" dirty="0" smtClean="0"/>
              <a:t> – pohyb, chytanie potravy</a:t>
            </a:r>
          </a:p>
          <a:p>
            <a:pPr algn="l"/>
            <a:endParaRPr lang="sk-SK" sz="3600" b="1" dirty="0">
              <a:solidFill>
                <a:srgbClr val="002060"/>
              </a:solidFill>
            </a:endParaRPr>
          </a:p>
          <a:p>
            <a:pPr algn="l"/>
            <a:r>
              <a:rPr lang="sk-SK" sz="3600" b="1" dirty="0" smtClean="0">
                <a:solidFill>
                  <a:srgbClr val="002060"/>
                </a:solidFill>
              </a:rPr>
              <a:t>Nezmar hnedý</a:t>
            </a:r>
            <a:r>
              <a:rPr lang="sk-SK" sz="3600" dirty="0" smtClean="0"/>
              <a:t>: 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Mnohobunkový </a:t>
            </a:r>
          </a:p>
          <a:p>
            <a:pPr marL="571500" indent="-571500" algn="l">
              <a:buFontTx/>
              <a:buChar char="-"/>
            </a:pPr>
            <a:r>
              <a:rPr lang="sk-SK" sz="3600" b="1" dirty="0" smtClean="0"/>
              <a:t>nožným diskom </a:t>
            </a:r>
            <a:r>
              <a:rPr lang="sk-SK" sz="3600" dirty="0" smtClean="0"/>
              <a:t>sa</a:t>
            </a:r>
            <a:r>
              <a:rPr lang="sk-SK" sz="3600" b="1" dirty="0" smtClean="0"/>
              <a:t> </a:t>
            </a:r>
            <a:r>
              <a:rPr lang="sk-SK" sz="3600" dirty="0" smtClean="0"/>
              <a:t>prichytáva na rastlinách, kameňoch, ulitách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Valcovité telo s ramenami </a:t>
            </a:r>
            <a:br>
              <a:rPr lang="sk-SK" sz="3600" dirty="0" smtClean="0"/>
            </a:br>
            <a:r>
              <a:rPr lang="sk-SK" sz="3600" dirty="0" smtClean="0"/>
              <a:t>(na nich </a:t>
            </a:r>
            <a:r>
              <a:rPr lang="sk-SK" sz="3600" b="1" dirty="0" smtClean="0"/>
              <a:t>pŕhlivé bunky</a:t>
            </a:r>
            <a:r>
              <a:rPr lang="sk-SK" sz="3600" dirty="0" smtClean="0"/>
              <a:t>) – usmrtenie koristi</a:t>
            </a:r>
          </a:p>
          <a:p>
            <a:pPr marL="571500" indent="-571500" algn="l">
              <a:buFontTx/>
              <a:buChar char="-"/>
            </a:pPr>
            <a:r>
              <a:rPr lang="sk-SK" sz="3600" dirty="0" smtClean="0"/>
              <a:t>Živí sa planktónom </a:t>
            </a:r>
          </a:p>
          <a:p>
            <a:pPr marL="571500" indent="-571500" algn="l">
              <a:buFontTx/>
              <a:buChar char="-"/>
            </a:pPr>
            <a:endParaRPr lang="sk-SK" sz="3600" dirty="0" smtClean="0"/>
          </a:p>
          <a:p>
            <a:pPr marL="342900" indent="-342900" algn="l">
              <a:buFontTx/>
              <a:buChar char="-"/>
            </a:pPr>
            <a:endParaRPr lang="sk-SK" sz="3600" dirty="0"/>
          </a:p>
          <a:p>
            <a:pPr marL="342900" indent="-342900" algn="l">
              <a:buFontTx/>
              <a:buChar char="-"/>
            </a:pPr>
            <a:endParaRPr lang="sk-SK" sz="3600" dirty="0" smtClean="0"/>
          </a:p>
          <a:p>
            <a:pPr marL="571500" indent="-571500" algn="l">
              <a:buFontTx/>
              <a:buChar char="-"/>
            </a:pPr>
            <a:endParaRPr lang="sk-SK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13707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69794"/>
          </a:xfrm>
        </p:spPr>
        <p:txBody>
          <a:bodyPr>
            <a:normAutofit/>
          </a:bodyPr>
          <a:lstStyle/>
          <a:p>
            <a:r>
              <a:rPr lang="sk-SK" sz="5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Drobné vodné živočíchy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60619" y="3039414"/>
            <a:ext cx="8504349" cy="2717442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002060"/>
                </a:solidFill>
              </a:rPr>
              <a:t>Ďakujem za pozornosť </a:t>
            </a:r>
            <a:endParaRPr lang="sk-SK" sz="4800" dirty="0" smtClean="0"/>
          </a:p>
          <a:p>
            <a:pPr marL="571500" indent="-571500">
              <a:buFontTx/>
              <a:buChar char="-"/>
            </a:pPr>
            <a:endParaRPr lang="sk-SK" sz="3600" b="1" dirty="0" smtClean="0"/>
          </a:p>
          <a:p>
            <a:pPr marL="342900" indent="-342900">
              <a:buFontTx/>
              <a:buChar char="-"/>
            </a:pPr>
            <a:endParaRPr lang="sk-SK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3445099" y="5937160"/>
            <a:ext cx="8746901" cy="920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4800" b="1" dirty="0" smtClean="0">
                <a:solidFill>
                  <a:srgbClr val="002060"/>
                </a:solidFill>
              </a:rPr>
              <a:t>Mgr. Ivana Volentierová</a:t>
            </a:r>
            <a:endParaRPr lang="sk-SK" sz="4800" dirty="0" smtClean="0"/>
          </a:p>
          <a:p>
            <a:pPr marL="571500" indent="-571500">
              <a:buFontTx/>
              <a:buChar char="-"/>
            </a:pPr>
            <a:endParaRPr lang="sk-SK" sz="3600" b="1" dirty="0" smtClean="0"/>
          </a:p>
          <a:p>
            <a:pPr marL="342900" indent="-342900"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149828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165</Words>
  <Application>Microsoft Office PowerPoint</Application>
  <PresentationFormat>Širokouhlá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balíka Office</vt:lpstr>
      <vt:lpstr>Drobné vodné živočíchy</vt:lpstr>
      <vt:lpstr>Drobné vodné živočíchy</vt:lpstr>
      <vt:lpstr>Drobné vodné živočíchy</vt:lpstr>
      <vt:lpstr>Drobné vodné živočíchy</vt:lpstr>
      <vt:lpstr>Drobné vodné živočíchy</vt:lpstr>
      <vt:lpstr>Drobné vodné živočíchy</vt:lpstr>
      <vt:lpstr>Drobné vodné živočíchy</vt:lpstr>
      <vt:lpstr>Drobné vodné živočíchy</vt:lpstr>
    </vt:vector>
  </TitlesOfParts>
  <Company>ziadna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Drobné vodné živočíchy</dc:title>
  <dc:creator>Ivana Volentierová</dc:creator>
  <cp:lastModifiedBy>ZS_Lehnice_2</cp:lastModifiedBy>
  <cp:revision>4</cp:revision>
  <dcterms:created xsi:type="dcterms:W3CDTF">2020-02-12T15:02:23Z</dcterms:created>
  <dcterms:modified xsi:type="dcterms:W3CDTF">2021-03-26T12:52:48Z</dcterms:modified>
</cp:coreProperties>
</file>