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</p:sldIdLst>
  <p:sldSz cx="8245475" cy="6121400"/>
  <p:notesSz cx="6858000" cy="9144000"/>
  <p:defaultTextStyle>
    <a:defPPr>
      <a:defRPr lang="sk-SK"/>
    </a:defPPr>
    <a:lvl1pPr marL="0" algn="l" defTabSz="82094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0474" algn="l" defTabSz="82094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0948" algn="l" defTabSz="82094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1422" algn="l" defTabSz="82094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1897" algn="l" defTabSz="82094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2371" algn="l" defTabSz="82094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2845" algn="l" defTabSz="82094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73319" algn="l" defTabSz="82094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83793" algn="l" defTabSz="82094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">
          <p15:clr>
            <a:srgbClr val="A4A3A4"/>
          </p15:clr>
        </p15:guide>
        <p15:guide id="2" pos="2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1928"/>
        <p:guide pos="2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8411" y="1901602"/>
            <a:ext cx="7008654" cy="131213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6821" y="3468793"/>
            <a:ext cx="5771833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0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662052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091179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5977969" y="245140"/>
            <a:ext cx="1855232" cy="52230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12274" y="245140"/>
            <a:ext cx="5428271" cy="522302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310177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29540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336" y="3933567"/>
            <a:ext cx="7008654" cy="121577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51336" y="2594511"/>
            <a:ext cx="7008654" cy="13390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04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0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14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1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23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28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733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837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826293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12274" y="1428327"/>
            <a:ext cx="3641751" cy="40398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91450" y="1428327"/>
            <a:ext cx="3641751" cy="40398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5011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12274" y="1370230"/>
            <a:ext cx="3643183" cy="5710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474" indent="0">
              <a:buNone/>
              <a:defRPr sz="1800" b="1"/>
            </a:lvl2pPr>
            <a:lvl3pPr marL="820948" indent="0">
              <a:buNone/>
              <a:defRPr sz="1600" b="1"/>
            </a:lvl3pPr>
            <a:lvl4pPr marL="1231422" indent="0">
              <a:buNone/>
              <a:defRPr sz="1400" b="1"/>
            </a:lvl4pPr>
            <a:lvl5pPr marL="1641897" indent="0">
              <a:buNone/>
              <a:defRPr sz="1400" b="1"/>
            </a:lvl5pPr>
            <a:lvl6pPr marL="2052371" indent="0">
              <a:buNone/>
              <a:defRPr sz="1400" b="1"/>
            </a:lvl6pPr>
            <a:lvl7pPr marL="2462845" indent="0">
              <a:buNone/>
              <a:defRPr sz="1400" b="1"/>
            </a:lvl7pPr>
            <a:lvl8pPr marL="2873319" indent="0">
              <a:buNone/>
              <a:defRPr sz="1400" b="1"/>
            </a:lvl8pPr>
            <a:lvl9pPr marL="3283793" indent="0">
              <a:buNone/>
              <a:defRPr sz="14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2274" y="1941278"/>
            <a:ext cx="3643183" cy="352689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188587" y="1370230"/>
            <a:ext cx="3644614" cy="5710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474" indent="0">
              <a:buNone/>
              <a:defRPr sz="1800" b="1"/>
            </a:lvl2pPr>
            <a:lvl3pPr marL="820948" indent="0">
              <a:buNone/>
              <a:defRPr sz="1600" b="1"/>
            </a:lvl3pPr>
            <a:lvl4pPr marL="1231422" indent="0">
              <a:buNone/>
              <a:defRPr sz="1400" b="1"/>
            </a:lvl4pPr>
            <a:lvl5pPr marL="1641897" indent="0">
              <a:buNone/>
              <a:defRPr sz="1400" b="1"/>
            </a:lvl5pPr>
            <a:lvl6pPr marL="2052371" indent="0">
              <a:buNone/>
              <a:defRPr sz="1400" b="1"/>
            </a:lvl6pPr>
            <a:lvl7pPr marL="2462845" indent="0">
              <a:buNone/>
              <a:defRPr sz="1400" b="1"/>
            </a:lvl7pPr>
            <a:lvl8pPr marL="2873319" indent="0">
              <a:buNone/>
              <a:defRPr sz="1400" b="1"/>
            </a:lvl8pPr>
            <a:lvl9pPr marL="3283793" indent="0">
              <a:buNone/>
              <a:defRPr sz="14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88587" y="1941278"/>
            <a:ext cx="3644614" cy="352689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918312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211091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642710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274" y="243723"/>
            <a:ext cx="2712704" cy="10372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23751" y="243723"/>
            <a:ext cx="4609450" cy="52244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12274" y="1280960"/>
            <a:ext cx="2712704" cy="4187208"/>
          </a:xfrm>
        </p:spPr>
        <p:txBody>
          <a:bodyPr/>
          <a:lstStyle>
            <a:lvl1pPr marL="0" indent="0">
              <a:buNone/>
              <a:defRPr sz="1300"/>
            </a:lvl1pPr>
            <a:lvl2pPr marL="410474" indent="0">
              <a:buNone/>
              <a:defRPr sz="1100"/>
            </a:lvl2pPr>
            <a:lvl3pPr marL="820948" indent="0">
              <a:buNone/>
              <a:defRPr sz="900"/>
            </a:lvl3pPr>
            <a:lvl4pPr marL="1231422" indent="0">
              <a:buNone/>
              <a:defRPr sz="800"/>
            </a:lvl4pPr>
            <a:lvl5pPr marL="1641897" indent="0">
              <a:buNone/>
              <a:defRPr sz="800"/>
            </a:lvl5pPr>
            <a:lvl6pPr marL="2052371" indent="0">
              <a:buNone/>
              <a:defRPr sz="800"/>
            </a:lvl6pPr>
            <a:lvl7pPr marL="2462845" indent="0">
              <a:buNone/>
              <a:defRPr sz="800"/>
            </a:lvl7pPr>
            <a:lvl8pPr marL="2873319" indent="0">
              <a:buNone/>
              <a:defRPr sz="800"/>
            </a:lvl8pPr>
            <a:lvl9pPr marL="3283793" indent="0">
              <a:buNone/>
              <a:defRPr sz="8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8746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6171" y="4284980"/>
            <a:ext cx="4947285" cy="50586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616171" y="546958"/>
            <a:ext cx="4947285" cy="3672840"/>
          </a:xfrm>
        </p:spPr>
        <p:txBody>
          <a:bodyPr/>
          <a:lstStyle>
            <a:lvl1pPr marL="0" indent="0">
              <a:buNone/>
              <a:defRPr sz="2900"/>
            </a:lvl1pPr>
            <a:lvl2pPr marL="410474" indent="0">
              <a:buNone/>
              <a:defRPr sz="2500"/>
            </a:lvl2pPr>
            <a:lvl3pPr marL="820948" indent="0">
              <a:buNone/>
              <a:defRPr sz="2200"/>
            </a:lvl3pPr>
            <a:lvl4pPr marL="1231422" indent="0">
              <a:buNone/>
              <a:defRPr sz="1800"/>
            </a:lvl4pPr>
            <a:lvl5pPr marL="1641897" indent="0">
              <a:buNone/>
              <a:defRPr sz="1800"/>
            </a:lvl5pPr>
            <a:lvl6pPr marL="2052371" indent="0">
              <a:buNone/>
              <a:defRPr sz="1800"/>
            </a:lvl6pPr>
            <a:lvl7pPr marL="2462845" indent="0">
              <a:buNone/>
              <a:defRPr sz="1800"/>
            </a:lvl7pPr>
            <a:lvl8pPr marL="2873319" indent="0">
              <a:buNone/>
              <a:defRPr sz="1800"/>
            </a:lvl8pPr>
            <a:lvl9pPr marL="3283793" indent="0">
              <a:buNone/>
              <a:defRPr sz="18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16171" y="4790846"/>
            <a:ext cx="4947285" cy="718414"/>
          </a:xfrm>
        </p:spPr>
        <p:txBody>
          <a:bodyPr/>
          <a:lstStyle>
            <a:lvl1pPr marL="0" indent="0">
              <a:buNone/>
              <a:defRPr sz="1300"/>
            </a:lvl1pPr>
            <a:lvl2pPr marL="410474" indent="0">
              <a:buNone/>
              <a:defRPr sz="1100"/>
            </a:lvl2pPr>
            <a:lvl3pPr marL="820948" indent="0">
              <a:buNone/>
              <a:defRPr sz="900"/>
            </a:lvl3pPr>
            <a:lvl4pPr marL="1231422" indent="0">
              <a:buNone/>
              <a:defRPr sz="800"/>
            </a:lvl4pPr>
            <a:lvl5pPr marL="1641897" indent="0">
              <a:buNone/>
              <a:defRPr sz="800"/>
            </a:lvl5pPr>
            <a:lvl6pPr marL="2052371" indent="0">
              <a:buNone/>
              <a:defRPr sz="800"/>
            </a:lvl6pPr>
            <a:lvl7pPr marL="2462845" indent="0">
              <a:buNone/>
              <a:defRPr sz="800"/>
            </a:lvl7pPr>
            <a:lvl8pPr marL="2873319" indent="0">
              <a:buNone/>
              <a:defRPr sz="800"/>
            </a:lvl8pPr>
            <a:lvl9pPr marL="3283793" indent="0">
              <a:buNone/>
              <a:defRPr sz="8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9538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12274" y="245140"/>
            <a:ext cx="7420928" cy="1020233"/>
          </a:xfrm>
          <a:prstGeom prst="rect">
            <a:avLst/>
          </a:prstGeom>
        </p:spPr>
        <p:txBody>
          <a:bodyPr vert="horz" lIns="82095" tIns="41047" rIns="82095" bIns="41047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12274" y="1428327"/>
            <a:ext cx="7420928" cy="4039841"/>
          </a:xfrm>
          <a:prstGeom prst="rect">
            <a:avLst/>
          </a:prstGeom>
        </p:spPr>
        <p:txBody>
          <a:bodyPr vert="horz" lIns="82095" tIns="41047" rIns="82095" bIns="41047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12274" y="5673631"/>
            <a:ext cx="1923944" cy="325908"/>
          </a:xfrm>
          <a:prstGeom prst="rect">
            <a:avLst/>
          </a:prstGeom>
        </p:spPr>
        <p:txBody>
          <a:bodyPr vert="horz" lIns="82095" tIns="41047" rIns="82095" bIns="4104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A823-2804-4C23-A045-FC5BDE5203FD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817204" y="5673631"/>
            <a:ext cx="2611067" cy="325908"/>
          </a:xfrm>
          <a:prstGeom prst="rect">
            <a:avLst/>
          </a:prstGeom>
        </p:spPr>
        <p:txBody>
          <a:bodyPr vert="horz" lIns="82095" tIns="41047" rIns="82095" bIns="4104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5909257" y="5673631"/>
            <a:ext cx="1923944" cy="325908"/>
          </a:xfrm>
          <a:prstGeom prst="rect">
            <a:avLst/>
          </a:prstGeom>
        </p:spPr>
        <p:txBody>
          <a:bodyPr vert="horz" lIns="82095" tIns="41047" rIns="82095" bIns="4104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49BF-618C-44BF-A5DF-E603DD69B0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24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82094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856" indent="-307856" algn="l" defTabSz="82094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7021" indent="-256546" algn="l" defTabSz="82094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185" indent="-205237" algn="l" defTabSz="8209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60" indent="-205237" algn="l" defTabSz="82094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134" indent="-205237" algn="l" defTabSz="82094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608" indent="-205237" algn="l" defTabSz="8209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8082" indent="-205237" algn="l" defTabSz="8209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8556" indent="-205237" algn="l" defTabSz="8209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9030" indent="-205237" algn="l" defTabSz="8209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8209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474" algn="l" defTabSz="8209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948" algn="l" defTabSz="8209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1422" algn="l" defTabSz="8209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897" algn="l" defTabSz="8209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371" algn="l" defTabSz="8209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2845" algn="l" defTabSz="8209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3319" algn="l" defTabSz="8209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3793" algn="l" defTabSz="8209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1466" y="977282"/>
            <a:ext cx="7008654" cy="1312133"/>
          </a:xfrm>
        </p:spPr>
        <p:txBody>
          <a:bodyPr>
            <a:normAutofit fontScale="90000"/>
          </a:bodyPr>
          <a:lstStyle/>
          <a:p>
            <a:r>
              <a:rPr lang="sk-SK" sz="4800" b="1" dirty="0">
                <a:solidFill>
                  <a:srgbClr val="FFC000"/>
                </a:solidFill>
              </a:rPr>
              <a:t>O</a:t>
            </a:r>
            <a:r>
              <a:rPr lang="sk-SK" sz="4800" b="1" dirty="0" smtClean="0">
                <a:solidFill>
                  <a:srgbClr val="FFC000"/>
                </a:solidFill>
              </a:rPr>
              <a:t>bojživelníky </a:t>
            </a:r>
            <a:r>
              <a:rPr lang="sk-SK" sz="4800" b="1" dirty="0">
                <a:solidFill>
                  <a:srgbClr val="FFC000"/>
                </a:solidFill>
              </a:rPr>
              <a:t>a </a:t>
            </a:r>
            <a:r>
              <a:rPr lang="sk-SK" sz="4800" b="1" dirty="0" smtClean="0">
                <a:solidFill>
                  <a:srgbClr val="FFC000"/>
                </a:solidFill>
              </a:rPr>
              <a:t>plazy </a:t>
            </a:r>
            <a:r>
              <a:rPr lang="sk-SK" sz="4800" b="1" dirty="0" smtClean="0">
                <a:solidFill>
                  <a:srgbClr val="FFC000"/>
                </a:solidFill>
              </a:rPr>
              <a:t/>
            </a:r>
            <a:br>
              <a:rPr lang="sk-SK" sz="4800" b="1" dirty="0" smtClean="0">
                <a:solidFill>
                  <a:srgbClr val="FFC000"/>
                </a:solidFill>
              </a:rPr>
            </a:br>
            <a:r>
              <a:rPr lang="sk-SK" sz="4800" b="1" dirty="0" smtClean="0">
                <a:solidFill>
                  <a:srgbClr val="FFC000"/>
                </a:solidFill>
              </a:rPr>
              <a:t>vo </a:t>
            </a:r>
            <a:r>
              <a:rPr lang="sk-SK" sz="4800" b="1" dirty="0" smtClean="0">
                <a:solidFill>
                  <a:srgbClr val="FFC000"/>
                </a:solidFill>
              </a:rPr>
              <a:t>vode a na brehu</a:t>
            </a:r>
            <a:endParaRPr lang="sk-SK" sz="4800" b="1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http://stezka.hamerskypotok.cz/media/zivocisi/rosnicka_zelena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 bwMode="auto">
          <a:xfrm>
            <a:off x="1979975" y="2867879"/>
            <a:ext cx="4278126" cy="24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ruska8.cz/zviratkalesni/zaby2/18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26" y="2266772"/>
            <a:ext cx="1391424" cy="5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75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321" y="540420"/>
            <a:ext cx="7420928" cy="1020233"/>
          </a:xfrm>
        </p:spPr>
        <p:txBody>
          <a:bodyPr/>
          <a:lstStyle/>
          <a:p>
            <a:r>
              <a:rPr lang="sk-SK" dirty="0" smtClean="0"/>
              <a:t>Mlok bodkovaný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368" y="1476524"/>
            <a:ext cx="6552729" cy="3991644"/>
          </a:xfrm>
        </p:spPr>
        <p:txBody>
          <a:bodyPr/>
          <a:lstStyle/>
          <a:p>
            <a:r>
              <a:rPr lang="sk-SK" sz="2000" b="1" dirty="0" smtClean="0">
                <a:latin typeface="Comic Sans MS" pitchFamily="66" charset="0"/>
              </a:rPr>
              <a:t>Žije v stojatých až mierne tečúcich vodách, na okrajoch rybníkov v teplejších oblastiach</a:t>
            </a:r>
            <a:endParaRPr lang="sk-SK" sz="2000" b="1" dirty="0">
              <a:latin typeface="Comic Sans MS" pitchFamily="66" charset="0"/>
            </a:endParaRPr>
          </a:p>
          <a:p>
            <a:r>
              <a:rPr lang="sk-SK" sz="2000" b="1" dirty="0" smtClean="0">
                <a:latin typeface="Comic Sans MS" pitchFamily="66" charset="0"/>
              </a:rPr>
              <a:t>Živí sa drobným hmyzom, larvami vodného hmyzu, pavúkmi a dážďovkami</a:t>
            </a:r>
            <a:r>
              <a:rPr lang="sk-SK" b="1" dirty="0" smtClean="0"/>
              <a:t>.</a:t>
            </a:r>
            <a:endParaRPr lang="sk-SK" b="1" dirty="0"/>
          </a:p>
        </p:txBody>
      </p:sp>
      <p:pic>
        <p:nvPicPr>
          <p:cNvPr id="10242" name="Picture 2" descr="http://galeria.sengym-moodle.sk/albums/userpics/10001/normal_mlokbodkov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6" y="3204716"/>
            <a:ext cx="3556753" cy="20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rofimedia.sk/fotografie/red-bodkovany-newt/profimedia-0071478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96" y="3060700"/>
            <a:ext cx="2808312" cy="17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cípa hviezda 5"/>
          <p:cNvSpPr/>
          <p:nvPr/>
        </p:nvSpPr>
        <p:spPr>
          <a:xfrm>
            <a:off x="1818481" y="1044476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24333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368" y="828453"/>
            <a:ext cx="6552729" cy="4639716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Samček mloka sa od samičky výrazne odlišuje, hlavne na jar v období párenia. Samčekovi narastie hrebeň a je pestro sfarbený.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11266" name="Picture 2" descr="http://snaturou2000.sk/uploads/tmp/mlok_karpatsky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70" y="3040604"/>
            <a:ext cx="2632715" cy="20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naturou2000.sk/uploads/tmp/mlok_horsky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87" y="2870632"/>
            <a:ext cx="3533837" cy="23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33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321" y="468412"/>
            <a:ext cx="7420928" cy="1020233"/>
          </a:xfrm>
        </p:spPr>
        <p:txBody>
          <a:bodyPr/>
          <a:lstStyle/>
          <a:p>
            <a:r>
              <a:rPr lang="sk-SK" dirty="0" smtClean="0"/>
              <a:t>Užovka obojková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8361" y="1188492"/>
            <a:ext cx="6552729" cy="4279676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Poznáme ju podľa dvoch žltých </a:t>
            </a:r>
            <a:endParaRPr lang="sk-SK" sz="2400" b="1" dirty="0" smtClean="0">
              <a:latin typeface="Comic Sans MS" pitchFamily="66" charset="0"/>
            </a:endParaRPr>
          </a:p>
          <a:p>
            <a:r>
              <a:rPr lang="sk-SK" sz="2400" b="1" dirty="0" smtClean="0">
                <a:latin typeface="Comic Sans MS" pitchFamily="66" charset="0"/>
              </a:rPr>
              <a:t>alebo </a:t>
            </a:r>
            <a:r>
              <a:rPr lang="sk-SK" sz="2400" b="1" dirty="0" smtClean="0">
                <a:latin typeface="Comic Sans MS" pitchFamily="66" charset="0"/>
              </a:rPr>
              <a:t>bielych polmesiacov na hlave</a:t>
            </a:r>
          </a:p>
          <a:p>
            <a:r>
              <a:rPr lang="sk-SK" sz="2400" b="1" dirty="0" smtClean="0">
                <a:latin typeface="Comic Sans MS" pitchFamily="66" charset="0"/>
              </a:rPr>
              <a:t>Koža je pokrytá suchými šupinami, zvlieka ju v </a:t>
            </a:r>
            <a:r>
              <a:rPr lang="sk-SK" sz="2400" b="1" dirty="0" smtClean="0">
                <a:latin typeface="Comic Sans MS" pitchFamily="66" charset="0"/>
              </a:rPr>
              <a:t>celku.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12290" name="Picture 2" descr="https://encrypted-tbn2.gstatic.com/images?q=tbn:ANd9GcQFqxdNa22idtPPEkRXo-h5dGqhnt6bgROPl9q9BJQAhXSnNqz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4" y="2999571"/>
            <a:ext cx="3312368" cy="22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ľná forma 4"/>
          <p:cNvSpPr/>
          <p:nvPr/>
        </p:nvSpPr>
        <p:spPr>
          <a:xfrm>
            <a:off x="2230378" y="3459309"/>
            <a:ext cx="884247" cy="841646"/>
          </a:xfrm>
          <a:custGeom>
            <a:avLst/>
            <a:gdLst>
              <a:gd name="connsiteX0" fmla="*/ 244075 w 884247"/>
              <a:gd name="connsiteY0" fmla="*/ 100755 h 841646"/>
              <a:gd name="connsiteX1" fmla="*/ 195307 w 884247"/>
              <a:gd name="connsiteY1" fmla="*/ 88563 h 841646"/>
              <a:gd name="connsiteX2" fmla="*/ 235 w 884247"/>
              <a:gd name="connsiteY2" fmla="*/ 478707 h 841646"/>
              <a:gd name="connsiteX3" fmla="*/ 158731 w 884247"/>
              <a:gd name="connsiteY3" fmla="*/ 807891 h 841646"/>
              <a:gd name="connsiteX4" fmla="*/ 305035 w 884247"/>
              <a:gd name="connsiteY4" fmla="*/ 832275 h 841646"/>
              <a:gd name="connsiteX5" fmla="*/ 682987 w 884247"/>
              <a:gd name="connsiteY5" fmla="*/ 820083 h 841646"/>
              <a:gd name="connsiteX6" fmla="*/ 817099 w 884247"/>
              <a:gd name="connsiteY6" fmla="*/ 661587 h 841646"/>
              <a:gd name="connsiteX7" fmla="*/ 878059 w 884247"/>
              <a:gd name="connsiteY7" fmla="*/ 490899 h 841646"/>
              <a:gd name="connsiteX8" fmla="*/ 878059 w 884247"/>
              <a:gd name="connsiteY8" fmla="*/ 320211 h 841646"/>
              <a:gd name="connsiteX9" fmla="*/ 841483 w 884247"/>
              <a:gd name="connsiteY9" fmla="*/ 247059 h 841646"/>
              <a:gd name="connsiteX10" fmla="*/ 792715 w 884247"/>
              <a:gd name="connsiteY10" fmla="*/ 173907 h 841646"/>
              <a:gd name="connsiteX11" fmla="*/ 756139 w 884247"/>
              <a:gd name="connsiteY11" fmla="*/ 100755 h 841646"/>
              <a:gd name="connsiteX12" fmla="*/ 634219 w 884247"/>
              <a:gd name="connsiteY12" fmla="*/ 39795 h 841646"/>
              <a:gd name="connsiteX13" fmla="*/ 548875 w 884247"/>
              <a:gd name="connsiteY13" fmla="*/ 3219 h 841646"/>
              <a:gd name="connsiteX14" fmla="*/ 341611 w 884247"/>
              <a:gd name="connsiteY14" fmla="*/ 3219 h 841646"/>
              <a:gd name="connsiteX15" fmla="*/ 329419 w 884247"/>
              <a:gd name="connsiteY15" fmla="*/ 15411 h 841646"/>
              <a:gd name="connsiteX16" fmla="*/ 292843 w 884247"/>
              <a:gd name="connsiteY16" fmla="*/ 88563 h 841646"/>
              <a:gd name="connsiteX17" fmla="*/ 280651 w 884247"/>
              <a:gd name="connsiteY17" fmla="*/ 39795 h 841646"/>
              <a:gd name="connsiteX18" fmla="*/ 280651 w 884247"/>
              <a:gd name="connsiteY18" fmla="*/ 39795 h 84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247" h="841646">
                <a:moveTo>
                  <a:pt x="244075" y="100755"/>
                </a:moveTo>
                <a:cubicBezTo>
                  <a:pt x="240011" y="63163"/>
                  <a:pt x="235947" y="25571"/>
                  <a:pt x="195307" y="88563"/>
                </a:cubicBezTo>
                <a:cubicBezTo>
                  <a:pt x="154667" y="151555"/>
                  <a:pt x="6331" y="358819"/>
                  <a:pt x="235" y="478707"/>
                </a:cubicBezTo>
                <a:cubicBezTo>
                  <a:pt x="-5861" y="598595"/>
                  <a:pt x="107931" y="748963"/>
                  <a:pt x="158731" y="807891"/>
                </a:cubicBezTo>
                <a:cubicBezTo>
                  <a:pt x="209531" y="866819"/>
                  <a:pt x="217659" y="830243"/>
                  <a:pt x="305035" y="832275"/>
                </a:cubicBezTo>
                <a:cubicBezTo>
                  <a:pt x="392411" y="834307"/>
                  <a:pt x="597643" y="848531"/>
                  <a:pt x="682987" y="820083"/>
                </a:cubicBezTo>
                <a:cubicBezTo>
                  <a:pt x="768331" y="791635"/>
                  <a:pt x="784587" y="716451"/>
                  <a:pt x="817099" y="661587"/>
                </a:cubicBezTo>
                <a:cubicBezTo>
                  <a:pt x="849611" y="606723"/>
                  <a:pt x="867899" y="547795"/>
                  <a:pt x="878059" y="490899"/>
                </a:cubicBezTo>
                <a:cubicBezTo>
                  <a:pt x="888219" y="434003"/>
                  <a:pt x="884155" y="360851"/>
                  <a:pt x="878059" y="320211"/>
                </a:cubicBezTo>
                <a:cubicBezTo>
                  <a:pt x="871963" y="279571"/>
                  <a:pt x="855707" y="271443"/>
                  <a:pt x="841483" y="247059"/>
                </a:cubicBezTo>
                <a:cubicBezTo>
                  <a:pt x="827259" y="222675"/>
                  <a:pt x="806939" y="198291"/>
                  <a:pt x="792715" y="173907"/>
                </a:cubicBezTo>
                <a:cubicBezTo>
                  <a:pt x="778491" y="149523"/>
                  <a:pt x="782555" y="123107"/>
                  <a:pt x="756139" y="100755"/>
                </a:cubicBezTo>
                <a:cubicBezTo>
                  <a:pt x="729723" y="78403"/>
                  <a:pt x="668763" y="56051"/>
                  <a:pt x="634219" y="39795"/>
                </a:cubicBezTo>
                <a:cubicBezTo>
                  <a:pt x="599675" y="23539"/>
                  <a:pt x="597643" y="9315"/>
                  <a:pt x="548875" y="3219"/>
                </a:cubicBezTo>
                <a:cubicBezTo>
                  <a:pt x="500107" y="-2877"/>
                  <a:pt x="378187" y="1187"/>
                  <a:pt x="341611" y="3219"/>
                </a:cubicBezTo>
                <a:cubicBezTo>
                  <a:pt x="305035" y="5251"/>
                  <a:pt x="337547" y="1187"/>
                  <a:pt x="329419" y="15411"/>
                </a:cubicBezTo>
                <a:cubicBezTo>
                  <a:pt x="321291" y="29635"/>
                  <a:pt x="300971" y="84499"/>
                  <a:pt x="292843" y="88563"/>
                </a:cubicBezTo>
                <a:cubicBezTo>
                  <a:pt x="284715" y="92627"/>
                  <a:pt x="280651" y="39795"/>
                  <a:pt x="280651" y="39795"/>
                </a:cubicBezTo>
                <a:lnTo>
                  <a:pt x="280651" y="39795"/>
                </a:ln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292" name="Picture 4" descr="http://cdn5.az-europe.eu/data/albumy/ZVER/5000/402/MAIN/profile.jpg?418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54" y="538837"/>
            <a:ext cx="1464716" cy="10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cípa hviezda 8"/>
          <p:cNvSpPr/>
          <p:nvPr/>
        </p:nvSpPr>
        <p:spPr>
          <a:xfrm>
            <a:off x="1681486" y="828452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296" name="Picture 8" descr="https://encrypted-tbn1.gstatic.com/images?q=tbn:ANd9GcS_ld-69hxemwagm4NLUbQITwvNKF2pJOFYDwUF3tiYMzTMjui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06" y="3099284"/>
            <a:ext cx="2667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256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368" y="828453"/>
            <a:ext cx="6552729" cy="4639716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Výborne pláva a aj sa dobre plazí po zemi</a:t>
            </a:r>
          </a:p>
          <a:p>
            <a:r>
              <a:rPr lang="sk-SK" sz="2400" b="1" dirty="0" smtClean="0">
                <a:latin typeface="Comic Sans MS" pitchFamily="66" charset="0"/>
              </a:rPr>
              <a:t>Potrava: žaby, mloky, hlodavce, ryby, malé rybky</a:t>
            </a:r>
          </a:p>
          <a:p>
            <a:r>
              <a:rPr lang="sk-SK" sz="2400" b="1" dirty="0" smtClean="0">
                <a:latin typeface="Comic Sans MS" pitchFamily="66" charset="0"/>
              </a:rPr>
              <a:t>Korisť prehĺta v celku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13314" name="Picture 2" descr="http://o-prince-prirody-zs-sychrov.sweb.cz/uzovka-pbojkova-ry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4" y="3120639"/>
            <a:ext cx="2664296" cy="19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files.acrocephalus-poodri.webnode.cz/200000850-b352eb44cb/U%C5%BEovka%20oboj._A.%20H%C3%A1nov%C3%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97" y="2999935"/>
            <a:ext cx="3168352" cy="21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89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321" y="468412"/>
            <a:ext cx="7420928" cy="1020233"/>
          </a:xfrm>
        </p:spPr>
        <p:txBody>
          <a:bodyPr/>
          <a:lstStyle/>
          <a:p>
            <a:r>
              <a:rPr lang="sk-SK" dirty="0" smtClean="0"/>
              <a:t>    Korytnačka </a:t>
            </a:r>
            <a:r>
              <a:rPr lang="sk-SK" dirty="0" smtClean="0"/>
              <a:t>močiarna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368" y="1428327"/>
            <a:ext cx="6552729" cy="4039841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Je to naša jediná korytnačka</a:t>
            </a:r>
          </a:p>
          <a:p>
            <a:r>
              <a:rPr lang="sk-SK" sz="2400" b="1" dirty="0" smtClean="0">
                <a:latin typeface="Comic Sans MS" pitchFamily="66" charset="0"/>
              </a:rPr>
              <a:t>Žije v stojatých a pomaly tečúcich vodách</a:t>
            </a:r>
          </a:p>
          <a:p>
            <a:r>
              <a:rPr lang="sk-SK" sz="2400" b="1" dirty="0" smtClean="0">
                <a:latin typeface="Comic Sans MS" pitchFamily="66" charset="0"/>
              </a:rPr>
              <a:t>Zimu prežíva na dne močiarov v strnulom stave 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5-cípa hviezda 3"/>
          <p:cNvSpPr/>
          <p:nvPr/>
        </p:nvSpPr>
        <p:spPr>
          <a:xfrm>
            <a:off x="6499001" y="900460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338" name="Picture 2" descr="http://www.beruska8.cz/zviratkaostatni/zelvy2/2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7" y="468412"/>
            <a:ext cx="1485454" cy="9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hlasek.com/foto/emys_orbicularis_60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-14043" r="-1606" b="21535"/>
          <a:stretch/>
        </p:blipFill>
        <p:spPr bwMode="auto">
          <a:xfrm>
            <a:off x="990388" y="3231245"/>
            <a:ext cx="3096344" cy="18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encrypted-tbn1.gstatic.com/images?q=tbn:ANd9GcTy-kea0_B843nHqTXwsqKaA6b2jbz2Usb-5dYE8p5OIt3CgSz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/>
          <a:stretch/>
        </p:blipFill>
        <p:spPr bwMode="auto">
          <a:xfrm>
            <a:off x="4122737" y="3469232"/>
            <a:ext cx="3083921" cy="16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6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368" y="828453"/>
            <a:ext cx="6552729" cy="4639716"/>
          </a:xfrm>
        </p:spPr>
        <p:txBody>
          <a:bodyPr/>
          <a:lstStyle/>
          <a:p>
            <a:r>
              <a:rPr lang="sk-SK" sz="2400" b="1" dirty="0" smtClean="0">
                <a:latin typeface="Comic Sans MS" pitchFamily="66" charset="0"/>
              </a:rPr>
              <a:t>Väčšinu života prežije vo vode, na súši sa len slní</a:t>
            </a:r>
          </a:p>
          <a:p>
            <a:endParaRPr lang="sk-SK" dirty="0" smtClean="0"/>
          </a:p>
        </p:txBody>
      </p:sp>
      <p:pic>
        <p:nvPicPr>
          <p:cNvPr id="15362" name="Picture 2" descr="http://photo.vivo.sk/photos/4986/217452/48aeb6a_m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30" y="182467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1.gstatic.com/images?q=tbn:ANd9GcT3lJ_MglyjZ4aCFisjej31KbhiJWyQVGw1D3l-KJ072_YKniE4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30" y="1404516"/>
            <a:ext cx="3304339" cy="22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ak 3"/>
          <p:cNvSpPr/>
          <p:nvPr/>
        </p:nvSpPr>
        <p:spPr>
          <a:xfrm>
            <a:off x="3988930" y="3335456"/>
            <a:ext cx="3096344" cy="1728192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...vieš, že...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Korytnačka je dlhoveký druh a aj na Slovensku sa dožíva aspoň 100 </a:t>
            </a:r>
            <a:r>
              <a:rPr lang="sk-SK" b="1" dirty="0" smtClean="0">
                <a:solidFill>
                  <a:srgbClr val="C00000"/>
                </a:solidFill>
              </a:rPr>
              <a:t>rokov?</a:t>
            </a:r>
            <a:endParaRPr lang="sk-S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359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368" y="828453"/>
            <a:ext cx="6552729" cy="4639716"/>
          </a:xfrm>
        </p:spPr>
        <p:txBody>
          <a:bodyPr/>
          <a:lstStyle/>
          <a:p>
            <a:r>
              <a:rPr lang="sk-SK" sz="2000" b="1" dirty="0" smtClean="0">
                <a:latin typeface="Comic Sans MS" pitchFamily="66" charset="0"/>
              </a:rPr>
              <a:t>Samička kladie vajíčka do pôdy. Mláďatá po vyliahnutí majú mäkký pancier a preto sa zahrabávajú do pôdy, aby boli chránené pred </a:t>
            </a:r>
            <a:r>
              <a:rPr lang="sk-SK" sz="2000" b="1" dirty="0" smtClean="0">
                <a:latin typeface="Comic Sans MS" pitchFamily="66" charset="0"/>
              </a:rPr>
              <a:t>predátormi.</a:t>
            </a:r>
            <a:endParaRPr lang="sk-SK" sz="2000" b="1" dirty="0" smtClean="0">
              <a:latin typeface="Comic Sans MS" pitchFamily="66" charset="0"/>
            </a:endParaRPr>
          </a:p>
          <a:p>
            <a:endParaRPr lang="sk-SK" dirty="0"/>
          </a:p>
        </p:txBody>
      </p:sp>
      <p:pic>
        <p:nvPicPr>
          <p:cNvPr id="16386" name="Picture 2" descr="http://img.cas.sk/img/4/galleryBig/1348397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17" y="3318549"/>
            <a:ext cx="2551899" cy="19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plazyunas.com/wp-content/gallery/emys-orbicularis/emys-orbicularis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51" y="3099209"/>
            <a:ext cx="2664296" cy="22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beruska8.cz/zviratkaostatni/zelvy2/1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78" y="2039024"/>
            <a:ext cx="161607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90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2376" y="828453"/>
            <a:ext cx="6408713" cy="4639716"/>
          </a:xfrm>
        </p:spPr>
        <p:txBody>
          <a:bodyPr>
            <a:norm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Korytnačka močiarna žije na Slovensku už 120 tisíc rokov, ale jej ďalší osud je neistý. Nachádza sa už len v pár lokalitách. Významná ochranou je rezervácia </a:t>
            </a:r>
            <a:r>
              <a:rPr lang="sk-SK" sz="2000" b="1" dirty="0" err="1" smtClean="0">
                <a:solidFill>
                  <a:srgbClr val="FFC000"/>
                </a:solidFill>
                <a:latin typeface="Comic Sans MS" pitchFamily="66" charset="0"/>
              </a:rPr>
              <a:t>Tajba</a:t>
            </a:r>
            <a:r>
              <a:rPr lang="sk-SK" sz="2000" b="1" dirty="0" smtClean="0">
                <a:solidFill>
                  <a:srgbClr val="FFC000"/>
                </a:solidFill>
                <a:latin typeface="Comic Sans MS" pitchFamily="66" charset="0"/>
              </a:rPr>
              <a:t> na Východnom Slovensku</a:t>
            </a:r>
            <a:r>
              <a:rPr lang="sk-SK" sz="2000" dirty="0" smtClean="0">
                <a:latin typeface="Comic Sans MS" pitchFamily="66" charset="0"/>
              </a:rPr>
              <a:t>.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17410" name="Picture 2" descr="http://wildfoto.wbl.sk/taj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01" y="2950854"/>
            <a:ext cx="2211482" cy="16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upload.wikimedia.org/wikipedia/commons/a/a8/Emys_orbicularis_Tajba_n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57" y="2268612"/>
            <a:ext cx="3262549" cy="22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ak 3"/>
          <p:cNvSpPr/>
          <p:nvPr/>
        </p:nvSpPr>
        <p:spPr>
          <a:xfrm>
            <a:off x="4698801" y="3780819"/>
            <a:ext cx="3024336" cy="1526554"/>
          </a:xfrm>
          <a:prstGeom prst="cloud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rgbClr val="FFFF00"/>
                </a:solidFill>
              </a:rPr>
              <a:t>Tajba</a:t>
            </a:r>
            <a:r>
              <a:rPr lang="sk-SK" dirty="0" smtClean="0"/>
              <a:t> – korytnačka kladie vajíčka, ktoré </a:t>
            </a:r>
            <a:r>
              <a:rPr lang="sk-SK" dirty="0" smtClean="0">
                <a:solidFill>
                  <a:srgbClr val="FFFF00"/>
                </a:solidFill>
              </a:rPr>
              <a:t>ochranári</a:t>
            </a:r>
            <a:r>
              <a:rPr lang="sk-SK" dirty="0" smtClean="0"/>
              <a:t> prísne strážia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0980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sz="half" idx="1"/>
          </p:nvPr>
        </p:nvSpPr>
        <p:spPr>
          <a:xfrm>
            <a:off x="1098401" y="1044476"/>
            <a:ext cx="2983102" cy="4327873"/>
          </a:xfrm>
        </p:spPr>
        <p:txBody>
          <a:bodyPr/>
          <a:lstStyle/>
          <a:p>
            <a:r>
              <a:rPr lang="sk-SK" sz="2900" b="1" dirty="0">
                <a:solidFill>
                  <a:srgbClr val="C00000"/>
                </a:solidFill>
                <a:latin typeface="Comic Sans MS" pitchFamily="66" charset="0"/>
              </a:rPr>
              <a:t>Obojživelníky</a:t>
            </a:r>
          </a:p>
          <a:p>
            <a:pPr marL="461783" indent="-461783">
              <a:buFont typeface="+mj-lt"/>
              <a:buAutoNum type="alphaLcParenR"/>
            </a:pPr>
            <a:r>
              <a:rPr lang="sk-SK" b="1" u="sng" dirty="0" smtClean="0">
                <a:latin typeface="Comic Sans MS" pitchFamily="66" charset="0"/>
              </a:rPr>
              <a:t>Bezchvosté</a:t>
            </a:r>
            <a:endParaRPr lang="sk-SK" b="1" u="sng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   </a:t>
            </a:r>
            <a:r>
              <a:rPr lang="sk-SK" sz="2400" dirty="0" smtClean="0">
                <a:latin typeface="Comic Sans MS" pitchFamily="66" charset="0"/>
              </a:rPr>
              <a:t>skokan zelený</a:t>
            </a:r>
          </a:p>
          <a:p>
            <a:pPr marL="0" indent="0">
              <a:buNone/>
            </a:pPr>
            <a:r>
              <a:rPr lang="sk-SK" sz="2400" dirty="0" smtClean="0">
                <a:latin typeface="Comic Sans MS" pitchFamily="66" charset="0"/>
              </a:rPr>
              <a:t>   rosnička zelená</a:t>
            </a:r>
          </a:p>
          <a:p>
            <a:pPr marL="0" indent="0">
              <a:buNone/>
            </a:pPr>
            <a:r>
              <a:rPr lang="sk-SK" sz="2400" dirty="0" smtClean="0">
                <a:latin typeface="Comic Sans MS" pitchFamily="66" charset="0"/>
              </a:rPr>
              <a:t>   </a:t>
            </a:r>
            <a:r>
              <a:rPr lang="sk-SK" sz="2400" dirty="0" err="1" smtClean="0">
                <a:latin typeface="Comic Sans MS" pitchFamily="66" charset="0"/>
              </a:rPr>
              <a:t>kunka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žltobruchá</a:t>
            </a:r>
            <a:endParaRPr lang="sk-SK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b="1" dirty="0" smtClean="0">
                <a:latin typeface="Comic Sans MS" pitchFamily="66" charset="0"/>
              </a:rPr>
              <a:t>b) </a:t>
            </a:r>
            <a:r>
              <a:rPr lang="sk-SK" b="1" u="sng" dirty="0" err="1" smtClean="0">
                <a:latin typeface="Comic Sans MS" pitchFamily="66" charset="0"/>
              </a:rPr>
              <a:t>Chvostnaté</a:t>
            </a:r>
            <a:endParaRPr lang="sk-SK" b="1" u="sng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    mlok bodkovaný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>
          <a:xfrm>
            <a:off x="4191450" y="1428327"/>
            <a:ext cx="2918170" cy="4039841"/>
          </a:xfrm>
        </p:spPr>
        <p:txBody>
          <a:bodyPr/>
          <a:lstStyle/>
          <a:p>
            <a:r>
              <a:rPr lang="sk-SK" sz="3200" b="1" dirty="0" smtClean="0">
                <a:solidFill>
                  <a:srgbClr val="C00000"/>
                </a:solidFill>
                <a:latin typeface="Comic Sans MS" pitchFamily="66" charset="0"/>
              </a:rPr>
              <a:t>Plazy</a:t>
            </a:r>
          </a:p>
          <a:p>
            <a:r>
              <a:rPr lang="sk-SK" sz="2400" dirty="0" smtClean="0">
                <a:latin typeface="Comic Sans MS" pitchFamily="66" charset="0"/>
              </a:rPr>
              <a:t>Užovka obojková</a:t>
            </a:r>
          </a:p>
          <a:p>
            <a:r>
              <a:rPr lang="sk-SK" sz="2400" dirty="0" smtClean="0">
                <a:latin typeface="Comic Sans MS" pitchFamily="66" charset="0"/>
              </a:rPr>
              <a:t>Korytnačka     močiarna</a:t>
            </a:r>
            <a:endParaRPr lang="sk-SK" sz="2400" dirty="0">
              <a:latin typeface="Comic Sans MS" pitchFamily="66" charset="0"/>
            </a:endParaRPr>
          </a:p>
        </p:txBody>
      </p:sp>
      <p:pic>
        <p:nvPicPr>
          <p:cNvPr id="1028" name="Picture 4" descr="http://www.beruska8.cz/zviratkalesni/zaby2/16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4284836"/>
            <a:ext cx="1224136" cy="8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eruska8.cz/zviratkalesni/Hadiahousenky2/2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01" y="3861540"/>
            <a:ext cx="2016224" cy="7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30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321" y="540420"/>
            <a:ext cx="7420928" cy="1020233"/>
          </a:xfrm>
        </p:spPr>
        <p:txBody>
          <a:bodyPr/>
          <a:lstStyle/>
          <a:p>
            <a:r>
              <a:rPr lang="sk-SK" dirty="0" smtClean="0"/>
              <a:t>Skokan zelený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368" y="1620540"/>
            <a:ext cx="6480721" cy="3847628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Comic Sans MS" pitchFamily="66" charset="0"/>
              </a:rPr>
              <a:t>Žije na brehu močiarov a rybníkov</a:t>
            </a:r>
          </a:p>
          <a:p>
            <a:r>
              <a:rPr lang="sk-SK" sz="2000" b="1" dirty="0" smtClean="0">
                <a:latin typeface="Comic Sans MS" pitchFamily="66" charset="0"/>
              </a:rPr>
              <a:t>Zimu prespí v bahne</a:t>
            </a:r>
          </a:p>
          <a:p>
            <a:r>
              <a:rPr lang="sk-SK" sz="2000" b="1" dirty="0" smtClean="0">
                <a:latin typeface="Comic Sans MS" pitchFamily="66" charset="0"/>
              </a:rPr>
              <a:t>Koža je pokrytá hlienom</a:t>
            </a:r>
          </a:p>
          <a:p>
            <a:r>
              <a:rPr lang="sk-SK" sz="2000" b="1" dirty="0" smtClean="0">
                <a:latin typeface="Comic Sans MS" pitchFamily="66" charset="0"/>
              </a:rPr>
              <a:t>Dobre pláva pomocou zadných končatín, na ktorých má plávacie blany</a:t>
            </a:r>
            <a:endParaRPr lang="sk-SK" sz="2000" b="1" dirty="0">
              <a:latin typeface="Comic Sans MS" pitchFamily="66" charset="0"/>
            </a:endParaRPr>
          </a:p>
        </p:txBody>
      </p:sp>
      <p:pic>
        <p:nvPicPr>
          <p:cNvPr id="3074" name="Picture 2" descr="https://encrypted-tbn3.gstatic.com/images?q=tbn:ANd9GcSN_ZSlzOguO913HAqVZslJzrYi4jbudTreUopdMVUUigiCaF7r1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"/>
          <a:stretch/>
        </p:blipFill>
        <p:spPr bwMode="auto">
          <a:xfrm>
            <a:off x="4770809" y="3154354"/>
            <a:ext cx="2304256" cy="20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zaba.webgarden.cz/image/62833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2" t="54657" r="34574" b="14891"/>
          <a:stretch/>
        </p:blipFill>
        <p:spPr bwMode="auto">
          <a:xfrm>
            <a:off x="1962497" y="3593629"/>
            <a:ext cx="90220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cípa hviezda 6"/>
          <p:cNvSpPr/>
          <p:nvPr/>
        </p:nvSpPr>
        <p:spPr>
          <a:xfrm>
            <a:off x="2233581" y="1044476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8968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2376" y="900461"/>
            <a:ext cx="6480721" cy="4567708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Comic Sans MS" pitchFamily="66" charset="0"/>
              </a:rPr>
              <a:t>Potravu tvorí hmyz. Loví ho dlhým vymrštiteľným jazykom.</a:t>
            </a:r>
          </a:p>
          <a:p>
            <a:endParaRPr lang="sk-SK" sz="2000" b="1" dirty="0" smtClean="0">
              <a:latin typeface="Comic Sans MS" pitchFamily="66" charset="0"/>
            </a:endParaRPr>
          </a:p>
          <a:p>
            <a:r>
              <a:rPr lang="sk-SK" sz="2000" b="1" dirty="0" smtClean="0">
                <a:latin typeface="Comic Sans MS" pitchFamily="66" charset="0"/>
              </a:rPr>
              <a:t>Žubrienky sa živia planktónom</a:t>
            </a:r>
          </a:p>
          <a:p>
            <a:endParaRPr lang="sk-SK" sz="2000" b="1" dirty="0" smtClean="0">
              <a:latin typeface="Comic Sans MS" pitchFamily="66" charset="0"/>
            </a:endParaRPr>
          </a:p>
          <a:p>
            <a:r>
              <a:rPr lang="sk-SK" sz="2000" b="1" dirty="0" smtClean="0">
                <a:latin typeface="Comic Sans MS" pitchFamily="66" charset="0"/>
              </a:rPr>
              <a:t>Pri kútikoch úst má samček </a:t>
            </a:r>
          </a:p>
          <a:p>
            <a:pPr marL="0" indent="0">
              <a:buNone/>
            </a:pPr>
            <a:r>
              <a:rPr lang="sk-SK" sz="2000" b="1" dirty="0">
                <a:latin typeface="Comic Sans MS" pitchFamily="66" charset="0"/>
              </a:rPr>
              <a:t> </a:t>
            </a:r>
            <a:r>
              <a:rPr lang="sk-SK" sz="2000" b="1" dirty="0" smtClean="0">
                <a:latin typeface="Comic Sans MS" pitchFamily="66" charset="0"/>
              </a:rPr>
              <a:t>  zvukové mechúriky, ktoré </a:t>
            </a:r>
          </a:p>
          <a:p>
            <a:pPr marL="0" indent="0">
              <a:buNone/>
            </a:pPr>
            <a:r>
              <a:rPr lang="sk-SK" sz="2000" b="1" dirty="0" smtClean="0">
                <a:latin typeface="Comic Sans MS" pitchFamily="66" charset="0"/>
              </a:rPr>
              <a:t>   zosilňujú kŕkanie</a:t>
            </a:r>
            <a:endParaRPr lang="sk-SK" sz="2000" b="1" dirty="0">
              <a:latin typeface="Comic Sans MS" pitchFamily="66" charset="0"/>
            </a:endParaRPr>
          </a:p>
        </p:txBody>
      </p:sp>
      <p:pic>
        <p:nvPicPr>
          <p:cNvPr id="4098" name="Picture 2" descr="https://encrypted-tbn2.gstatic.com/images?q=tbn:ANd9GcQGdKbapzoBOB7RraMWYCL2LHAh9T4KzxatEDWxjoWMIJ_en7r5D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3089" r="2902" b="7078"/>
          <a:stretch/>
        </p:blipFill>
        <p:spPr bwMode="auto">
          <a:xfrm>
            <a:off x="4266753" y="3439243"/>
            <a:ext cx="2416849" cy="17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eruska8.cz/zviratkalesni/zaby2/1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65" y="756444"/>
            <a:ext cx="2032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icudka.estranky.cz/img/picture/193/%C5%BEaba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4" y="3913038"/>
            <a:ext cx="2644744" cy="10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rog 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82392" y="4717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12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0329" y="612428"/>
            <a:ext cx="7420928" cy="1020233"/>
          </a:xfrm>
        </p:spPr>
        <p:txBody>
          <a:bodyPr/>
          <a:lstStyle/>
          <a:p>
            <a:r>
              <a:rPr lang="sk-SK" dirty="0" smtClean="0"/>
              <a:t>Rosnička zelená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82376" y="1620540"/>
            <a:ext cx="6480721" cy="3847628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Je naša najmenšia žaba, má dĺžku 4,5 – 5 cm</a:t>
            </a:r>
          </a:p>
          <a:p>
            <a:r>
              <a:rPr lang="sk-SK" sz="2400" b="1" dirty="0" smtClean="0">
                <a:latin typeface="Comic Sans MS" pitchFamily="66" charset="0"/>
              </a:rPr>
              <a:t>Žije v nížinách na </a:t>
            </a:r>
            <a:r>
              <a:rPr lang="sk-SK" sz="2400" b="1" dirty="0" smtClean="0">
                <a:latin typeface="Comic Sans MS" pitchFamily="66" charset="0"/>
              </a:rPr>
              <a:t>kroch, </a:t>
            </a:r>
            <a:r>
              <a:rPr lang="sk-SK" sz="2400" b="1" dirty="0" smtClean="0">
                <a:latin typeface="Comic Sans MS" pitchFamily="66" charset="0"/>
              </a:rPr>
              <a:t>stromoch a lúkach</a:t>
            </a:r>
          </a:p>
          <a:p>
            <a:r>
              <a:rPr lang="sk-SK" sz="2400" b="1" dirty="0" smtClean="0">
                <a:latin typeface="Comic Sans MS" pitchFamily="66" charset="0"/>
              </a:rPr>
              <a:t>Prezimuje na dne vôd alebo v pôde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7" name="Picture 2" descr="http://poutnik2.sweb.cz/foto/obojzivelnici/zaby/rosnicka-zelena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-3943" r="22771" b="26291"/>
          <a:stretch/>
        </p:blipFill>
        <p:spPr bwMode="auto">
          <a:xfrm>
            <a:off x="1386433" y="3708773"/>
            <a:ext cx="1728192" cy="144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2.flog.pravda.sk/7lm/pc7_28301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5" r="23912"/>
          <a:stretch/>
        </p:blipFill>
        <p:spPr bwMode="auto">
          <a:xfrm>
            <a:off x="4698801" y="3704600"/>
            <a:ext cx="1842498" cy="14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eruska8.cz/zviratkalesni/zaby2/12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3" y="0"/>
            <a:ext cx="2183143" cy="20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cípa hviezda 9"/>
          <p:cNvSpPr/>
          <p:nvPr/>
        </p:nvSpPr>
        <p:spPr>
          <a:xfrm>
            <a:off x="5922937" y="1053784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9274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368" y="900461"/>
            <a:ext cx="6480721" cy="4567708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Má hladkú zelenú kožu</a:t>
            </a:r>
          </a:p>
          <a:p>
            <a:r>
              <a:rPr lang="sk-SK" sz="2400" b="1" dirty="0" smtClean="0">
                <a:latin typeface="Comic Sans MS" pitchFamily="66" charset="0"/>
              </a:rPr>
              <a:t>Sfarbenie mení podľa farby prostredia, čo jej umožňuje ochranu pred nepriateľmi.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6148" name="Picture 4" descr="https://encrypted-tbn0.gstatic.com/images?q=tbn:ANd9GcQvOiiSyv1SerRD0DI0Mu2n9oWSYssLQybvJyDZo1_CQghUr7vK8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85" y="2384505"/>
            <a:ext cx="2409103" cy="16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0.gstatic.com/images?q=tbn:ANd9GcTBWQATrcLvZHTXoixFnUULXYoAFCNdrk2UnUU2e4mndDlX-3N3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44" y="2889375"/>
            <a:ext cx="3103066" cy="22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beruska8.cz/zviratkalesni/zaby2/12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4" y="108372"/>
            <a:ext cx="1818482" cy="17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beruska8.cz/zviratkalesni/zaby2/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25" y="3780780"/>
            <a:ext cx="1512168" cy="13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93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368" y="828453"/>
            <a:ext cx="6552729" cy="4639716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Na končekoch prstov má </a:t>
            </a:r>
            <a:r>
              <a:rPr lang="sk-SK" sz="2400" b="1" dirty="0" err="1" smtClean="0">
                <a:latin typeface="Comic Sans MS" pitchFamily="66" charset="0"/>
              </a:rPr>
              <a:t>prísavné</a:t>
            </a:r>
            <a:r>
              <a:rPr lang="sk-SK" sz="2400" b="1" dirty="0" smtClean="0">
                <a:latin typeface="Comic Sans MS" pitchFamily="66" charset="0"/>
              </a:rPr>
              <a:t> vankúšiky, ktoré jej umožňujú šplhať sa </a:t>
            </a:r>
          </a:p>
          <a:p>
            <a:pPr marL="0" indent="0">
              <a:buNone/>
            </a:pPr>
            <a:r>
              <a:rPr lang="sk-SK" sz="2400" b="1" dirty="0" smtClean="0">
                <a:latin typeface="Comic Sans MS" pitchFamily="66" charset="0"/>
              </a:rPr>
              <a:t>     a udržať </a:t>
            </a:r>
            <a:r>
              <a:rPr lang="sk-SK" sz="2400" b="1" dirty="0" smtClean="0">
                <a:latin typeface="Comic Sans MS" pitchFamily="66" charset="0"/>
              </a:rPr>
              <a:t>sa na </a:t>
            </a:r>
            <a:r>
              <a:rPr lang="sk-SK" sz="2400" b="1" dirty="0" smtClean="0">
                <a:latin typeface="Comic Sans MS" pitchFamily="66" charset="0"/>
              </a:rPr>
              <a:t>hladkých povrchoch rastlín.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7170" name="Picture 2" descr="http://www.beruska8.cz/zviratkalesni/zaby2/12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17" y="127120"/>
            <a:ext cx="170993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idnes.cz/11/032/cl6/MRK2c31bb_0906_polanka_021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4" y="2056837"/>
            <a:ext cx="2736418" cy="18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0.gstatic.com/images?q=tbn:ANd9GcTCTTrz4TSBBIlxkQ0baGeVrS0FB_3WpK8rz2xIfZrQUzO1wDNQm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25" y="2412628"/>
            <a:ext cx="1975713" cy="29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1.gstatic.com/images?q=tbn:ANd9GcTr53t9O5U9JjPhZ_QtUPcO4WPyIBGcLlkYQy3dn433g_w96UE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69" y="3812634"/>
            <a:ext cx="1872208" cy="14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24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321" y="525940"/>
            <a:ext cx="7420928" cy="1020233"/>
          </a:xfrm>
        </p:spPr>
        <p:txBody>
          <a:bodyPr/>
          <a:lstStyle/>
          <a:p>
            <a:r>
              <a:rPr lang="sk-SK" dirty="0" err="1" smtClean="0"/>
              <a:t>Kunka</a:t>
            </a:r>
            <a:r>
              <a:rPr lang="sk-SK" dirty="0" smtClean="0"/>
              <a:t> </a:t>
            </a:r>
            <a:r>
              <a:rPr lang="sk-SK" dirty="0" err="1" smtClean="0"/>
              <a:t>žltobruchá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2377" y="1260500"/>
            <a:ext cx="6480720" cy="4207668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Žije v blízkosti lesných potokov a </a:t>
            </a:r>
            <a:r>
              <a:rPr lang="sk-SK" sz="2400" b="1" dirty="0" smtClean="0">
                <a:latin typeface="Comic Sans MS" pitchFamily="66" charset="0"/>
              </a:rPr>
              <a:t>      v </a:t>
            </a:r>
            <a:r>
              <a:rPr lang="sk-SK" sz="2400" b="1" dirty="0" smtClean="0">
                <a:latin typeface="Comic Sans MS" pitchFamily="66" charset="0"/>
              </a:rPr>
              <a:t>priekopách</a:t>
            </a:r>
          </a:p>
          <a:p>
            <a:r>
              <a:rPr lang="sk-SK" sz="2400" b="1" dirty="0" smtClean="0">
                <a:latin typeface="Comic Sans MS" pitchFamily="66" charset="0"/>
              </a:rPr>
              <a:t>Má výstražné sfarbenie na spodnej </a:t>
            </a:r>
            <a:r>
              <a:rPr lang="sk-SK" sz="2400" b="1" dirty="0">
                <a:latin typeface="Comic Sans MS" pitchFamily="66" charset="0"/>
              </a:rPr>
              <a:t>č</a:t>
            </a:r>
            <a:r>
              <a:rPr lang="sk-SK" sz="2400" b="1" dirty="0" smtClean="0">
                <a:latin typeface="Comic Sans MS" pitchFamily="66" charset="0"/>
              </a:rPr>
              <a:t>asti. Slúži na odstrašenie nepriateľa</a:t>
            </a:r>
          </a:p>
          <a:p>
            <a:r>
              <a:rPr lang="sk-SK" sz="2400" b="1" dirty="0" smtClean="0">
                <a:latin typeface="Comic Sans MS" pitchFamily="66" charset="0"/>
              </a:rPr>
              <a:t>Živí sa hmyzom - komármi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8194" name="Picture 2" descr="http://nd01.jxs.cz/203/259/e857d0b75b_30673699_o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1386433" y="3445369"/>
            <a:ext cx="2438963" cy="17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lupca.sk/images/gallery/Jkun_zltob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85" y="3407640"/>
            <a:ext cx="2304256" cy="17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cípa hviezda 6"/>
          <p:cNvSpPr/>
          <p:nvPr/>
        </p:nvSpPr>
        <p:spPr>
          <a:xfrm>
            <a:off x="1674465" y="972468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10598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naturou2000.sk/cached/720x720-scale/uploads/2012/11/evidence/3742_origina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-5706" r="6892" b="5859"/>
          <a:stretch/>
        </p:blipFill>
        <p:spPr bwMode="auto">
          <a:xfrm>
            <a:off x="4050729" y="2700660"/>
            <a:ext cx="30963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k 4"/>
          <p:cNvSpPr/>
          <p:nvPr/>
        </p:nvSpPr>
        <p:spPr>
          <a:xfrm>
            <a:off x="1105959" y="3245151"/>
            <a:ext cx="3384376" cy="1944216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/>
              <a:t>Obranná póza </a:t>
            </a:r>
            <a:r>
              <a:rPr lang="sk-SK" sz="2000" dirty="0" err="1" smtClean="0"/>
              <a:t>kunky</a:t>
            </a:r>
            <a:r>
              <a:rPr lang="sk-SK" sz="2000" dirty="0" smtClean="0"/>
              <a:t> pred nepriateľom</a:t>
            </a:r>
            <a:endParaRPr lang="sk-SK" sz="2000" dirty="0"/>
          </a:p>
        </p:txBody>
      </p:sp>
      <p:pic>
        <p:nvPicPr>
          <p:cNvPr id="9218" name="Picture 2" descr="http://www.nahuby.sk/images/fotosutaz/2009/04/11/Bombina-bombina/andrej_alena_148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83" y="913148"/>
            <a:ext cx="3459128" cy="23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31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405</Words>
  <Application>Microsoft Office PowerPoint</Application>
  <PresentationFormat>Vlastná</PresentationFormat>
  <Paragraphs>57</Paragraphs>
  <Slides>17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Motív Office</vt:lpstr>
      <vt:lpstr>Obojživelníky a plazy  vo vode a na brehu</vt:lpstr>
      <vt:lpstr>Prezentácia programu PowerPoint</vt:lpstr>
      <vt:lpstr>Skokan zelený</vt:lpstr>
      <vt:lpstr>Prezentácia programu PowerPoint</vt:lpstr>
      <vt:lpstr>Rosnička zelená</vt:lpstr>
      <vt:lpstr>Prezentácia programu PowerPoint</vt:lpstr>
      <vt:lpstr>Prezentácia programu PowerPoint</vt:lpstr>
      <vt:lpstr>Kunka žltobruchá</vt:lpstr>
      <vt:lpstr>Prezentácia programu PowerPoint</vt:lpstr>
      <vt:lpstr>Mlok bodkovaný</vt:lpstr>
      <vt:lpstr>Prezentácia programu PowerPoint</vt:lpstr>
      <vt:lpstr>Užovka obojková</vt:lpstr>
      <vt:lpstr>Prezentácia programu PowerPoint</vt:lpstr>
      <vt:lpstr>    Korytnačka močiarna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Katka</dc:creator>
  <cp:lastModifiedBy>HP</cp:lastModifiedBy>
  <cp:revision>29</cp:revision>
  <dcterms:created xsi:type="dcterms:W3CDTF">2013-02-08T17:48:50Z</dcterms:created>
  <dcterms:modified xsi:type="dcterms:W3CDTF">2020-04-26T11:36:19Z</dcterms:modified>
</cp:coreProperties>
</file>