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5" r:id="rId2"/>
    <p:sldId id="266" r:id="rId3"/>
    <p:sldId id="267" r:id="rId4"/>
    <p:sldId id="269" r:id="rId5"/>
    <p:sldId id="271" r:id="rId6"/>
    <p:sldId id="272" r:id="rId7"/>
    <p:sldId id="274" r:id="rId8"/>
    <p:sldId id="276" r:id="rId9"/>
    <p:sldId id="27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BF1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31" autoAdjust="0"/>
    <p:restoredTop sz="94660"/>
  </p:normalViewPr>
  <p:slideViewPr>
    <p:cSldViewPr>
      <p:cViewPr varScale="1">
        <p:scale>
          <a:sx n="41" d="100"/>
          <a:sy n="41" d="100"/>
        </p:scale>
        <p:origin x="6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F337-FFBC-4508-8C25-81667C8C15AE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D56D6-7318-4A56-BBDE-06181A499B5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858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/>
              <a:t>Cichlida</a:t>
            </a:r>
            <a:r>
              <a:rPr lang="sk-SK" baseline="0" dirty="0" smtClean="0"/>
              <a:t> znáša vyššie teploty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D56D6-7318-4A56-BBDE-06181A499B5C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429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19DC-AE2A-4657-89E4-6C43538C6D2D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92519DC-AE2A-4657-89E4-6C43538C6D2D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7CFF77F-1931-4983-BAA7-A3B75E818A4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earth_day_by_wow_d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643966" cy="614712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142976" y="857232"/>
            <a:ext cx="5372112" cy="2167128"/>
          </a:xfrm>
        </p:spPr>
        <p:txBody>
          <a:bodyPr>
            <a:normAutofit fontScale="90000"/>
          </a:bodyPr>
          <a:lstStyle/>
          <a:p>
            <a:r>
              <a:rPr lang="sk-SK" sz="6000" cap="none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sk-SK" sz="6000" dirty="0" smtClean="0">
                <a:solidFill>
                  <a:srgbClr val="00B050"/>
                </a:solidFill>
              </a:rPr>
              <a:t>Organizmy </a:t>
            </a:r>
            <a:br>
              <a:rPr lang="sk-SK" sz="6000" dirty="0" smtClean="0">
                <a:solidFill>
                  <a:srgbClr val="00B050"/>
                </a:solidFill>
              </a:rPr>
            </a:br>
            <a:r>
              <a:rPr lang="sk-SK" sz="6000" dirty="0" smtClean="0">
                <a:solidFill>
                  <a:srgbClr val="00B050"/>
                </a:solidFill>
              </a:rPr>
              <a:t>a prostredie</a:t>
            </a:r>
            <a:r>
              <a:rPr lang="sk-SK" sz="6000" dirty="0" smtClean="0">
                <a:solidFill>
                  <a:srgbClr val="0070C0"/>
                </a:solidFill>
              </a:rPr>
              <a:t/>
            </a:r>
            <a:br>
              <a:rPr lang="sk-SK" sz="6000" dirty="0" smtClean="0">
                <a:solidFill>
                  <a:srgbClr val="0070C0"/>
                </a:solidFill>
              </a:rPr>
            </a:br>
            <a:endParaRPr lang="sk-SK" sz="6000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5720" y="4429132"/>
            <a:ext cx="3286148" cy="430887"/>
          </a:xfrm>
          <a:prstGeom prst="rect">
            <a:avLst/>
          </a:prstGeom>
          <a:solidFill>
            <a:srgbClr val="F0DBF1"/>
          </a:solidFill>
        </p:spPr>
        <p:txBody>
          <a:bodyPr wrap="square">
            <a:spAutoFit/>
          </a:bodyPr>
          <a:lstStyle/>
          <a:p>
            <a:pPr algn="ctr"/>
            <a:r>
              <a:rPr lang="sk-SK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BIOLÓGIA</a:t>
            </a:r>
            <a:endParaRPr lang="sk-SK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434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3200" b="1" dirty="0" smtClean="0">
                <a:solidFill>
                  <a:schemeClr val="bg1"/>
                </a:solidFill>
              </a:rPr>
              <a:t> Živé organizmy</a:t>
            </a:r>
          </a:p>
          <a:p>
            <a:pPr>
              <a:buNone/>
            </a:pPr>
            <a:endParaRPr lang="sk-SK" sz="32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sk-SK" sz="3200" b="1" dirty="0" smtClean="0">
                <a:solidFill>
                  <a:schemeClr val="bg1"/>
                </a:solidFill>
              </a:rPr>
              <a:t>Súčasť prírodného prostredia , ktoré tvoria </a:t>
            </a:r>
            <a:r>
              <a:rPr lang="sk-SK" sz="3200" b="1" u="sng" dirty="0" smtClean="0">
                <a:solidFill>
                  <a:schemeClr val="bg1"/>
                </a:solidFill>
              </a:rPr>
              <a:t>neživé prírodniny</a:t>
            </a:r>
          </a:p>
          <a:p>
            <a:endParaRPr lang="sk-SK" sz="3200" b="1" dirty="0" smtClean="0">
              <a:solidFill>
                <a:schemeClr val="bg1"/>
              </a:solidFill>
            </a:endParaRPr>
          </a:p>
          <a:p>
            <a:endParaRPr lang="sk-SK" sz="3200" b="1" dirty="0" smtClean="0">
              <a:solidFill>
                <a:schemeClr val="bg1"/>
              </a:solidFill>
            </a:endParaRPr>
          </a:p>
          <a:p>
            <a:endParaRPr lang="sk-SK" sz="3200" dirty="0" smtClean="0"/>
          </a:p>
          <a:p>
            <a:endParaRPr lang="sk-SK" sz="3200" b="1" dirty="0" smtClean="0">
              <a:solidFill>
                <a:schemeClr val="bg1"/>
              </a:solidFill>
            </a:endParaRPr>
          </a:p>
          <a:p>
            <a:endParaRPr lang="sk-SK" sz="3200" dirty="0" smtClean="0">
              <a:solidFill>
                <a:srgbClr val="000000"/>
              </a:solidFill>
            </a:endParaRPr>
          </a:p>
          <a:p>
            <a:endParaRPr lang="sk-SK" dirty="0"/>
          </a:p>
        </p:txBody>
      </p:sp>
      <p:pic>
        <p:nvPicPr>
          <p:cNvPr id="1027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  <p:sp>
        <p:nvSpPr>
          <p:cNvPr id="11" name="Šipka dolů 10"/>
          <p:cNvSpPr/>
          <p:nvPr/>
        </p:nvSpPr>
        <p:spPr>
          <a:xfrm>
            <a:off x="4286248" y="2357430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ipka doprava 11"/>
          <p:cNvSpPr/>
          <p:nvPr/>
        </p:nvSpPr>
        <p:spPr>
          <a:xfrm rot="8726948">
            <a:off x="2209179" y="4207413"/>
            <a:ext cx="939427" cy="209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3" name="Skupina 12"/>
          <p:cNvGrpSpPr/>
          <p:nvPr/>
        </p:nvGrpSpPr>
        <p:grpSpPr>
          <a:xfrm>
            <a:off x="2643174" y="5643554"/>
            <a:ext cx="4572032" cy="1214446"/>
            <a:chOff x="2857488" y="2786058"/>
            <a:chExt cx="3697716" cy="1857388"/>
          </a:xfrm>
        </p:grpSpPr>
        <p:sp>
          <p:nvSpPr>
            <p:cNvPr id="14" name="Obojsmerná vodorovná šípka 9"/>
            <p:cNvSpPr/>
            <p:nvPr/>
          </p:nvSpPr>
          <p:spPr>
            <a:xfrm>
              <a:off x="2857488" y="2786058"/>
              <a:ext cx="3286148" cy="1857388"/>
            </a:xfrm>
            <a:prstGeom prst="leftRightArrow">
              <a:avLst>
                <a:gd name="adj1" fmla="val 45219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BlokTextu 10"/>
            <p:cNvSpPr txBox="1"/>
            <p:nvPr/>
          </p:nvSpPr>
          <p:spPr>
            <a:xfrm>
              <a:off x="3071802" y="3332347"/>
              <a:ext cx="348340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800" b="1" dirty="0" smtClean="0">
                  <a:solidFill>
                    <a:schemeClr val="bg1"/>
                  </a:solidFill>
                </a:rPr>
                <a:t>Výmena látok a energie</a:t>
              </a:r>
              <a:endParaRPr lang="cs-CZ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Šipka doprava 17"/>
          <p:cNvSpPr/>
          <p:nvPr/>
        </p:nvSpPr>
        <p:spPr>
          <a:xfrm rot="2773191">
            <a:off x="6017866" y="4208897"/>
            <a:ext cx="869218" cy="220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Šipka doprava 18"/>
          <p:cNvSpPr/>
          <p:nvPr/>
        </p:nvSpPr>
        <p:spPr>
          <a:xfrm rot="6952308">
            <a:off x="3678472" y="4179652"/>
            <a:ext cx="574153" cy="215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b="49912"/>
          <a:stretch>
            <a:fillRect/>
          </a:stretch>
        </p:blipFill>
        <p:spPr bwMode="auto">
          <a:xfrm>
            <a:off x="3428993" y="182890"/>
            <a:ext cx="2286016" cy="167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Zahnutá šípka doľava 14"/>
          <p:cNvSpPr/>
          <p:nvPr/>
        </p:nvSpPr>
        <p:spPr>
          <a:xfrm>
            <a:off x="7643834" y="1571611"/>
            <a:ext cx="1214444" cy="342902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3" name="Obrázok 16" descr="vo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4500570"/>
            <a:ext cx="1086114" cy="100013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4" name="Zástupný symbol obsahu 5" descr="vzdu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643446"/>
            <a:ext cx="1096978" cy="1071570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643446"/>
            <a:ext cx="1347359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Zahnutá šípka doľava 14"/>
          <p:cNvSpPr/>
          <p:nvPr/>
        </p:nvSpPr>
        <p:spPr>
          <a:xfrm rot="10800000">
            <a:off x="214282" y="1643050"/>
            <a:ext cx="1214444" cy="3429025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572008"/>
            <a:ext cx="1423394" cy="1257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Šipka doprava 28"/>
          <p:cNvSpPr/>
          <p:nvPr/>
        </p:nvSpPr>
        <p:spPr>
          <a:xfrm rot="3834502">
            <a:off x="4751392" y="4190037"/>
            <a:ext cx="574153" cy="215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 animBg="1"/>
      <p:bldP spid="12" grpId="1" animBg="1"/>
      <p:bldP spid="18" grpId="0" animBg="1"/>
      <p:bldP spid="19" grpId="0" animBg="1"/>
      <p:bldP spid="22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14282" y="1285860"/>
            <a:ext cx="8643998" cy="39290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k-SK" sz="3200" b="1" dirty="0" smtClean="0">
                <a:solidFill>
                  <a:schemeClr val="bg1"/>
                </a:solidFill>
              </a:rPr>
              <a:t>súčasťou organizmov sú                               rovnaké prvky ako v neživých                       prírodninách:</a:t>
            </a:r>
          </a:p>
          <a:p>
            <a:pPr>
              <a:buNone/>
              <a:defRPr/>
            </a:pPr>
            <a:endParaRPr lang="sk-SK" sz="3200" b="1" dirty="0" smtClean="0">
              <a:solidFill>
                <a:schemeClr val="bg1"/>
              </a:solidFill>
            </a:endParaRPr>
          </a:p>
          <a:p>
            <a:pPr marL="514350" indent="-514350">
              <a:buNone/>
              <a:defRPr/>
            </a:pPr>
            <a:r>
              <a:rPr lang="sk-SK" sz="3200" b="1" dirty="0" smtClean="0">
                <a:solidFill>
                  <a:schemeClr val="bg1"/>
                </a:solidFill>
              </a:rPr>
              <a:t> </a:t>
            </a:r>
            <a:r>
              <a:rPr lang="sk-SK" sz="3200" b="1" dirty="0" smtClean="0">
                <a:solidFill>
                  <a:srgbClr val="FFFF00"/>
                </a:solidFill>
              </a:rPr>
              <a:t>biogénne prvky          </a:t>
            </a:r>
          </a:p>
          <a:p>
            <a:endParaRPr lang="sk-SK" sz="3200" dirty="0" smtClean="0"/>
          </a:p>
          <a:p>
            <a:endParaRPr lang="sk-SK" sz="3200" b="1" dirty="0" smtClean="0">
              <a:solidFill>
                <a:schemeClr val="bg1"/>
              </a:solidFill>
            </a:endParaRPr>
          </a:p>
          <a:p>
            <a:endParaRPr lang="sk-SK" sz="3200" dirty="0" smtClean="0">
              <a:solidFill>
                <a:srgbClr val="000000"/>
              </a:solidFill>
            </a:endParaRPr>
          </a:p>
          <a:p>
            <a:endParaRPr lang="sk-SK" dirty="0"/>
          </a:p>
        </p:txBody>
      </p:sp>
      <p:sp>
        <p:nvSpPr>
          <p:cNvPr id="7" name="Zaoblený obdĺžnik 51"/>
          <p:cNvSpPr/>
          <p:nvPr/>
        </p:nvSpPr>
        <p:spPr>
          <a:xfrm>
            <a:off x="3786182" y="3357562"/>
            <a:ext cx="2428860" cy="928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 smtClean="0">
                <a:solidFill>
                  <a:schemeClr val="accent6">
                    <a:lumMod val="50000"/>
                  </a:schemeClr>
                </a:solidFill>
              </a:rPr>
              <a:t>Sú nevyhnutné pre stavbu a funkciu organizmov</a:t>
            </a:r>
            <a:endParaRPr lang="cs-CZ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ál 42"/>
          <p:cNvSpPr/>
          <p:nvPr/>
        </p:nvSpPr>
        <p:spPr>
          <a:xfrm>
            <a:off x="6215074" y="5000636"/>
            <a:ext cx="114300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horčík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Ovál 43"/>
          <p:cNvSpPr/>
          <p:nvPr/>
        </p:nvSpPr>
        <p:spPr>
          <a:xfrm>
            <a:off x="5143504" y="5643578"/>
            <a:ext cx="1143008" cy="8572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 smtClean="0"/>
              <a:t>železo</a:t>
            </a:r>
            <a:endParaRPr lang="cs-CZ" sz="1600" dirty="0"/>
          </a:p>
        </p:txBody>
      </p:sp>
      <p:sp>
        <p:nvSpPr>
          <p:cNvPr id="10" name="Ovál 36"/>
          <p:cNvSpPr/>
          <p:nvPr/>
        </p:nvSpPr>
        <p:spPr>
          <a:xfrm>
            <a:off x="1285852" y="5715016"/>
            <a:ext cx="114300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vápnik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1" name="Ovál 37"/>
          <p:cNvSpPr/>
          <p:nvPr/>
        </p:nvSpPr>
        <p:spPr>
          <a:xfrm>
            <a:off x="3428992" y="5715016"/>
            <a:ext cx="1071570" cy="7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dk1"/>
                </a:solidFill>
              </a:rPr>
              <a:t>kyslík</a:t>
            </a:r>
            <a:endParaRPr lang="cs-CZ" dirty="0" smtClean="0">
              <a:solidFill>
                <a:schemeClr val="dk1"/>
              </a:solidFill>
            </a:endParaRPr>
          </a:p>
        </p:txBody>
      </p:sp>
      <p:sp>
        <p:nvSpPr>
          <p:cNvPr id="12" name="Ovál 38"/>
          <p:cNvSpPr/>
          <p:nvPr/>
        </p:nvSpPr>
        <p:spPr>
          <a:xfrm>
            <a:off x="4286248" y="5000636"/>
            <a:ext cx="1071570" cy="7857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dusík</a:t>
            </a:r>
            <a:endParaRPr lang="cs-CZ" dirty="0"/>
          </a:p>
        </p:txBody>
      </p:sp>
      <p:sp>
        <p:nvSpPr>
          <p:cNvPr id="13" name="Ovál 39"/>
          <p:cNvSpPr/>
          <p:nvPr/>
        </p:nvSpPr>
        <p:spPr>
          <a:xfrm>
            <a:off x="2500298" y="5000636"/>
            <a:ext cx="1000132" cy="78581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uhlík</a:t>
            </a:r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3214678" y="3571876"/>
            <a:ext cx="428628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66"/>
            <a:ext cx="2876550" cy="2428875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6023 L 0.00416 -0.04485 " pathEditMode="fixed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54 -0.17595 L -0.02952 -0.049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0.26959 L -0.00694 -0.070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9 -0.25364 L 0.00347 -0.064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5 -0.14959 L 0.02223 -0.044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5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44 -0.29041 L 0.02119 -0.0702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857388"/>
          </a:xfr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sk-SK" dirty="0" smtClean="0">
                <a:solidFill>
                  <a:schemeClr val="bg1"/>
                </a:solidFill>
                <a:effectLst/>
                <a:latin typeface="+mj-lt"/>
              </a:rPr>
              <a:t>Ekologické faktory</a:t>
            </a:r>
            <a:br>
              <a:rPr lang="sk-SK" dirty="0" smtClean="0">
                <a:solidFill>
                  <a:schemeClr val="bg1"/>
                </a:solidFill>
                <a:effectLst/>
                <a:latin typeface="+mj-lt"/>
              </a:rPr>
            </a:br>
            <a:r>
              <a:rPr lang="sk-SK" dirty="0" smtClean="0">
                <a:solidFill>
                  <a:schemeClr val="bg1"/>
                </a:solidFill>
                <a:effectLst/>
                <a:latin typeface="+mj-lt"/>
              </a:rPr>
              <a:t>=</a:t>
            </a:r>
            <a:br>
              <a:rPr lang="sk-SK" dirty="0" smtClean="0">
                <a:solidFill>
                  <a:schemeClr val="bg1"/>
                </a:solidFill>
                <a:effectLst/>
                <a:latin typeface="+mj-lt"/>
              </a:rPr>
            </a:br>
            <a:r>
              <a:rPr lang="sk-SK" dirty="0" smtClean="0">
                <a:solidFill>
                  <a:srgbClr val="FFFF00"/>
                </a:solidFill>
                <a:effectLst/>
                <a:latin typeface="+mj-lt"/>
              </a:rPr>
              <a:t>základné podmienky života</a:t>
            </a:r>
            <a:endParaRPr lang="sk-SK" dirty="0">
              <a:solidFill>
                <a:srgbClr val="FFFF00"/>
              </a:solidFill>
              <a:effectLst/>
              <a:latin typeface="+mj-lt"/>
            </a:endParaRPr>
          </a:p>
        </p:txBody>
      </p:sp>
      <p:pic>
        <p:nvPicPr>
          <p:cNvPr id="12" name="Obrázok 11" descr="tep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357694"/>
            <a:ext cx="1774380" cy="178595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6" name="Zástupný symbol obsahu 5" descr="vzduch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357562"/>
            <a:ext cx="2000232" cy="168911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7" name="Obrázok 16" descr="vod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077" y="4500570"/>
            <a:ext cx="1934346" cy="171451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0" name="Ovál 19"/>
          <p:cNvSpPr/>
          <p:nvPr/>
        </p:nvSpPr>
        <p:spPr>
          <a:xfrm>
            <a:off x="214282" y="4714884"/>
            <a:ext cx="1214414" cy="50006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vzduch</a:t>
            </a:r>
            <a:endParaRPr lang="cs-CZ" dirty="0"/>
          </a:p>
        </p:txBody>
      </p:sp>
      <p:sp>
        <p:nvSpPr>
          <p:cNvPr id="22" name="Ovál 21"/>
          <p:cNvSpPr/>
          <p:nvPr/>
        </p:nvSpPr>
        <p:spPr>
          <a:xfrm>
            <a:off x="2143108" y="5929330"/>
            <a:ext cx="1214446" cy="5715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voda</a:t>
            </a:r>
            <a:endParaRPr lang="cs-CZ" dirty="0"/>
          </a:p>
        </p:txBody>
      </p:sp>
      <p:sp>
        <p:nvSpPr>
          <p:cNvPr id="24" name="Ovál 23"/>
          <p:cNvSpPr/>
          <p:nvPr/>
        </p:nvSpPr>
        <p:spPr>
          <a:xfrm>
            <a:off x="6215074" y="5857892"/>
            <a:ext cx="1285884" cy="57150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teplo</a:t>
            </a:r>
            <a:endParaRPr lang="cs-CZ" dirty="0"/>
          </a:p>
        </p:txBody>
      </p:sp>
      <p:sp>
        <p:nvSpPr>
          <p:cNvPr id="25" name="Ovál 24"/>
          <p:cNvSpPr/>
          <p:nvPr/>
        </p:nvSpPr>
        <p:spPr>
          <a:xfrm>
            <a:off x="8001024" y="4643446"/>
            <a:ext cx="1142976" cy="57150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živiny</a:t>
            </a:r>
            <a:endParaRPr lang="cs-CZ" dirty="0"/>
          </a:p>
        </p:txBody>
      </p:sp>
      <p:sp>
        <p:nvSpPr>
          <p:cNvPr id="28" name="Šípka doprava 27"/>
          <p:cNvSpPr/>
          <p:nvPr/>
        </p:nvSpPr>
        <p:spPr>
          <a:xfrm rot="5161205">
            <a:off x="4297288" y="3401561"/>
            <a:ext cx="135732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ípka doprava 28"/>
          <p:cNvSpPr/>
          <p:nvPr/>
        </p:nvSpPr>
        <p:spPr>
          <a:xfrm rot="2742807">
            <a:off x="6612632" y="2728703"/>
            <a:ext cx="135732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ípka doprava 29"/>
          <p:cNvSpPr/>
          <p:nvPr/>
        </p:nvSpPr>
        <p:spPr>
          <a:xfrm rot="3988119">
            <a:off x="5581173" y="3251012"/>
            <a:ext cx="135732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ípka doprava 30"/>
          <p:cNvSpPr/>
          <p:nvPr/>
        </p:nvSpPr>
        <p:spPr>
          <a:xfrm rot="6433324">
            <a:off x="3159174" y="3333717"/>
            <a:ext cx="135732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Šípka doprava 31"/>
          <p:cNvSpPr/>
          <p:nvPr/>
        </p:nvSpPr>
        <p:spPr>
          <a:xfrm rot="7865634">
            <a:off x="2018204" y="2819928"/>
            <a:ext cx="1357322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" name="Picture 6" descr="http://bioptron-lampy.com/wp-content/uploads/svetl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429132"/>
            <a:ext cx="2003393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10" descr="http://www.zijeme.cz/wp-content/uploads/zdravy-jidelnice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7558" y="3286124"/>
            <a:ext cx="1646442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Ovál 22"/>
          <p:cNvSpPr/>
          <p:nvPr/>
        </p:nvSpPr>
        <p:spPr>
          <a:xfrm>
            <a:off x="4214810" y="6000768"/>
            <a:ext cx="1214446" cy="57152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svetlo</a:t>
            </a:r>
            <a:endParaRPr lang="cs-CZ" dirty="0"/>
          </a:p>
        </p:txBody>
      </p:sp>
      <p:pic>
        <p:nvPicPr>
          <p:cNvPr id="40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2" grpId="0" animBg="1"/>
      <p:bldP spid="24" grpId="0" animBg="1"/>
      <p:bldP spid="25" grpId="0" animBg="1"/>
      <p:bldP spid="29" grpId="0" animBg="1"/>
      <p:bldP spid="31" grpId="0" animBg="1"/>
      <p:bldP spid="3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95336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Čo je ekológia?</a:t>
            </a:r>
            <a:endParaRPr lang="sk-SK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k-SK" sz="3600" b="1" dirty="0" smtClean="0">
                <a:solidFill>
                  <a:schemeClr val="bg1"/>
                </a:solidFill>
              </a:rPr>
              <a:t>Veda, ktorá skúma vzťahy medzi organizmami navzájom a medzi organizmami a prostredím</a:t>
            </a:r>
          </a:p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357694"/>
            <a:ext cx="21336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429132"/>
            <a:ext cx="23145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5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00660"/>
          </a:xfrm>
        </p:spPr>
        <p:txBody>
          <a:bodyPr/>
          <a:lstStyle/>
          <a:p>
            <a:r>
              <a:rPr lang="sk-SK" sz="3200" b="1" dirty="0">
                <a:solidFill>
                  <a:schemeClr val="bg1"/>
                </a:solidFill>
              </a:rPr>
              <a:t>Prispôsobujú sa prostrediu, v ktorom žijú- ekologická prispôsobivosť (</a:t>
            </a:r>
            <a:r>
              <a:rPr lang="sk-SK" sz="3200" b="1" dirty="0" smtClean="0">
                <a:solidFill>
                  <a:schemeClr val="bg1"/>
                </a:solidFill>
              </a:rPr>
              <a:t>adaptácia), napr. tvarom, veľkosťou, farbou...</a:t>
            </a:r>
          </a:p>
          <a:p>
            <a:endParaRPr lang="sk-SK" sz="3200" b="1" dirty="0" smtClean="0">
              <a:solidFill>
                <a:schemeClr val="bg1"/>
              </a:solidFill>
            </a:endParaRPr>
          </a:p>
          <a:p>
            <a:endParaRPr lang="sk-SK" sz="3200" b="1" dirty="0" smtClean="0">
              <a:solidFill>
                <a:schemeClr val="bg1"/>
              </a:solidFill>
            </a:endParaRPr>
          </a:p>
          <a:p>
            <a:endParaRPr lang="sk-SK" sz="3200" b="1" dirty="0" smtClean="0">
              <a:solidFill>
                <a:schemeClr val="bg1"/>
              </a:solidFill>
            </a:endParaRPr>
          </a:p>
          <a:p>
            <a:endParaRPr lang="sk-SK" sz="3200" b="1" dirty="0" smtClean="0">
              <a:solidFill>
                <a:schemeClr val="bg1"/>
              </a:solidFill>
            </a:endParaRPr>
          </a:p>
          <a:p>
            <a:r>
              <a:rPr lang="sk-SK" sz="3200" b="1" dirty="0" smtClean="0">
                <a:solidFill>
                  <a:schemeClr val="bg1"/>
                </a:solidFill>
              </a:rPr>
              <a:t>Organizmy, ktoré neboli schopné sa prispôsobiť vymreli</a:t>
            </a:r>
            <a:endParaRPr lang="sk-SK" sz="3200" b="1" dirty="0">
              <a:solidFill>
                <a:schemeClr val="bg1"/>
              </a:solidFill>
            </a:endParaRPr>
          </a:p>
          <a:p>
            <a:endParaRPr lang="sk-SK" dirty="0"/>
          </a:p>
          <a:p>
            <a:endParaRPr lang="sk-SK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38212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Prispôsobivosť - adaptácia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9950" y="4476750"/>
            <a:ext cx="1924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14686"/>
            <a:ext cx="2786082" cy="185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071810"/>
            <a:ext cx="1691913" cy="23058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071810"/>
            <a:ext cx="1680711" cy="22905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5429263"/>
          </a:xfrm>
        </p:spPr>
        <p:txBody>
          <a:bodyPr>
            <a:noAutofit/>
          </a:bodyPr>
          <a:lstStyle/>
          <a:p>
            <a:r>
              <a:rPr lang="sk-SK" sz="2500" b="1" dirty="0" smtClean="0">
                <a:solidFill>
                  <a:schemeClr val="bg1"/>
                </a:solidFill>
              </a:rPr>
              <a:t>Je schopnosť organizmu znášať určitý rozsah podmienok , v ktorých je schopný existovať</a:t>
            </a:r>
          </a:p>
          <a:p>
            <a:r>
              <a:rPr lang="sk-SK" sz="2500" b="1" dirty="0" smtClean="0">
                <a:solidFill>
                  <a:schemeClr val="bg1"/>
                </a:solidFill>
              </a:rPr>
              <a:t>Ak majú organizmy všetko čo potrebujú – </a:t>
            </a:r>
            <a:r>
              <a:rPr lang="sk-SK" sz="2500" b="1" u="sng" dirty="0" smtClean="0">
                <a:solidFill>
                  <a:srgbClr val="FF0000"/>
                </a:solidFill>
              </a:rPr>
              <a:t>OPTIMÁLNE PODMIENKY </a:t>
            </a:r>
            <a:r>
              <a:rPr lang="sk-SK" sz="2500" b="1" dirty="0" smtClean="0">
                <a:solidFill>
                  <a:schemeClr val="bg1"/>
                </a:solidFill>
              </a:rPr>
              <a:t>(dostatok svetla, tepla, živín, vody a vzduchu)</a:t>
            </a:r>
          </a:p>
          <a:p>
            <a:r>
              <a:rPr lang="sk-SK" sz="2500" b="1" dirty="0" smtClean="0">
                <a:solidFill>
                  <a:schemeClr val="bg1"/>
                </a:solidFill>
              </a:rPr>
              <a:t>Najnevýhodnejšie sú </a:t>
            </a:r>
            <a:r>
              <a:rPr lang="sk-SK" sz="2500" b="1" dirty="0" smtClean="0">
                <a:solidFill>
                  <a:srgbClr val="FF0000"/>
                </a:solidFill>
              </a:rPr>
              <a:t>MINIMÁLNE podmienky </a:t>
            </a:r>
            <a:r>
              <a:rPr lang="sk-SK" sz="2500" b="1" dirty="0" smtClean="0">
                <a:solidFill>
                  <a:schemeClr val="bg1"/>
                </a:solidFill>
              </a:rPr>
              <a:t>( málo svetla, tepla,...) , ale aj </a:t>
            </a:r>
            <a:r>
              <a:rPr lang="sk-SK" sz="2500" b="1" dirty="0" smtClean="0">
                <a:solidFill>
                  <a:srgbClr val="FF0000"/>
                </a:solidFill>
              </a:rPr>
              <a:t>MAXIMÁLNE podmienky</a:t>
            </a:r>
            <a:r>
              <a:rPr lang="sk-SK" sz="2500" b="1" dirty="0" smtClean="0">
                <a:solidFill>
                  <a:schemeClr val="bg1"/>
                </a:solidFill>
              </a:rPr>
              <a:t> (príliš veľa svetla, tepla,...) za                                                                                  ktorých organizmus ešte                                                                                                  môže prežiť, za ich                                                                            hranicou                                                           hynie.</a:t>
            </a:r>
            <a:r>
              <a:rPr lang="sk-SK" sz="2500" dirty="0" smtClean="0"/>
              <a:t>       </a:t>
            </a:r>
            <a:endParaRPr lang="sk-SK" sz="25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5854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Znášanlivosť - tolerancia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5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  <p:pic>
        <p:nvPicPr>
          <p:cNvPr id="6" name="Zástupný symbol pro obsah 4" descr="scan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475988"/>
            <a:ext cx="4421124" cy="2382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6" y="319803"/>
            <a:ext cx="8129082" cy="603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571480"/>
            <a:ext cx="2944420" cy="126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643182"/>
            <a:ext cx="29527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642918"/>
            <a:ext cx="1917576" cy="128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ĺžnik 5"/>
          <p:cNvSpPr/>
          <p:nvPr/>
        </p:nvSpPr>
        <p:spPr>
          <a:xfrm>
            <a:off x="888395" y="1784643"/>
            <a:ext cx="2671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b="1" dirty="0">
                <a:solidFill>
                  <a:srgbClr val="FF0000"/>
                </a:solidFill>
                <a:latin typeface="Calibri"/>
              </a:rPr>
              <a:t>Pstruh znáša nízke teploty</a:t>
            </a:r>
          </a:p>
        </p:txBody>
      </p:sp>
      <p:sp>
        <p:nvSpPr>
          <p:cNvPr id="7" name="Obdĺžnik 6"/>
          <p:cNvSpPr/>
          <p:nvPr/>
        </p:nvSpPr>
        <p:spPr>
          <a:xfrm>
            <a:off x="3114950" y="3936042"/>
            <a:ext cx="2685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Kapor väčší teplotný </a:t>
            </a:r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b="1" dirty="0" smtClean="0">
                <a:solidFill>
                  <a:srgbClr val="FF0000"/>
                </a:solidFill>
              </a:rPr>
              <a:t>rozsah </a:t>
            </a:r>
            <a:r>
              <a:rPr lang="sk-SK" b="1" dirty="0">
                <a:solidFill>
                  <a:srgbClr val="FF0000"/>
                </a:solidFill>
              </a:rPr>
              <a:t>vody</a:t>
            </a:r>
          </a:p>
        </p:txBody>
      </p:sp>
      <p:sp>
        <p:nvSpPr>
          <p:cNvPr id="8" name="Obdĺžnik 7"/>
          <p:cNvSpPr/>
          <p:nvPr/>
        </p:nvSpPr>
        <p:spPr>
          <a:xfrm>
            <a:off x="5429256" y="1953920"/>
            <a:ext cx="3319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>
                <a:solidFill>
                  <a:srgbClr val="FF0000"/>
                </a:solidFill>
              </a:rPr>
              <a:t>Cichlida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smtClean="0">
                <a:solidFill>
                  <a:srgbClr val="FF0000"/>
                </a:solidFill>
              </a:rPr>
              <a:t> znáša </a:t>
            </a:r>
            <a:r>
              <a:rPr lang="sk-SK" b="1" dirty="0">
                <a:solidFill>
                  <a:srgbClr val="FF0000"/>
                </a:solidFill>
              </a:rPr>
              <a:t>vyššie teploty</a:t>
            </a:r>
          </a:p>
        </p:txBody>
      </p:sp>
    </p:spTree>
    <p:extLst>
      <p:ext uri="{BB962C8B-B14F-4D97-AF65-F5344CB8AC3E}">
        <p14:creationId xmlns:p14="http://schemas.microsoft.com/office/powerpoint/2010/main" val="1866118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8926" y="285728"/>
            <a:ext cx="3786214" cy="714380"/>
          </a:xfr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k-SK" sz="4000" dirty="0" err="1" smtClean="0">
                <a:solidFill>
                  <a:srgbClr val="FF0000"/>
                </a:solidFill>
                <a:effectLst/>
              </a:rPr>
              <a:t>Bioindikátory</a:t>
            </a:r>
            <a:endParaRPr lang="cs-CZ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1472" y="2071678"/>
            <a:ext cx="4400552" cy="3000396"/>
          </a:xfr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 smtClean="0">
                <a:solidFill>
                  <a:sysClr val="windowText" lastClr="000000"/>
                </a:solidFill>
              </a:rPr>
              <a:t> reagujú na zmeny podmienok, čím poukazujú  kvalitu prostredia</a:t>
            </a:r>
          </a:p>
          <a:p>
            <a:pPr>
              <a:buFontTx/>
              <a:buChar char="-"/>
            </a:pPr>
            <a:r>
              <a:rPr lang="sk-SK" dirty="0" smtClean="0">
                <a:solidFill>
                  <a:sysClr val="windowText" lastClr="000000"/>
                </a:solidFill>
              </a:rPr>
              <a:t>Napr. lišajníky – rastú iba v čistom ovzduší</a:t>
            </a:r>
            <a:endParaRPr lang="cs-CZ" dirty="0" smtClean="0">
              <a:solidFill>
                <a:sysClr val="windowText" lastClr="000000"/>
              </a:solidFill>
            </a:endParaRPr>
          </a:p>
          <a:p>
            <a:endParaRPr lang="cs-CZ" dirty="0">
              <a:solidFill>
                <a:sysClr val="windowText" lastClr="000000"/>
              </a:solidFill>
            </a:endParaRPr>
          </a:p>
        </p:txBody>
      </p:sp>
      <p:pic>
        <p:nvPicPr>
          <p:cNvPr id="5" name="Obrázok 4" descr="lišajní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000505"/>
            <a:ext cx="3168731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ok 5" descr="r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714488"/>
            <a:ext cx="2857520" cy="190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C:\Documents and Settings\maria\My Documents\My Pictures\Galerie médií\j0438062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0" y="142852"/>
            <a:ext cx="1071538" cy="1071538"/>
          </a:xfrm>
          <a:prstGeom prst="rect">
            <a:avLst/>
          </a:prstGeom>
          <a:noFill/>
          <a:effectLst>
            <a:outerShdw blurRad="685800" dist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luxusnymotyv">
  <a:themeElements>
    <a:clrScheme name="Vlastní 2">
      <a:dk1>
        <a:srgbClr val="253925"/>
      </a:dk1>
      <a:lt1>
        <a:sysClr val="window" lastClr="FFFFFF"/>
      </a:lt1>
      <a:dk2>
        <a:srgbClr val="BCFFDA"/>
      </a:dk2>
      <a:lt2>
        <a:srgbClr val="EAEBDE"/>
      </a:lt2>
      <a:accent1>
        <a:srgbClr val="00B050"/>
      </a:accent1>
      <a:accent2>
        <a:srgbClr val="4A734A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461</TotalTime>
  <Words>218</Words>
  <Application>Microsoft Office PowerPoint</Application>
  <PresentationFormat>Prezentácia na obrazovke (4:3)</PresentationFormat>
  <Paragraphs>50</Paragraphs>
  <Slides>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Calibri</vt:lpstr>
      <vt:lpstr>Corbel</vt:lpstr>
      <vt:lpstr>Times New Roman</vt:lpstr>
      <vt:lpstr>Wingdings 2</vt:lpstr>
      <vt:lpstr>luxusnymotyv</vt:lpstr>
      <vt:lpstr>     Organizmy  a prostredie </vt:lpstr>
      <vt:lpstr>Prezentácia programu PowerPoint</vt:lpstr>
      <vt:lpstr>Prezentácia programu PowerPoint</vt:lpstr>
      <vt:lpstr>Ekologické faktory = základné podmienky života</vt:lpstr>
      <vt:lpstr>Čo je ekológia?</vt:lpstr>
      <vt:lpstr>Prispôsobivosť - adaptácia</vt:lpstr>
      <vt:lpstr>Znášanlivosť - tolerancia</vt:lpstr>
      <vt:lpstr>Prezentácia programu PowerPoint</vt:lpstr>
      <vt:lpstr>Bioindikátory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ekológie</dc:title>
  <dc:creator>ZŠ Ruskov 4</dc:creator>
  <cp:lastModifiedBy>HP</cp:lastModifiedBy>
  <cp:revision>15</cp:revision>
  <dcterms:created xsi:type="dcterms:W3CDTF">2010-03-11T16:56:00Z</dcterms:created>
  <dcterms:modified xsi:type="dcterms:W3CDTF">2020-05-22T19:46:58Z</dcterms:modified>
</cp:coreProperties>
</file>