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8" r:id="rId17"/>
    <p:sldId id="274" r:id="rId18"/>
    <p:sldId id="272" r:id="rId19"/>
    <p:sldId id="273" r:id="rId20"/>
    <p:sldId id="268" r:id="rId21"/>
    <p:sldId id="276" r:id="rId22"/>
    <p:sldId id="269" r:id="rId23"/>
    <p:sldId id="275" r:id="rId24"/>
    <p:sldId id="280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70" d="100"/>
          <a:sy n="70" d="100"/>
        </p:scale>
        <p:origin x="108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3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5346D-2A69-4189-8D79-9509AF90E4E2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B8DA1-902B-4987-BE15-620F1EEE59F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B8DA1-902B-4987-BE15-620F1EEE59F8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B8DA1-902B-4987-BE15-620F1EEE59F8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päty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ľná forma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Voľná forma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15.05.2020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1981200"/>
            <a:ext cx="8153400" cy="32004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i="1" dirty="0" smtClean="0"/>
              <a:t>Geologická história</a:t>
            </a:r>
            <a:br>
              <a:rPr lang="sk-SK" b="1" i="1" dirty="0" smtClean="0"/>
            </a:br>
            <a:r>
              <a:rPr lang="sk-SK" i="1" dirty="0" smtClean="0"/>
              <a:t> </a:t>
            </a:r>
            <a:r>
              <a:rPr lang="sk-SK" b="1" i="1" dirty="0" smtClean="0"/>
              <a:t>a stavba </a:t>
            </a:r>
            <a:r>
              <a:rPr lang="sk-SK" b="1" i="1" dirty="0" smtClean="0"/>
              <a:t>Slovenska</a:t>
            </a:r>
            <a:br>
              <a:rPr lang="sk-SK" b="1" i="1" dirty="0" smtClean="0"/>
            </a:br>
            <a:r>
              <a:rPr lang="sk-SK" b="1" i="1" dirty="0" smtClean="0"/>
              <a:t/>
            </a:r>
            <a:br>
              <a:rPr lang="sk-SK" b="1" i="1" dirty="0" smtClean="0"/>
            </a:br>
            <a:r>
              <a:rPr lang="sk-SK" sz="4000" i="1" cap="none" dirty="0" smtClean="0">
                <a:solidFill>
                  <a:srgbClr val="FF99CC"/>
                </a:solidFill>
                <a:effectLst/>
              </a:rPr>
              <a:t>Biológia</a:t>
            </a:r>
            <a:r>
              <a:rPr lang="sk-SK" sz="4000" i="1" dirty="0" smtClean="0">
                <a:solidFill>
                  <a:srgbClr val="FF99CC"/>
                </a:solidFill>
              </a:rPr>
              <a:t/>
            </a:r>
            <a:br>
              <a:rPr lang="sk-SK" sz="4000" i="1" dirty="0" smtClean="0">
                <a:solidFill>
                  <a:srgbClr val="FF99CC"/>
                </a:solidFill>
              </a:rPr>
            </a:br>
            <a:r>
              <a:rPr lang="sk-SK" sz="3200" i="1" cap="none" dirty="0" smtClean="0">
                <a:solidFill>
                  <a:schemeClr val="tx1"/>
                </a:solidFill>
              </a:rPr>
              <a:t>9. </a:t>
            </a:r>
            <a:r>
              <a:rPr lang="sk-SK" sz="2400" cap="none" dirty="0" smtClean="0">
                <a:solidFill>
                  <a:schemeClr val="tx1"/>
                </a:solidFill>
              </a:rPr>
              <a:t>ročník</a:t>
            </a:r>
            <a:endParaRPr lang="sk-SK" sz="2400" cap="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FF99CC"/>
                </a:solidFill>
              </a:rPr>
              <a:t>Koncom treťohôr </a:t>
            </a:r>
            <a:r>
              <a:rPr lang="sk-SK" sz="2800" dirty="0" smtClean="0"/>
              <a:t>bolo u nás naposledy more. Podnebie bolo subtropické, striedavo teplé a vlhké.</a:t>
            </a:r>
          </a:p>
          <a:p>
            <a:r>
              <a:rPr lang="sk-SK" sz="2800" dirty="0" smtClean="0"/>
              <a:t>V jazerách po ústupe mora vznikali ložiská </a:t>
            </a:r>
            <a:r>
              <a:rPr lang="sk-SK" sz="2800" dirty="0" smtClean="0">
                <a:solidFill>
                  <a:srgbClr val="FFFF00"/>
                </a:solidFill>
              </a:rPr>
              <a:t>hnedého uhlia. </a:t>
            </a:r>
            <a:r>
              <a:rPr lang="sk-SK" sz="2800" dirty="0" smtClean="0"/>
              <a:t>Prejavovala sa aj intenzívna sopečná činnosť. </a:t>
            </a:r>
          </a:p>
          <a:p>
            <a:r>
              <a:rPr lang="sk-SK" sz="2800" dirty="0" smtClean="0"/>
              <a:t>V treťohorách sa </a:t>
            </a:r>
            <a:r>
              <a:rPr lang="sk-SK" sz="2800" dirty="0" smtClean="0">
                <a:solidFill>
                  <a:srgbClr val="FFFF00"/>
                </a:solidFill>
              </a:rPr>
              <a:t>vytvoril základ dnešných pohorí, kotlín a nížin </a:t>
            </a:r>
          </a:p>
          <a:p>
            <a:pPr>
              <a:buNone/>
            </a:pPr>
            <a:r>
              <a:rPr lang="sk-SK" sz="2800" dirty="0" smtClean="0">
                <a:solidFill>
                  <a:srgbClr val="FFFF00"/>
                </a:solidFill>
              </a:rPr>
              <a:t>    </a:t>
            </a:r>
            <a:r>
              <a:rPr lang="sk-SK" sz="2800" dirty="0" smtClean="0"/>
              <a:t>Slovenska.</a:t>
            </a:r>
            <a:endParaRPr lang="sk-SK" sz="2800" dirty="0"/>
          </a:p>
        </p:txBody>
      </p:sp>
      <p:sp>
        <p:nvSpPr>
          <p:cNvPr id="33794" name="AutoShape 2" descr="http://www.drakula.estranky.sk/img/mid/27/geologia_tatier-1-.jpg"/>
          <p:cNvSpPr>
            <a:spLocks noChangeAspect="1" noChangeArrowheads="1"/>
          </p:cNvSpPr>
          <p:nvPr/>
        </p:nvSpPr>
        <p:spPr bwMode="auto">
          <a:xfrm>
            <a:off x="155575" y="-1576388"/>
            <a:ext cx="4381500" cy="3286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t="7246"/>
          <a:stretch>
            <a:fillRect/>
          </a:stretch>
        </p:blipFill>
        <p:spPr bwMode="auto">
          <a:xfrm>
            <a:off x="4343400" y="3581400"/>
            <a:ext cx="43815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dirty="0" smtClean="0"/>
              <a:t>V </a:t>
            </a:r>
            <a:r>
              <a:rPr lang="sk-SK" dirty="0" smtClean="0">
                <a:solidFill>
                  <a:srgbClr val="FF99CC"/>
                </a:solidFill>
              </a:rPr>
              <a:t>štvrtohorách</a:t>
            </a:r>
            <a:r>
              <a:rPr lang="sk-SK" dirty="0" smtClean="0"/>
              <a:t> sa Slovensko nachádzalo </a:t>
            </a:r>
            <a:r>
              <a:rPr lang="sk-SK" dirty="0" smtClean="0">
                <a:solidFill>
                  <a:srgbClr val="66FFFF"/>
                </a:solidFill>
              </a:rPr>
              <a:t>pred kontinentálnym ľadovcom</a:t>
            </a:r>
            <a:r>
              <a:rPr lang="sk-SK" dirty="0" smtClean="0"/>
              <a:t>, ktorý siahal až na územie Poľska, severne od Tatier. </a:t>
            </a:r>
          </a:p>
          <a:p>
            <a:r>
              <a:rPr lang="sk-SK" dirty="0" smtClean="0"/>
              <a:t>Krajina mala charakter </a:t>
            </a:r>
            <a:r>
              <a:rPr lang="sk-SK" dirty="0" smtClean="0">
                <a:solidFill>
                  <a:srgbClr val="FFFF00"/>
                </a:solidFill>
              </a:rPr>
              <a:t>tundry a chladnej stepi</a:t>
            </a:r>
            <a:r>
              <a:rPr lang="sk-SK" dirty="0" smtClean="0"/>
              <a:t> </a:t>
            </a:r>
            <a:r>
              <a:rPr lang="sk-SK" dirty="0" smtClean="0">
                <a:solidFill>
                  <a:srgbClr val="FFFF00"/>
                </a:solidFill>
              </a:rPr>
              <a:t>s večne zamrznutou pôdou</a:t>
            </a:r>
            <a:r>
              <a:rPr lang="sk-SK" dirty="0" smtClean="0"/>
              <a:t>. V niekoľkých pohoriach boli </a:t>
            </a:r>
            <a:r>
              <a:rPr lang="sk-SK" dirty="0" smtClean="0">
                <a:solidFill>
                  <a:srgbClr val="66FFFF"/>
                </a:solidFill>
              </a:rPr>
              <a:t>horské ľadovce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319079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657600"/>
            <a:ext cx="5267325" cy="286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3657600" y="4343400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Štrbské pleso - pozostatok vysokotatranského zaľadnenia</a:t>
            </a:r>
            <a:endParaRPr lang="sk-SK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r>
              <a:rPr lang="sk-SK" dirty="0" smtClean="0"/>
              <a:t>V medziľadových dobách sa tvorila kvapľová </a:t>
            </a:r>
            <a:r>
              <a:rPr lang="sk-SK" dirty="0" smtClean="0">
                <a:solidFill>
                  <a:srgbClr val="FFFF00"/>
                </a:solidFill>
              </a:rPr>
              <a:t>výzdoba </a:t>
            </a:r>
            <a:r>
              <a:rPr lang="sk-SK" b="1" dirty="0" smtClean="0">
                <a:solidFill>
                  <a:srgbClr val="FFFF00"/>
                </a:solidFill>
              </a:rPr>
              <a:t>jaskýň </a:t>
            </a:r>
            <a:r>
              <a:rPr lang="sk-SK" dirty="0" smtClean="0"/>
              <a:t>a vznikala </a:t>
            </a:r>
            <a:r>
              <a:rPr lang="sk-SK" b="1" dirty="0" smtClean="0">
                <a:solidFill>
                  <a:srgbClr val="FFFF00"/>
                </a:solidFill>
              </a:rPr>
              <a:t>pôda</a:t>
            </a:r>
            <a:r>
              <a:rPr lang="sk-SK" b="1" dirty="0" smtClean="0"/>
              <a:t>. </a:t>
            </a:r>
          </a:p>
          <a:p>
            <a:r>
              <a:rPr lang="sk-SK" dirty="0" smtClean="0">
                <a:solidFill>
                  <a:srgbClr val="FFFF00"/>
                </a:solidFill>
              </a:rPr>
              <a:t>Riečna sieť </a:t>
            </a:r>
            <a:r>
              <a:rPr lang="sk-SK" dirty="0" smtClean="0"/>
              <a:t>sa už podobala dnešnej. </a:t>
            </a:r>
          </a:p>
          <a:p>
            <a:r>
              <a:rPr lang="sk-SK" dirty="0" smtClean="0"/>
              <a:t>V tomto období zasiahol do vývoja prírody </a:t>
            </a:r>
            <a:r>
              <a:rPr lang="sk-SK" dirty="0" smtClean="0">
                <a:solidFill>
                  <a:srgbClr val="FFFF00"/>
                </a:solidFill>
              </a:rPr>
              <a:t>človek</a:t>
            </a:r>
            <a:r>
              <a:rPr lang="sk-SK" dirty="0" smtClean="0"/>
              <a:t>. Pretváraním krajiny na svoje účely </a:t>
            </a:r>
            <a:r>
              <a:rPr lang="sk-SK" dirty="0" smtClean="0">
                <a:solidFill>
                  <a:srgbClr val="66FFFF"/>
                </a:solidFill>
              </a:rPr>
              <a:t>sa</a:t>
            </a:r>
            <a:r>
              <a:rPr lang="sk-SK" dirty="0" smtClean="0"/>
              <a:t> tak </a:t>
            </a:r>
            <a:r>
              <a:rPr lang="sk-SK" dirty="0" smtClean="0">
                <a:solidFill>
                  <a:srgbClr val="66FFFF"/>
                </a:solidFill>
              </a:rPr>
              <a:t>stal významným geologickým činiteľom ovplyvňujúcim prírodu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31746" name="AutoShape 2" descr="http://www.misoggevz.estranky.sk/img/picture/6/obyvat21.jpg"/>
          <p:cNvSpPr>
            <a:spLocks noChangeAspect="1" noChangeArrowheads="1"/>
          </p:cNvSpPr>
          <p:nvPr/>
        </p:nvSpPr>
        <p:spPr bwMode="auto">
          <a:xfrm>
            <a:off x="155575" y="-1371600"/>
            <a:ext cx="2828925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959" t="2996" r="5322" b="4120"/>
          <a:stretch>
            <a:fillRect/>
          </a:stretch>
        </p:blipFill>
        <p:spPr bwMode="auto">
          <a:xfrm>
            <a:off x="990600" y="3962400"/>
            <a:ext cx="2667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t="6977"/>
          <a:stretch>
            <a:fillRect/>
          </a:stretch>
        </p:blipFill>
        <p:spPr bwMode="auto">
          <a:xfrm>
            <a:off x="5029200" y="3581400"/>
            <a:ext cx="3694206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rgbClr val="66FFFF"/>
                </a:solidFill>
              </a:rPr>
              <a:t>2</a:t>
            </a:r>
            <a:r>
              <a:rPr lang="sk-SK" b="1" dirty="0" smtClean="0">
                <a:solidFill>
                  <a:srgbClr val="66FFFF"/>
                </a:solidFill>
              </a:rPr>
              <a:t>. Geologická </a:t>
            </a:r>
            <a:r>
              <a:rPr lang="sk-SK" b="1" dirty="0" smtClean="0">
                <a:solidFill>
                  <a:srgbClr val="66FFFF"/>
                </a:solidFill>
              </a:rPr>
              <a:t>stavba Slovenska</a:t>
            </a:r>
          </a:p>
          <a:p>
            <a:pPr>
              <a:buNone/>
            </a:pPr>
            <a:endParaRPr lang="sk-SK" dirty="0">
              <a:solidFill>
                <a:srgbClr val="66FF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6250" t="37000" r="52500" b="25000"/>
          <a:stretch>
            <a:fillRect/>
          </a:stretch>
        </p:blipFill>
        <p:spPr bwMode="auto">
          <a:xfrm>
            <a:off x="1219200" y="1240536"/>
            <a:ext cx="6858000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r>
              <a:rPr lang="sk-SK" dirty="0" smtClean="0">
                <a:solidFill>
                  <a:srgbClr val="FF99CC"/>
                </a:solidFill>
              </a:rPr>
              <a:t>Západné Karpaty </a:t>
            </a:r>
            <a:r>
              <a:rPr lang="sk-SK" dirty="0" smtClean="0"/>
              <a:t>sú </a:t>
            </a:r>
            <a:r>
              <a:rPr lang="sk-SK" dirty="0" smtClean="0">
                <a:solidFill>
                  <a:srgbClr val="00FF00"/>
                </a:solidFill>
              </a:rPr>
              <a:t>pásmové pohorie</a:t>
            </a:r>
            <a:r>
              <a:rPr lang="sk-SK" dirty="0" smtClean="0"/>
              <a:t>. Tvoria ho geologické jednotky rôzneho veku.</a:t>
            </a:r>
          </a:p>
          <a:p>
            <a:r>
              <a:rPr lang="sk-SK" dirty="0" smtClean="0">
                <a:solidFill>
                  <a:srgbClr val="00FF00"/>
                </a:solidFill>
              </a:rPr>
              <a:t>Staršie geologické jednotky </a:t>
            </a:r>
            <a:r>
              <a:rPr lang="sk-SK" dirty="0" smtClean="0"/>
              <a:t>sú pásma pohorí, ktoré vznikli </a:t>
            </a:r>
            <a:r>
              <a:rPr lang="sk-SK" dirty="0" smtClean="0">
                <a:solidFill>
                  <a:srgbClr val="FF99CC"/>
                </a:solidFill>
              </a:rPr>
              <a:t>alpínskym vrásnením.</a:t>
            </a:r>
            <a:endParaRPr lang="sk-SK" dirty="0">
              <a:solidFill>
                <a:srgbClr val="FF99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4375" t="25000" r="13750" b="22000"/>
          <a:stretch>
            <a:fillRect/>
          </a:stretch>
        </p:blipFill>
        <p:spPr bwMode="auto">
          <a:xfrm>
            <a:off x="533400" y="2438400"/>
            <a:ext cx="8021128" cy="429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800" b="1" dirty="0" smtClean="0">
                <a:solidFill>
                  <a:srgbClr val="00FF00"/>
                </a:solidFill>
              </a:rPr>
              <a:t>GEMERSKÉ PÁSMO </a:t>
            </a:r>
          </a:p>
          <a:p>
            <a:r>
              <a:rPr lang="sk-SK" sz="2800" dirty="0" smtClean="0"/>
              <a:t>Zaberá </a:t>
            </a:r>
            <a:r>
              <a:rPr lang="sk-SK" sz="2800" dirty="0" smtClean="0"/>
              <a:t>väčšiu časť </a:t>
            </a:r>
            <a:r>
              <a:rPr lang="sk-SK" sz="2800" dirty="0" smtClean="0">
                <a:solidFill>
                  <a:srgbClr val="FFFF00"/>
                </a:solidFill>
              </a:rPr>
              <a:t>Slovenského rudohoria</a:t>
            </a:r>
            <a:r>
              <a:rPr lang="sk-SK" sz="2800" dirty="0" smtClean="0"/>
              <a:t>. </a:t>
            </a:r>
          </a:p>
          <a:p>
            <a:r>
              <a:rPr lang="sk-SK" sz="2800" dirty="0" smtClean="0"/>
              <a:t>Budujú ho prvohorné </a:t>
            </a:r>
            <a:r>
              <a:rPr lang="sk-SK" sz="2800" dirty="0" err="1" smtClean="0">
                <a:solidFill>
                  <a:srgbClr val="FF99CC"/>
                </a:solidFill>
              </a:rPr>
              <a:t>fylity</a:t>
            </a:r>
            <a:r>
              <a:rPr lang="sk-SK" sz="2800" dirty="0" smtClean="0">
                <a:solidFill>
                  <a:srgbClr val="FF99CC"/>
                </a:solidFill>
              </a:rPr>
              <a:t>, čadiče a </a:t>
            </a:r>
            <a:r>
              <a:rPr lang="sk-SK" sz="2800" dirty="0" err="1" smtClean="0">
                <a:solidFill>
                  <a:srgbClr val="FF99CC"/>
                </a:solidFill>
              </a:rPr>
              <a:t>ryolity</a:t>
            </a:r>
            <a:r>
              <a:rPr lang="sk-SK" sz="2800" dirty="0" smtClean="0"/>
              <a:t>.</a:t>
            </a:r>
          </a:p>
          <a:p>
            <a:r>
              <a:rPr lang="sk-SK" sz="2800" dirty="0" smtClean="0">
                <a:solidFill>
                  <a:srgbClr val="66FFFF"/>
                </a:solidFill>
              </a:rPr>
              <a:t>Slovenský raj </a:t>
            </a:r>
            <a:r>
              <a:rPr lang="sk-SK" sz="2800" dirty="0" smtClean="0"/>
              <a:t>a </a:t>
            </a:r>
            <a:r>
              <a:rPr lang="sk-SK" sz="2800" dirty="0" smtClean="0">
                <a:solidFill>
                  <a:srgbClr val="66FFFF"/>
                </a:solidFill>
              </a:rPr>
              <a:t>Slovenský kras </a:t>
            </a:r>
            <a:r>
              <a:rPr lang="sk-SK" sz="2800" dirty="0" smtClean="0"/>
              <a:t>tvoria </a:t>
            </a:r>
            <a:r>
              <a:rPr lang="sk-SK" sz="2800" dirty="0" smtClean="0">
                <a:solidFill>
                  <a:srgbClr val="FFFF00"/>
                </a:solidFill>
              </a:rPr>
              <a:t>druhohorné vápence</a:t>
            </a:r>
            <a:r>
              <a:rPr lang="sk-SK" sz="2800" dirty="0" smtClean="0"/>
              <a:t>, na ktorých sa vytvorili rozsiahle </a:t>
            </a:r>
            <a:r>
              <a:rPr lang="sk-SK" sz="2800" dirty="0" smtClean="0">
                <a:solidFill>
                  <a:srgbClr val="FFFF00"/>
                </a:solidFill>
              </a:rPr>
              <a:t>krasové planiny s kaňonmi a tiesňavami.</a:t>
            </a:r>
            <a:endParaRPr lang="sk-SK" sz="2800" dirty="0">
              <a:solidFill>
                <a:srgbClr val="FFFF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r="1124" b="1056"/>
          <a:stretch>
            <a:fillRect/>
          </a:stretch>
        </p:blipFill>
        <p:spPr bwMode="auto">
          <a:xfrm>
            <a:off x="2971800" y="3276600"/>
            <a:ext cx="58674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4885373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981200"/>
            <a:ext cx="3505200" cy="4682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0" y="5334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800" b="1" dirty="0" smtClean="0"/>
              <a:t>Planina </a:t>
            </a:r>
            <a:r>
              <a:rPr lang="sk-SK" sz="2800" b="1" dirty="0" smtClean="0">
                <a:solidFill>
                  <a:srgbClr val="FFFF00"/>
                </a:solidFill>
              </a:rPr>
              <a:t>Slovenského krasu </a:t>
            </a:r>
            <a:r>
              <a:rPr lang="sk-SK" sz="2800" dirty="0" smtClean="0"/>
              <a:t>– </a:t>
            </a:r>
            <a:r>
              <a:rPr lang="sk-SK" sz="2800" dirty="0" err="1" smtClean="0"/>
              <a:t>škrapy</a:t>
            </a:r>
            <a:endParaRPr lang="sk-SK" sz="2800" dirty="0"/>
          </a:p>
        </p:txBody>
      </p:sp>
      <p:sp>
        <p:nvSpPr>
          <p:cNvPr id="8" name="Obdĺžnik 7"/>
          <p:cNvSpPr/>
          <p:nvPr/>
        </p:nvSpPr>
        <p:spPr>
          <a:xfrm>
            <a:off x="5638800" y="228600"/>
            <a:ext cx="3505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err="1" smtClean="0">
                <a:solidFill>
                  <a:srgbClr val="FFFF00"/>
                </a:solidFill>
              </a:rPr>
              <a:t>Prosiecka</a:t>
            </a:r>
            <a:r>
              <a:rPr lang="sk-SK" sz="2800" b="1" dirty="0" smtClean="0">
                <a:solidFill>
                  <a:srgbClr val="FFFF00"/>
                </a:solidFill>
              </a:rPr>
              <a:t> dolina </a:t>
            </a:r>
            <a:r>
              <a:rPr lang="sk-SK" sz="2800" dirty="0" smtClean="0"/>
              <a:t>vznikla</a:t>
            </a:r>
          </a:p>
          <a:p>
            <a:pPr algn="ctr"/>
            <a:r>
              <a:rPr lang="sk-SK" sz="2800" dirty="0" smtClean="0"/>
              <a:t>činnosťou vody vo vápencoch</a:t>
            </a:r>
            <a:endParaRPr lang="sk-SK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800" b="1" dirty="0" smtClean="0">
                <a:solidFill>
                  <a:srgbClr val="00FF00"/>
                </a:solidFill>
              </a:rPr>
              <a:t>VEPORSKÉ PÁSMO </a:t>
            </a:r>
          </a:p>
          <a:p>
            <a:r>
              <a:rPr lang="sk-SK" sz="2800" dirty="0" smtClean="0"/>
              <a:t>Buduje </a:t>
            </a:r>
            <a:r>
              <a:rPr lang="sk-SK" sz="2800" dirty="0" smtClean="0"/>
              <a:t>časť </a:t>
            </a:r>
            <a:r>
              <a:rPr lang="sk-SK" sz="2800" dirty="0" smtClean="0">
                <a:solidFill>
                  <a:srgbClr val="FFFF00"/>
                </a:solidFill>
              </a:rPr>
              <a:t>Slovenského rudohoria </a:t>
            </a:r>
            <a:r>
              <a:rPr lang="sk-SK" sz="2800" dirty="0" smtClean="0"/>
              <a:t>a</a:t>
            </a:r>
            <a:r>
              <a:rPr lang="sk-SK" sz="2800" dirty="0" smtClean="0">
                <a:solidFill>
                  <a:srgbClr val="FFFF00"/>
                </a:solidFill>
              </a:rPr>
              <a:t> Nízkych Tatier</a:t>
            </a:r>
            <a:r>
              <a:rPr lang="sk-SK" sz="2800" dirty="0" smtClean="0"/>
              <a:t>.</a:t>
            </a:r>
          </a:p>
          <a:p>
            <a:r>
              <a:rPr lang="sk-SK" sz="2800" dirty="0" smtClean="0"/>
              <a:t>Tvoria ho najmä </a:t>
            </a:r>
            <a:r>
              <a:rPr lang="sk-SK" sz="2800" dirty="0" smtClean="0">
                <a:solidFill>
                  <a:srgbClr val="FF99CC"/>
                </a:solidFill>
              </a:rPr>
              <a:t>prvohorné</a:t>
            </a:r>
            <a:r>
              <a:rPr lang="sk-SK" sz="2800" dirty="0" smtClean="0"/>
              <a:t> </a:t>
            </a:r>
            <a:r>
              <a:rPr lang="sk-SK" sz="2800" dirty="0" smtClean="0">
                <a:solidFill>
                  <a:srgbClr val="FF99CC"/>
                </a:solidFill>
              </a:rPr>
              <a:t>premenené horniny a žuly</a:t>
            </a:r>
            <a:r>
              <a:rPr lang="sk-SK" sz="2800" dirty="0" smtClean="0"/>
              <a:t>. </a:t>
            </a:r>
            <a:r>
              <a:rPr lang="sk-SK" sz="2800" dirty="0" smtClean="0">
                <a:solidFill>
                  <a:srgbClr val="66FFFF"/>
                </a:solidFill>
              </a:rPr>
              <a:t>Muránsku planinu</a:t>
            </a:r>
            <a:r>
              <a:rPr lang="sk-SK" sz="2800" dirty="0" smtClean="0"/>
              <a:t>, známu množstvom krasových útvarov, budujú </a:t>
            </a:r>
            <a:r>
              <a:rPr lang="sk-SK" sz="2800" dirty="0" smtClean="0">
                <a:solidFill>
                  <a:srgbClr val="FFFF00"/>
                </a:solidFill>
              </a:rPr>
              <a:t>druhohorné vápence</a:t>
            </a:r>
            <a:r>
              <a:rPr lang="sk-SK" sz="2800" dirty="0" smtClean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276600"/>
            <a:ext cx="4676070" cy="3348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t="5417"/>
          <a:stretch>
            <a:fillRect/>
          </a:stretch>
        </p:blipFill>
        <p:spPr bwMode="auto">
          <a:xfrm>
            <a:off x="228600" y="3276600"/>
            <a:ext cx="3734181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4191000" y="3886200"/>
            <a:ext cx="2057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Kráľova hoľa – na svahoch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vystupujú premenené horniny ruly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bridličnatým rozpadom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rgbClr val="00FF00"/>
                </a:solidFill>
              </a:rPr>
              <a:t>JADROVÉ POHORIA </a:t>
            </a:r>
          </a:p>
          <a:p>
            <a:r>
              <a:rPr lang="sk-SK" dirty="0" smtClean="0"/>
              <a:t>Napr</a:t>
            </a:r>
            <a:r>
              <a:rPr lang="sk-SK" dirty="0" smtClean="0"/>
              <a:t>. </a:t>
            </a:r>
            <a:r>
              <a:rPr lang="sk-SK" dirty="0" smtClean="0">
                <a:solidFill>
                  <a:srgbClr val="FF0000"/>
                </a:solidFill>
              </a:rPr>
              <a:t>Tatry</a:t>
            </a:r>
            <a:r>
              <a:rPr lang="sk-SK" dirty="0" smtClean="0"/>
              <a:t> sú zložené zo </a:t>
            </a:r>
            <a:r>
              <a:rPr lang="sk-SK" dirty="0" smtClean="0">
                <a:solidFill>
                  <a:srgbClr val="FF99CC"/>
                </a:solidFill>
              </a:rPr>
              <a:t>žuly a premenených hornín</a:t>
            </a:r>
            <a:r>
              <a:rPr lang="sk-SK" dirty="0" smtClean="0"/>
              <a:t>, na ktorých sú najmä vrstvy </a:t>
            </a:r>
            <a:r>
              <a:rPr lang="sk-SK" dirty="0" smtClean="0">
                <a:solidFill>
                  <a:srgbClr val="FF99CC"/>
                </a:solidFill>
              </a:rPr>
              <a:t>vápencov a dolomitov</a:t>
            </a:r>
            <a:r>
              <a:rPr lang="sk-SK" dirty="0" smtClean="0"/>
              <a:t>.</a:t>
            </a:r>
          </a:p>
          <a:p>
            <a:pPr>
              <a:buNone/>
            </a:pPr>
            <a:r>
              <a:rPr lang="sk-SK" dirty="0" smtClean="0"/>
              <a:t>Stavba </a:t>
            </a:r>
            <a:r>
              <a:rPr lang="sk-SK" dirty="0" smtClean="0"/>
              <a:t>jadrového pohoria – schéma:</a:t>
            </a:r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4375" t="34000" r="39375" b="37000"/>
          <a:stretch>
            <a:fillRect/>
          </a:stretch>
        </p:blipFill>
        <p:spPr bwMode="auto">
          <a:xfrm>
            <a:off x="381000" y="3048000"/>
            <a:ext cx="8305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rgbClr val="00FF00"/>
                </a:solidFill>
              </a:rPr>
              <a:t>BRADLOVÉ PÁSMO </a:t>
            </a:r>
          </a:p>
          <a:p>
            <a:r>
              <a:rPr lang="sk-SK" dirty="0" smtClean="0"/>
              <a:t>Má </a:t>
            </a:r>
            <a:r>
              <a:rPr lang="sk-SK" dirty="0" smtClean="0"/>
              <a:t>zložitú stavbu, pretože bolo niekoľkokrát zvrásnené.</a:t>
            </a:r>
          </a:p>
          <a:p>
            <a:r>
              <a:rPr lang="sk-SK" dirty="0" smtClean="0">
                <a:solidFill>
                  <a:srgbClr val="FF99CC"/>
                </a:solidFill>
              </a:rPr>
              <a:t>Bradlá sú skalné útvary z druhohorných vápencov</a:t>
            </a:r>
            <a:r>
              <a:rPr lang="sk-SK" dirty="0" smtClean="0"/>
              <a:t>. Vyčnievajú z mäkších ílovitých a piesčitých hornín.</a:t>
            </a:r>
          </a:p>
          <a:p>
            <a:endParaRPr lang="sk-SK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352799"/>
            <a:ext cx="5029200" cy="3330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762000" y="5181600"/>
            <a:ext cx="259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</a:rPr>
              <a:t>Oravský hrad stojí na bradle</a:t>
            </a:r>
            <a:endParaRPr lang="sk-SK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rgbClr val="66FFFF"/>
                </a:solidFill>
              </a:rPr>
              <a:t>1</a:t>
            </a:r>
            <a:r>
              <a:rPr lang="sk-SK" b="1" dirty="0" smtClean="0">
                <a:solidFill>
                  <a:srgbClr val="66FFFF"/>
                </a:solidFill>
              </a:rPr>
              <a:t>. Geologická </a:t>
            </a:r>
            <a:r>
              <a:rPr lang="sk-SK" b="1" dirty="0" smtClean="0">
                <a:solidFill>
                  <a:srgbClr val="66FFFF"/>
                </a:solidFill>
              </a:rPr>
              <a:t>história Slovenska:</a:t>
            </a:r>
          </a:p>
          <a:p>
            <a:r>
              <a:rPr lang="sk-SK" sz="2800" dirty="0" smtClean="0"/>
              <a:t>Príroda Slovenska vyniká veľkou </a:t>
            </a:r>
            <a:r>
              <a:rPr lang="sk-SK" sz="2800" b="1" dirty="0" smtClean="0">
                <a:solidFill>
                  <a:srgbClr val="FFFF00"/>
                </a:solidFill>
              </a:rPr>
              <a:t>pestrosťou a rozmanitosťou</a:t>
            </a:r>
            <a:r>
              <a:rPr lang="sk-SK" sz="2800" b="1" dirty="0" smtClean="0"/>
              <a:t>. </a:t>
            </a:r>
          </a:p>
          <a:p>
            <a:r>
              <a:rPr lang="sk-SK" sz="2800" dirty="0" smtClean="0"/>
              <a:t>Pohoria, kotliny a rozsiahle nížiny vyvolávajú dnes dojem nemennosti a pokoja.</a:t>
            </a:r>
          </a:p>
          <a:p>
            <a:r>
              <a:rPr lang="sk-SK" sz="2800" dirty="0" smtClean="0"/>
              <a:t>V takejto podobe neboli vždy. Počas mnohých miliónov rokov sa striedalo more a súš, vznikali sopky, dvíhali sa pohoria. </a:t>
            </a:r>
          </a:p>
          <a:p>
            <a:r>
              <a:rPr lang="sk-SK" sz="2800" dirty="0" smtClean="0"/>
              <a:t>Menilo sa aj podnebie, </a:t>
            </a:r>
          </a:p>
          <a:p>
            <a:pPr>
              <a:buNone/>
            </a:pPr>
            <a:r>
              <a:rPr lang="sk-SK" sz="2800" dirty="0" smtClean="0"/>
              <a:t>    raz tu bola púšť, inokedy </a:t>
            </a:r>
          </a:p>
          <a:p>
            <a:pPr>
              <a:buNone/>
            </a:pPr>
            <a:r>
              <a:rPr lang="sk-SK" sz="2800" dirty="0" smtClean="0"/>
              <a:t>    doba ľadová.</a:t>
            </a:r>
            <a:endParaRPr lang="sk-SK" sz="2800" dirty="0"/>
          </a:p>
        </p:txBody>
      </p:sp>
      <p:pic>
        <p:nvPicPr>
          <p:cNvPr id="37890" name="Picture 2" descr="http://www.visitslovakia.com/data/USR_044_SZ_PRTU_KYS/38_Zazriva___Havrania___KravaMilka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886200"/>
            <a:ext cx="3542479" cy="2819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rgbClr val="00FF00"/>
                </a:solidFill>
              </a:rPr>
              <a:t>FLYŠOVÉ PÁSMO </a:t>
            </a:r>
          </a:p>
          <a:p>
            <a:r>
              <a:rPr lang="sk-SK" dirty="0" smtClean="0"/>
              <a:t>v </a:t>
            </a:r>
            <a:r>
              <a:rPr lang="sk-SK" dirty="0" smtClean="0"/>
              <a:t>severnej časti Slovenska tvoria najmä zvrásnené vrstvy </a:t>
            </a:r>
            <a:r>
              <a:rPr lang="sk-SK" dirty="0" smtClean="0">
                <a:solidFill>
                  <a:srgbClr val="FF99CC"/>
                </a:solidFill>
              </a:rPr>
              <a:t>pieskovcov a </a:t>
            </a:r>
            <a:r>
              <a:rPr lang="sk-SK" dirty="0" err="1" smtClean="0">
                <a:solidFill>
                  <a:srgbClr val="FF99CC"/>
                </a:solidFill>
              </a:rPr>
              <a:t>ílovcov</a:t>
            </a:r>
            <a:r>
              <a:rPr lang="sk-SK" dirty="0" smtClean="0"/>
              <a:t>. </a:t>
            </a:r>
          </a:p>
          <a:p>
            <a:r>
              <a:rPr lang="sk-SK" dirty="0" smtClean="0"/>
              <a:t>Vznikli v starších treťohorách.</a:t>
            </a:r>
          </a:p>
          <a:p>
            <a:endParaRPr lang="sk-SK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590800"/>
            <a:ext cx="5105400" cy="4044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990600" y="3886200"/>
            <a:ext cx="1981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Typický flyš – striedanie pieskovcov</a:t>
            </a:r>
          </a:p>
          <a:p>
            <a:r>
              <a:rPr lang="sk-SK" sz="2800" dirty="0" smtClean="0"/>
              <a:t>a </a:t>
            </a:r>
            <a:r>
              <a:rPr lang="sk-SK" sz="2800" dirty="0" err="1" smtClean="0"/>
              <a:t>ílovcov</a:t>
            </a:r>
            <a:endParaRPr lang="sk-SK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800" b="1" dirty="0" smtClean="0">
                <a:solidFill>
                  <a:srgbClr val="00FF00"/>
                </a:solidFill>
              </a:rPr>
              <a:t>MLADŠIE GEOLOGICKÉ JEDNOTKY </a:t>
            </a:r>
          </a:p>
          <a:p>
            <a:r>
              <a:rPr lang="sk-SK" sz="2800" dirty="0" smtClean="0"/>
              <a:t>Sú </a:t>
            </a:r>
            <a:r>
              <a:rPr lang="sk-SK" sz="2800" dirty="0" smtClean="0">
                <a:solidFill>
                  <a:srgbClr val="FFFF00"/>
                </a:solidFill>
              </a:rPr>
              <a:t>sopečné </a:t>
            </a:r>
            <a:r>
              <a:rPr lang="sk-SK" sz="2800" dirty="0" smtClean="0"/>
              <a:t>pohoria. </a:t>
            </a:r>
          </a:p>
          <a:p>
            <a:r>
              <a:rPr lang="sk-SK" sz="2800" dirty="0" smtClean="0"/>
              <a:t>Vyvýšeniny so skalnými stenami tvoria často </a:t>
            </a:r>
            <a:r>
              <a:rPr lang="sk-SK" sz="2800" dirty="0" smtClean="0">
                <a:solidFill>
                  <a:srgbClr val="FF99CC"/>
                </a:solidFill>
              </a:rPr>
              <a:t>andezity, </a:t>
            </a:r>
            <a:r>
              <a:rPr lang="sk-SK" sz="2800" dirty="0" err="1" smtClean="0">
                <a:solidFill>
                  <a:srgbClr val="FF99CC"/>
                </a:solidFill>
              </a:rPr>
              <a:t>ryolity</a:t>
            </a:r>
            <a:r>
              <a:rPr lang="sk-SK" sz="2800" dirty="0" smtClean="0">
                <a:solidFill>
                  <a:srgbClr val="FF99CC"/>
                </a:solidFill>
              </a:rPr>
              <a:t> a čadiče</a:t>
            </a:r>
            <a:r>
              <a:rPr lang="sk-SK" sz="2800" dirty="0" smtClean="0"/>
              <a:t>, na zníženiny a hladké svahy sa viažu </a:t>
            </a:r>
            <a:r>
              <a:rPr lang="sk-SK" sz="2800" dirty="0" smtClean="0">
                <a:solidFill>
                  <a:srgbClr val="FF99CC"/>
                </a:solidFill>
              </a:rPr>
              <a:t>tufy </a:t>
            </a:r>
            <a:r>
              <a:rPr lang="sk-SK" sz="2800" dirty="0" smtClean="0"/>
              <a:t>(</a:t>
            </a:r>
            <a:r>
              <a:rPr lang="sk-SK" sz="2800" dirty="0" smtClean="0">
                <a:solidFill>
                  <a:srgbClr val="FFFF00"/>
                </a:solidFill>
              </a:rPr>
              <a:t>Poľana, Slanské vrchy</a:t>
            </a:r>
            <a:r>
              <a:rPr lang="sk-SK" sz="2800" dirty="0" smtClean="0"/>
              <a:t>).</a:t>
            </a:r>
            <a:endParaRPr lang="sk-SK" sz="2800" dirty="0" smtClean="0"/>
          </a:p>
          <a:p>
            <a:endParaRPr lang="sk-SK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819400"/>
            <a:ext cx="3201777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 l="3959" r="6312"/>
          <a:stretch>
            <a:fillRect/>
          </a:stretch>
        </p:blipFill>
        <p:spPr bwMode="auto">
          <a:xfrm>
            <a:off x="228600" y="3124200"/>
            <a:ext cx="5181600" cy="354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5562600" y="5715000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Kamenný vodopád</a:t>
            </a:r>
          </a:p>
          <a:p>
            <a:pPr algn="r"/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 </a:t>
            </a:r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Fiľakove                     </a:t>
            </a:r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čadičových hranolov</a:t>
            </a:r>
            <a:endParaRPr lang="sk-SK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Patria k nim aj </a:t>
            </a:r>
            <a:r>
              <a:rPr lang="sk-SK" sz="2800" dirty="0" smtClean="0">
                <a:solidFill>
                  <a:srgbClr val="FFFF00"/>
                </a:solidFill>
              </a:rPr>
              <a:t>kotliny a nížiny </a:t>
            </a:r>
            <a:r>
              <a:rPr lang="sk-SK" sz="2800" dirty="0" smtClean="0"/>
              <a:t>vyplnené treťohornými horninami. </a:t>
            </a:r>
          </a:p>
          <a:p>
            <a:r>
              <a:rPr lang="sk-SK" sz="2800" dirty="0" smtClean="0"/>
              <a:t>Štvrtohorné horniny, z ktorých sú časté riečne </a:t>
            </a:r>
            <a:r>
              <a:rPr lang="sk-SK" sz="2800" dirty="0" smtClean="0">
                <a:solidFill>
                  <a:srgbClr val="FFFF00"/>
                </a:solidFill>
              </a:rPr>
              <a:t>štrky </a:t>
            </a:r>
            <a:r>
              <a:rPr lang="pl-PL" sz="2800" dirty="0" smtClean="0">
                <a:solidFill>
                  <a:srgbClr val="FFFF00"/>
                </a:solidFill>
              </a:rPr>
              <a:t>a piesky. </a:t>
            </a:r>
          </a:p>
          <a:p>
            <a:r>
              <a:rPr lang="pl-PL" sz="2800" dirty="0" smtClean="0">
                <a:solidFill>
                  <a:srgbClr val="FFFF00"/>
                </a:solidFill>
              </a:rPr>
              <a:t>Spraše</a:t>
            </a:r>
            <a:r>
              <a:rPr lang="pl-PL" sz="2800" dirty="0" smtClean="0"/>
              <a:t> tvoria rozsiahle pokryvy na </a:t>
            </a:r>
            <a:r>
              <a:rPr lang="pl-PL" sz="2800" dirty="0" smtClean="0">
                <a:solidFill>
                  <a:srgbClr val="66FFFF"/>
                </a:solidFill>
              </a:rPr>
              <a:t>Podunajskej nížine.</a:t>
            </a:r>
          </a:p>
          <a:p>
            <a:r>
              <a:rPr lang="pl-PL" sz="2800" dirty="0" smtClean="0">
                <a:solidFill>
                  <a:srgbClr val="FFFF00"/>
                </a:solidFill>
              </a:rPr>
              <a:t>Naviate </a:t>
            </a:r>
            <a:r>
              <a:rPr lang="pl-PL" sz="2800" dirty="0" smtClean="0">
                <a:solidFill>
                  <a:srgbClr val="FFFF00"/>
                </a:solidFill>
              </a:rPr>
              <a:t>piesky </a:t>
            </a:r>
            <a:r>
              <a:rPr lang="pl-PL" sz="2800" dirty="0" smtClean="0"/>
              <a:t>sú </a:t>
            </a:r>
            <a:r>
              <a:rPr lang="sk-SK" sz="2800" dirty="0" smtClean="0"/>
              <a:t>najmä na </a:t>
            </a:r>
            <a:r>
              <a:rPr lang="sk-SK" sz="2800" dirty="0" smtClean="0">
                <a:solidFill>
                  <a:srgbClr val="66FFFF"/>
                </a:solidFill>
              </a:rPr>
              <a:t>Záhorskej nížine</a:t>
            </a:r>
            <a:r>
              <a:rPr lang="sk-SK" sz="2800" dirty="0" smtClean="0"/>
              <a:t>. </a:t>
            </a:r>
          </a:p>
          <a:p>
            <a:r>
              <a:rPr lang="sk-SK" sz="2800" dirty="0" smtClean="0">
                <a:solidFill>
                  <a:srgbClr val="FFFF00"/>
                </a:solidFill>
              </a:rPr>
              <a:t>Ľadovcové usadeniny </a:t>
            </a:r>
            <a:r>
              <a:rPr lang="pl-PL" sz="2800" dirty="0" smtClean="0"/>
              <a:t>sa najlepšie zachovali </a:t>
            </a:r>
            <a:r>
              <a:rPr lang="pl-PL" sz="2800" dirty="0" smtClean="0"/>
              <a:t>    v </a:t>
            </a:r>
            <a:r>
              <a:rPr lang="pl-PL" sz="2800" dirty="0" smtClean="0">
                <a:solidFill>
                  <a:srgbClr val="66FFFF"/>
                </a:solidFill>
              </a:rPr>
              <a:t>Tatrách</a:t>
            </a:r>
            <a:r>
              <a:rPr lang="pl-PL" sz="2800" dirty="0" smtClean="0"/>
              <a:t>.</a:t>
            </a:r>
            <a:endParaRPr lang="sk-SK" sz="28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724400"/>
            <a:ext cx="3788228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724399"/>
            <a:ext cx="3657600" cy="1740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r>
              <a:rPr lang="pl-PL" dirty="0" smtClean="0"/>
              <a:t>Slovensko je mimoriadne bohaté </a:t>
            </a:r>
            <a:r>
              <a:rPr lang="pl-PL" dirty="0" smtClean="0"/>
              <a:t>                na </a:t>
            </a:r>
            <a:r>
              <a:rPr lang="pl-PL" b="1" dirty="0" smtClean="0">
                <a:solidFill>
                  <a:srgbClr val="FF99CC"/>
                </a:solidFill>
              </a:rPr>
              <a:t>travertín</a:t>
            </a:r>
            <a:r>
              <a:rPr lang="pl-PL" b="1" dirty="0" smtClean="0"/>
              <a:t>.</a:t>
            </a:r>
          </a:p>
          <a:p>
            <a:r>
              <a:rPr lang="pl-PL" dirty="0" smtClean="0"/>
              <a:t>Viaže sa na zlomy a minerálne pramene.</a:t>
            </a:r>
            <a:endParaRPr lang="sk-S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986338"/>
            <a:ext cx="5319489" cy="4609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533400" y="4508718"/>
            <a:ext cx="2362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>
                <a:solidFill>
                  <a:srgbClr val="66FFFF"/>
                </a:solidFill>
              </a:rPr>
              <a:t>Travertínový vodopád </a:t>
            </a:r>
            <a:r>
              <a:rPr lang="sk-SK" sz="2800" dirty="0" smtClean="0">
                <a:solidFill>
                  <a:srgbClr val="66FFFF"/>
                </a:solidFill>
              </a:rPr>
              <a:t>      v </a:t>
            </a:r>
            <a:r>
              <a:rPr lang="sk-SK" sz="2800" dirty="0" smtClean="0">
                <a:solidFill>
                  <a:srgbClr val="66FFFF"/>
                </a:solidFill>
              </a:rPr>
              <a:t>Sklených</a:t>
            </a:r>
          </a:p>
          <a:p>
            <a:r>
              <a:rPr lang="sk-SK" sz="2800" dirty="0" smtClean="0">
                <a:solidFill>
                  <a:srgbClr val="66FFFF"/>
                </a:solidFill>
              </a:rPr>
              <a:t>Tepliciach</a:t>
            </a:r>
            <a:endParaRPr lang="sk-SK" sz="2800" dirty="0">
              <a:solidFill>
                <a:srgbClr val="66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1352" y="838200"/>
            <a:ext cx="7470648" cy="1143000"/>
          </a:xfrm>
        </p:spPr>
        <p:txBody>
          <a:bodyPr/>
          <a:lstStyle/>
          <a:p>
            <a:pPr algn="ctr"/>
            <a:r>
              <a:rPr lang="sk-SK" dirty="0" smtClean="0"/>
              <a:t>Vďaka za pozornosť!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44" y="2405062"/>
            <a:ext cx="3858556" cy="39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86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 </a:t>
            </a:r>
            <a:r>
              <a:rPr lang="sk-SK" sz="2800" b="1" dirty="0" smtClean="0">
                <a:solidFill>
                  <a:srgbClr val="FF99CC"/>
                </a:solidFill>
              </a:rPr>
              <a:t>začiatku prvohôr </a:t>
            </a:r>
            <a:r>
              <a:rPr lang="sk-SK" sz="2800" dirty="0" smtClean="0"/>
              <a:t>bolo na našom území </a:t>
            </a:r>
            <a:r>
              <a:rPr lang="sk-SK" sz="2800" dirty="0" smtClean="0">
                <a:solidFill>
                  <a:srgbClr val="FFFF00"/>
                </a:solidFill>
              </a:rPr>
              <a:t>more</a:t>
            </a:r>
            <a:r>
              <a:rPr lang="sk-SK" sz="2800" dirty="0" smtClean="0"/>
              <a:t>: jeho pozostatkom sú </a:t>
            </a:r>
            <a:r>
              <a:rPr lang="sk-SK" sz="2800" dirty="0" smtClean="0">
                <a:solidFill>
                  <a:srgbClr val="66FFFF"/>
                </a:solidFill>
              </a:rPr>
              <a:t>pieskovce, ílovité bridlice, menej vápence. </a:t>
            </a:r>
          </a:p>
          <a:p>
            <a:r>
              <a:rPr lang="sk-SK" sz="2800" dirty="0" smtClean="0"/>
              <a:t>Pri vrásnení vzniklo mohutné pohorie tvorené </a:t>
            </a:r>
            <a:r>
              <a:rPr lang="sk-SK" sz="2800" dirty="0" smtClean="0">
                <a:solidFill>
                  <a:srgbClr val="66FFFF"/>
                </a:solidFill>
              </a:rPr>
              <a:t>žulovými masívmi </a:t>
            </a:r>
            <a:r>
              <a:rPr lang="sk-SK" sz="2800" dirty="0" smtClean="0"/>
              <a:t>a premenenými horninami. </a:t>
            </a:r>
          </a:p>
          <a:p>
            <a:r>
              <a:rPr lang="sk-SK" sz="2800" dirty="0" smtClean="0"/>
              <a:t>Veľká časť </a:t>
            </a:r>
            <a:r>
              <a:rPr lang="pl-PL" sz="2800" dirty="0" smtClean="0"/>
              <a:t>územia sa stala na dlhú dobu súšou.</a:t>
            </a:r>
            <a:endParaRPr lang="sk-SK" sz="2800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 l="7500" t="32000" r="43125" b="13000"/>
          <a:stretch>
            <a:fillRect/>
          </a:stretch>
        </p:blipFill>
        <p:spPr bwMode="auto">
          <a:xfrm>
            <a:off x="2057400" y="3352800"/>
            <a:ext cx="4706389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96000"/>
          </a:xfrm>
        </p:spPr>
        <p:txBody>
          <a:bodyPr/>
          <a:lstStyle/>
          <a:p>
            <a:r>
              <a:rPr lang="sk-SK" dirty="0" smtClean="0"/>
              <a:t>Na </a:t>
            </a:r>
            <a:r>
              <a:rPr lang="sk-SK" b="1" dirty="0" smtClean="0">
                <a:solidFill>
                  <a:srgbClr val="FF99CC"/>
                </a:solidFill>
              </a:rPr>
              <a:t>konci prvohôr </a:t>
            </a:r>
            <a:r>
              <a:rPr lang="sk-SK" dirty="0" smtClean="0"/>
              <a:t>bola na Slovensku púšť, takmer bez života.</a:t>
            </a:r>
          </a:p>
          <a:p>
            <a:r>
              <a:rPr lang="sk-SK" dirty="0" smtClean="0"/>
              <a:t>Slovensko na konci prvohôr vyzeralo asi ako </a:t>
            </a:r>
            <a:r>
              <a:rPr lang="sk-SK" dirty="0" smtClean="0">
                <a:solidFill>
                  <a:srgbClr val="FFFF00"/>
                </a:solidFill>
              </a:rPr>
              <a:t>kamenná púšť s ojedinelými nahosemennými rastlinami.</a:t>
            </a:r>
            <a:endParaRPr lang="sk-SK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333" t="2054" b="1411"/>
          <a:stretch>
            <a:fillRect/>
          </a:stretch>
        </p:blipFill>
        <p:spPr bwMode="auto">
          <a:xfrm>
            <a:off x="1447800" y="2882214"/>
            <a:ext cx="6019800" cy="3823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V </a:t>
            </a:r>
            <a:r>
              <a:rPr lang="sk-SK" sz="2800" dirty="0" smtClean="0">
                <a:solidFill>
                  <a:srgbClr val="FF99CC"/>
                </a:solidFill>
              </a:rPr>
              <a:t>druhohorách</a:t>
            </a:r>
            <a:r>
              <a:rPr lang="sk-SK" sz="2800" dirty="0" smtClean="0"/>
              <a:t> bolo územie zaplavené morom </a:t>
            </a:r>
            <a:r>
              <a:rPr lang="sk-SK" sz="2800" dirty="0" err="1" smtClean="0"/>
              <a:t>Tethys</a:t>
            </a:r>
            <a:r>
              <a:rPr lang="sk-SK" sz="2800" dirty="0" smtClean="0"/>
              <a:t>, v ktorom sa usadzovali najmä </a:t>
            </a:r>
            <a:r>
              <a:rPr lang="sk-SK" sz="2800" dirty="0" smtClean="0">
                <a:solidFill>
                  <a:srgbClr val="66FFFF"/>
                </a:solidFill>
              </a:rPr>
              <a:t>vápence a dolomity.</a:t>
            </a:r>
          </a:p>
          <a:p>
            <a:r>
              <a:rPr lang="sk-SK" sz="2800" dirty="0" smtClean="0"/>
              <a:t>Život v mori </a:t>
            </a:r>
            <a:r>
              <a:rPr lang="sk-SK" sz="2800" dirty="0" smtClean="0"/>
              <a:t>na </a:t>
            </a:r>
            <a:r>
              <a:rPr lang="sk-SK" sz="2800" dirty="0" smtClean="0">
                <a:solidFill>
                  <a:srgbClr val="FF99CC"/>
                </a:solidFill>
              </a:rPr>
              <a:t>začiatku druhohôr </a:t>
            </a:r>
            <a:r>
              <a:rPr lang="sk-SK" sz="2800" dirty="0" smtClean="0"/>
              <a:t>– v teplom tropickom mori bol bohatý život, darilo sa riasam, </a:t>
            </a:r>
            <a:r>
              <a:rPr lang="sk-SK" sz="2800" dirty="0" err="1" smtClean="0"/>
              <a:t>ľaliovkám</a:t>
            </a:r>
            <a:r>
              <a:rPr lang="sk-SK" sz="2800" dirty="0" smtClean="0"/>
              <a:t>, koralom, ježovkám, </a:t>
            </a:r>
            <a:r>
              <a:rPr lang="sk-SK" sz="2800" dirty="0" err="1" smtClean="0"/>
              <a:t>ramenonožcom</a:t>
            </a:r>
            <a:r>
              <a:rPr lang="sk-SK" sz="2800" dirty="0" smtClean="0"/>
              <a:t>, </a:t>
            </a:r>
            <a:r>
              <a:rPr lang="sk-SK" sz="2800" dirty="0" err="1" smtClean="0"/>
              <a:t>amonitom</a:t>
            </a:r>
            <a:r>
              <a:rPr lang="sk-SK" sz="2800" dirty="0" smtClean="0"/>
              <a:t>, </a:t>
            </a:r>
            <a:r>
              <a:rPr lang="sk-SK" sz="2800" dirty="0" err="1" smtClean="0"/>
              <a:t>belemnitom</a:t>
            </a:r>
            <a:r>
              <a:rPr lang="sk-SK" sz="2800" dirty="0" smtClean="0"/>
              <a:t> a lastúrnikom. Viaceré z nich sa zachovali ako </a:t>
            </a:r>
            <a:r>
              <a:rPr lang="sk-SK" sz="2800" dirty="0" smtClean="0">
                <a:solidFill>
                  <a:srgbClr val="FFFF00"/>
                </a:solidFill>
              </a:rPr>
              <a:t>skameneliny.</a:t>
            </a:r>
          </a:p>
          <a:p>
            <a:endParaRPr lang="sk-SK" sz="2800" dirty="0" smtClean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9275" y="3962400"/>
            <a:ext cx="6004725" cy="271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7010400" y="40386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i="1" dirty="0" smtClean="0">
                <a:solidFill>
                  <a:srgbClr val="FF0000"/>
                </a:solidFill>
              </a:rPr>
              <a:t>BELEMNITY</a:t>
            </a:r>
            <a:endParaRPr lang="sk-SK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25"/>
          <a:stretch>
            <a:fillRect/>
          </a:stretch>
        </p:blipFill>
        <p:spPr bwMode="auto">
          <a:xfrm>
            <a:off x="381000" y="609600"/>
            <a:ext cx="8382000" cy="5456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 </a:t>
            </a:r>
            <a:r>
              <a:rPr lang="sk-SK" sz="2800" dirty="0" smtClean="0">
                <a:solidFill>
                  <a:srgbClr val="FF99CC"/>
                </a:solidFill>
              </a:rPr>
              <a:t>konci druhohôr </a:t>
            </a:r>
            <a:r>
              <a:rPr lang="sk-SK" sz="2800" dirty="0" smtClean="0"/>
              <a:t>sa začalo </a:t>
            </a:r>
            <a:r>
              <a:rPr lang="sk-SK" sz="2800" dirty="0" smtClean="0">
                <a:solidFill>
                  <a:srgbClr val="FFFF00"/>
                </a:solidFill>
              </a:rPr>
              <a:t>alpínske </a:t>
            </a:r>
            <a:r>
              <a:rPr lang="pl-PL" sz="2800" dirty="0" smtClean="0">
                <a:solidFill>
                  <a:srgbClr val="FFFF00"/>
                </a:solidFill>
              </a:rPr>
              <a:t>vrásnenie</a:t>
            </a:r>
            <a:r>
              <a:rPr lang="pl-PL" sz="2800" dirty="0" smtClean="0"/>
              <a:t>. More ustúpilo na sever </a:t>
            </a:r>
            <a:r>
              <a:rPr lang="sk-SK" sz="2800" dirty="0" smtClean="0"/>
              <a:t>a zemská </a:t>
            </a:r>
            <a:r>
              <a:rPr lang="sk-SK" sz="2800" dirty="0" smtClean="0">
                <a:solidFill>
                  <a:srgbClr val="66FFFF"/>
                </a:solidFill>
              </a:rPr>
              <a:t>kôra sa vrásnila</a:t>
            </a:r>
            <a:r>
              <a:rPr lang="sk-SK" sz="2800" dirty="0" smtClean="0"/>
              <a:t>.  Zložité vrásy sa neskôr presúvali </a:t>
            </a:r>
            <a:r>
              <a:rPr lang="sk-SK" sz="2800" dirty="0" smtClean="0">
                <a:solidFill>
                  <a:srgbClr val="66FFFF"/>
                </a:solidFill>
              </a:rPr>
              <a:t>cez seba ako príkrovy</a:t>
            </a:r>
            <a:r>
              <a:rPr lang="sk-SK" sz="2800" dirty="0" smtClean="0"/>
              <a:t>.</a:t>
            </a:r>
          </a:p>
          <a:p>
            <a:r>
              <a:rPr lang="sk-SK" sz="2800" dirty="0" smtClean="0"/>
              <a:t>Na veľkej časti územia vzniklo nové pohorie a zasa prevládala súš. </a:t>
            </a:r>
          </a:p>
          <a:p>
            <a:r>
              <a:rPr lang="sk-SK" sz="2800" dirty="0" smtClean="0"/>
              <a:t>Aj </a:t>
            </a:r>
            <a:r>
              <a:rPr lang="pt-BR" sz="2800" dirty="0" smtClean="0"/>
              <a:t>živá príroda reagovala na veľké zmeny</a:t>
            </a:r>
            <a:r>
              <a:rPr lang="sk-SK" sz="2800" dirty="0" smtClean="0"/>
              <a:t> </a:t>
            </a:r>
            <a:r>
              <a:rPr lang="sk-SK" sz="2800" dirty="0" smtClean="0"/>
              <a:t>         v </a:t>
            </a:r>
            <a:r>
              <a:rPr lang="sk-SK" sz="2800" dirty="0" smtClean="0"/>
              <a:t>neživej prírode. </a:t>
            </a:r>
          </a:p>
          <a:p>
            <a:r>
              <a:rPr lang="sk-SK" sz="2800" dirty="0" smtClean="0"/>
              <a:t>Mnohé </a:t>
            </a:r>
            <a:r>
              <a:rPr lang="sk-SK" sz="2800" dirty="0" smtClean="0">
                <a:solidFill>
                  <a:srgbClr val="FFFF00"/>
                </a:solidFill>
              </a:rPr>
              <a:t>organizmy vyhynuli.</a:t>
            </a:r>
          </a:p>
          <a:p>
            <a:endParaRPr lang="sk-SK" sz="2800" dirty="0"/>
          </a:p>
        </p:txBody>
      </p:sp>
      <p:sp>
        <p:nvSpPr>
          <p:cNvPr id="39938" name="AutoShape 2" descr="http://www.sopsr.sk/nppoloniny/images/uvod/rano_v_poloninach.jpg"/>
          <p:cNvSpPr>
            <a:spLocks noChangeAspect="1" noChangeArrowheads="1"/>
          </p:cNvSpPr>
          <p:nvPr/>
        </p:nvSpPr>
        <p:spPr bwMode="auto">
          <a:xfrm>
            <a:off x="155575" y="-2117725"/>
            <a:ext cx="5895975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0" name="AutoShape 4" descr="http://www.sopsr.sk/nppoloniny/images/uvod/rano_v_poloninach.jpg"/>
          <p:cNvSpPr>
            <a:spLocks noChangeAspect="1" noChangeArrowheads="1"/>
          </p:cNvSpPr>
          <p:nvPr/>
        </p:nvSpPr>
        <p:spPr bwMode="auto">
          <a:xfrm>
            <a:off x="155575" y="-2117725"/>
            <a:ext cx="5895975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2" name="AutoShape 6" descr="http://stopka.kluby.hiking.sk/files/2011/03/Poloniny.jpg"/>
          <p:cNvSpPr>
            <a:spLocks noChangeAspect="1" noChangeArrowheads="1"/>
          </p:cNvSpPr>
          <p:nvPr/>
        </p:nvSpPr>
        <p:spPr bwMode="auto">
          <a:xfrm>
            <a:off x="155575" y="-2117725"/>
            <a:ext cx="6629400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 cstate="print"/>
          <a:srcRect r="25000" b="45497"/>
          <a:stretch>
            <a:fillRect/>
          </a:stretch>
        </p:blipFill>
        <p:spPr bwMode="auto">
          <a:xfrm>
            <a:off x="4191000" y="4572000"/>
            <a:ext cx="4495800" cy="2176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V</a:t>
            </a:r>
            <a:r>
              <a:rPr lang="pt-BR" sz="2800" dirty="0" smtClean="0">
                <a:solidFill>
                  <a:srgbClr val="FF99CC"/>
                </a:solidFill>
              </a:rPr>
              <a:t> treťohorách </a:t>
            </a:r>
            <a:r>
              <a:rPr lang="pt-BR" sz="2800" dirty="0" smtClean="0"/>
              <a:t>bolo na severe a juhu more, ktoré postupne zaplavovalo súš. </a:t>
            </a:r>
            <a:endParaRPr lang="sk-SK" sz="2800" dirty="0" smtClean="0"/>
          </a:p>
          <a:p>
            <a:r>
              <a:rPr lang="pt-BR" sz="2800" dirty="0" smtClean="0">
                <a:solidFill>
                  <a:srgbClr val="FFFF00"/>
                </a:solidFill>
              </a:rPr>
              <a:t>Zemetrasenia</a:t>
            </a:r>
            <a:r>
              <a:rPr lang="pt-BR" sz="2800" dirty="0" smtClean="0"/>
              <a:t> vyvolávali podmorské</a:t>
            </a:r>
            <a:r>
              <a:rPr lang="sk-SK" sz="2800" dirty="0" smtClean="0"/>
              <a:t> prúdy, ktoré presúvali materiál z plytčín do hlbokého mora. </a:t>
            </a:r>
          </a:p>
          <a:p>
            <a:r>
              <a:rPr lang="sk-SK" sz="2800" dirty="0" smtClean="0"/>
              <a:t>Usadzovali sa </a:t>
            </a:r>
            <a:r>
              <a:rPr lang="sk-SK" sz="2800" dirty="0" smtClean="0">
                <a:solidFill>
                  <a:srgbClr val="66FFFF"/>
                </a:solidFill>
              </a:rPr>
              <a:t>vrstvy pieskovcov a </a:t>
            </a:r>
            <a:r>
              <a:rPr lang="sk-SK" sz="2800" dirty="0" err="1" smtClean="0">
                <a:solidFill>
                  <a:srgbClr val="66FFFF"/>
                </a:solidFill>
              </a:rPr>
              <a:t>ílovcov</a:t>
            </a:r>
            <a:r>
              <a:rPr lang="sk-SK" sz="2800" dirty="0" smtClean="0"/>
              <a:t>, ktoré sa mnohonásobne striedali.  Nazývajú sa </a:t>
            </a:r>
            <a:r>
              <a:rPr lang="sk-SK" sz="2800" dirty="0" smtClean="0">
                <a:solidFill>
                  <a:srgbClr val="FFFF00"/>
                </a:solidFill>
              </a:rPr>
              <a:t>flyš</a:t>
            </a:r>
            <a:r>
              <a:rPr lang="sk-SK" sz="2800" dirty="0" smtClean="0"/>
              <a:t>.</a:t>
            </a:r>
            <a:endParaRPr lang="sk-SK" sz="2800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 l="16875" t="24000" r="18750" b="18000"/>
          <a:stretch>
            <a:fillRect/>
          </a:stretch>
        </p:blipFill>
        <p:spPr bwMode="auto">
          <a:xfrm>
            <a:off x="1905000" y="3733800"/>
            <a:ext cx="5105400" cy="2874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28600" y="152400"/>
            <a:ext cx="8458200" cy="6096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Slovensko v </a:t>
            </a:r>
            <a:r>
              <a:rPr lang="sk-SK" sz="2800" dirty="0" smtClean="0">
                <a:solidFill>
                  <a:srgbClr val="FF99CC"/>
                </a:solidFill>
              </a:rPr>
              <a:t>mladších treťohorách </a:t>
            </a:r>
            <a:r>
              <a:rPr lang="sk-SK" sz="2800" dirty="0" smtClean="0"/>
              <a:t>– v mori žili červené riasy, koraly, ježovky, lastúrniky a ulitníky, ryby, žraloky a iné.</a:t>
            </a:r>
            <a:endParaRPr lang="pl-PL" sz="2800" dirty="0" smtClean="0"/>
          </a:p>
          <a:p>
            <a:r>
              <a:rPr lang="sk-SK" sz="2800" dirty="0" smtClean="0"/>
              <a:t>Na pevnine rástli palmy, figovníky a škoricovníky, žili mastodonty, </a:t>
            </a:r>
            <a:r>
              <a:rPr lang="sk-SK" sz="2800" dirty="0" err="1" smtClean="0"/>
              <a:t>prakone</a:t>
            </a:r>
            <a:r>
              <a:rPr lang="sk-SK" sz="2800" dirty="0" smtClean="0"/>
              <a:t>, </a:t>
            </a:r>
            <a:r>
              <a:rPr lang="sk-SK" sz="2800" dirty="0" err="1" smtClean="0"/>
              <a:t>prajelene</a:t>
            </a:r>
            <a:r>
              <a:rPr lang="sk-SK" sz="2800" dirty="0" smtClean="0"/>
              <a:t>.</a:t>
            </a:r>
            <a:endParaRPr lang="sk-SK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509" t="2638" r="5263" b="10319"/>
          <a:stretch>
            <a:fillRect/>
          </a:stretch>
        </p:blipFill>
        <p:spPr bwMode="auto">
          <a:xfrm>
            <a:off x="1524000" y="2667000"/>
            <a:ext cx="6352309" cy="4031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170</TotalTime>
  <Words>804</Words>
  <Application>Microsoft Office PowerPoint</Application>
  <PresentationFormat>Prezentácia na obrazovke (4:3)</PresentationFormat>
  <Paragraphs>80</Paragraphs>
  <Slides>24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9" baseType="lpstr">
      <vt:lpstr>Arial</vt:lpstr>
      <vt:lpstr>Calibri</vt:lpstr>
      <vt:lpstr>Franklin Gothic Book</vt:lpstr>
      <vt:lpstr>Wingdings 2</vt:lpstr>
      <vt:lpstr>Technický</vt:lpstr>
      <vt:lpstr>Geologická história  a stavba Slovenska  Biológia 9. ročník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Vďaka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Geologická história  a stavba Slovenska</dc:title>
  <dc:creator>Monika</dc:creator>
  <cp:lastModifiedBy>HP</cp:lastModifiedBy>
  <cp:revision>71</cp:revision>
  <dcterms:created xsi:type="dcterms:W3CDTF">2013-04-07T09:04:29Z</dcterms:created>
  <dcterms:modified xsi:type="dcterms:W3CDTF">2020-05-15T17:32:34Z</dcterms:modified>
</cp:coreProperties>
</file>