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73" r:id="rId14"/>
    <p:sldId id="274" r:id="rId15"/>
    <p:sldId id="275" r:id="rId16"/>
    <p:sldId id="266" r:id="rId17"/>
    <p:sldId id="269" r:id="rId18"/>
    <p:sldId id="267" r:id="rId19"/>
    <p:sldId id="268" r:id="rId20"/>
    <p:sldId id="270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285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68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779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929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353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527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928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941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1856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65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585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C093-F3CE-473F-98B0-843D4DA17DF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52839-08BE-4ACF-A485-9A5E1EDD5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1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svetzdravia.sk/images/article/oko/vonk_vrst.jpg" TargetMode="Externa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95002" y="315155"/>
            <a:ext cx="7439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ZMYSLY A ZMYSLOVÉ ORGÁNY</a:t>
            </a:r>
            <a:endParaRPr lang="sk-SK" sz="28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44286" y="969572"/>
            <a:ext cx="11747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z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myslové orgány slúžia človeku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na spoznávanie vonkajšieho prostredia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, v ktorom žije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z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myslové orgány majú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bunky, ktoré sú citlivé na podnety, nazývame ich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receptory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r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eceptory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reagujú na rôzne podnety, napríklad svetlo, teplo, tlak, zvuk, vôňu, zápach...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p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oznáme 5 základných zmyslov: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		zrak 		čuch 		sluch 		hmat 		chuť</a:t>
            </a:r>
            <a:endParaRPr lang="sk-SK" sz="20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32" name="Picture 8" descr="Archívy čuch | interez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971">
            <a:off x="3166076" y="4917538"/>
            <a:ext cx="2107177" cy="155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blém, ktorý počas života zasiahne až tretinu ľudí: Rýchly TES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8">
            <a:off x="5292967" y="4059040"/>
            <a:ext cx="2184669" cy="162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ipomíname si Svetový deň Braillovho písma - Webnoviny.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96" y="5168684"/>
            <a:ext cx="2316585" cy="138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huť » Medixa.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404">
            <a:off x="9425272" y="3920168"/>
            <a:ext cx="2716497" cy="126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Zdravý zrak - Telo | Vitarián.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321">
            <a:off x="454564" y="3977894"/>
            <a:ext cx="2578081" cy="171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56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droj:http://sk.wikipedia.org/wiki/Ok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5" y="-69631"/>
            <a:ext cx="7403394" cy="692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2475" y="256384"/>
            <a:ext cx="118407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Ochrana oka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- veľkú časť oka chránia lebečné kosti,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p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rednú časť oka chráni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pohyblivá mihalnica,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riasy,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spojovka,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slzná žľaza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na vnútornej strane pohyblivej mihalnice sa nachádza tenká blana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– spojovka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– c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hráni oko pred prachom a nečistotami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počas žmurknutia rozotiera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slzy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po oku – udržiava ho vlhké a čisté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slzy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sa tvoria v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slzných žľazách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, ktoré sa nachádzajú pri vonkajšom kútiku oka  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- prebytočné slzy sa odvádzajú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slznými kanálikmi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vo vnútornom kútiku oka do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nosovej dutiny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9220" name="Picture 4" descr="Slzivosť - ochrana našich očí | VašeŠošovk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4212435"/>
            <a:ext cx="3455529" cy="229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35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53516" y="135347"/>
            <a:ext cx="5029200" cy="5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Ako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vidíme ?</a:t>
            </a:r>
            <a:endParaRPr lang="cs-CZ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176" y="5479471"/>
            <a:ext cx="11572874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- na </a:t>
            </a:r>
            <a:r>
              <a:rPr lang="sk-SK" sz="2000" b="1" dirty="0">
                <a:latin typeface="Comic Sans MS" panose="030F0702030302020204" pitchFamily="66" charset="0"/>
              </a:rPr>
              <a:t>sietnici vzniká obraz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zmenšený a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prevrátený, zo sietnice ide zrakový nerv, ktorý vedie vzruchy do mozgu (záhlavný lalok)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2937" y="812451"/>
            <a:ext cx="11801475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- elektromagnetické </a:t>
            </a:r>
            <a:r>
              <a:rPr lang="sk-SK" sz="2000" b="1" dirty="0">
                <a:latin typeface="Comic Sans MS" panose="030F0702030302020204" pitchFamily="66" charset="0"/>
              </a:rPr>
              <a:t>vlny prechádzajú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rohovkou, šošovkou, </a:t>
            </a:r>
            <a:r>
              <a:rPr lang="sk-SK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sklovcom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na sietnicu</a:t>
            </a:r>
            <a:r>
              <a:rPr lang="sk-SK" sz="2000" b="1" dirty="0">
                <a:latin typeface="Comic Sans MS" panose="030F0702030302020204" pitchFamily="66" charset="0"/>
              </a:rPr>
              <a:t>, kde podráždia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tyčinky a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čapíky</a:t>
            </a:r>
            <a:endParaRPr lang="cs-CZ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Slovník: Refrakc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30" y="1596980"/>
            <a:ext cx="7496108" cy="373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02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57362" y="152400"/>
            <a:ext cx="7391400" cy="5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Ktoré sú najznámejšie poškodenia zraku?</a:t>
            </a:r>
            <a:endParaRPr lang="cs-CZ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528" y="739121"/>
            <a:ext cx="10549260" cy="5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krátkozrakosť</a:t>
            </a:r>
            <a:r>
              <a:rPr lang="sk-SK" sz="2000" b="1" dirty="0">
                <a:latin typeface="Comic Sans MS" panose="030F0702030302020204" pitchFamily="66" charset="0"/>
              </a:rPr>
              <a:t> – </a:t>
            </a:r>
            <a:r>
              <a:rPr lang="sk-SK" b="1" dirty="0" err="1" smtClean="0">
                <a:latin typeface="Comic Sans MS" panose="030F0702030302020204" pitchFamily="66" charset="0"/>
              </a:rPr>
              <a:t>elekrtomagnetické</a:t>
            </a:r>
            <a:r>
              <a:rPr lang="sk-SK" b="1" dirty="0" smtClean="0">
                <a:latin typeface="Comic Sans MS" panose="030F0702030302020204" pitchFamily="66" charset="0"/>
              </a:rPr>
              <a:t> </a:t>
            </a:r>
            <a:r>
              <a:rPr lang="sk-SK" b="1" dirty="0">
                <a:latin typeface="Comic Sans MS" panose="030F0702030302020204" pitchFamily="66" charset="0"/>
              </a:rPr>
              <a:t>žiarenie dopadá pred </a:t>
            </a:r>
            <a:r>
              <a:rPr lang="sk-SK" b="1" dirty="0" smtClean="0">
                <a:latin typeface="Comic Sans MS" panose="030F0702030302020204" pitchFamily="66" charset="0"/>
              </a:rPr>
              <a:t>sietnicu </a:t>
            </a:r>
            <a:r>
              <a:rPr lang="sk-SK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(rozptylky)</a:t>
            </a:r>
            <a:endParaRPr lang="cs-CZ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8204" y="5050347"/>
            <a:ext cx="88776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ďalekozrakosť</a:t>
            </a:r>
            <a:r>
              <a:rPr lang="sk-SK" sz="2000" b="1" dirty="0">
                <a:latin typeface="Comic Sans MS" panose="030F0702030302020204" pitchFamily="66" charset="0"/>
              </a:rPr>
              <a:t> – </a:t>
            </a:r>
            <a:r>
              <a:rPr lang="sk-SK" b="1" dirty="0">
                <a:latin typeface="Comic Sans MS" panose="030F0702030302020204" pitchFamily="66" charset="0"/>
              </a:rPr>
              <a:t>elektromagnetické žiarenie dopadá za </a:t>
            </a:r>
            <a:r>
              <a:rPr lang="sk-SK" b="1" dirty="0" smtClean="0">
                <a:latin typeface="Comic Sans MS" panose="030F0702030302020204" pitchFamily="66" charset="0"/>
              </a:rPr>
              <a:t>sietnicu </a:t>
            </a:r>
            <a:r>
              <a:rPr lang="sk-SK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(spojky)</a:t>
            </a:r>
            <a:endParaRPr lang="cs-CZ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528" y="5637068"/>
            <a:ext cx="11720835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- normálne </a:t>
            </a:r>
            <a:r>
              <a:rPr lang="sk-SK" sz="2000" b="1" dirty="0">
                <a:latin typeface="Comic Sans MS" panose="030F0702030302020204" pitchFamily="66" charset="0"/>
              </a:rPr>
              <a:t>videnie pri týchto chybách zabezpečujú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okuliare (rozptylky, spojky), </a:t>
            </a:r>
            <a:r>
              <a:rPr lang="sk-SK" sz="2000" b="1" dirty="0">
                <a:latin typeface="Comic Sans MS" panose="030F0702030302020204" pitchFamily="66" charset="0"/>
              </a:rPr>
              <a:t>alebo je možné zrakové chyby odstrániť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operatívne</a:t>
            </a:r>
            <a:endParaRPr lang="cs-CZ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9" name="Picture 11" descr="Krátkozrakosť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69457"/>
            <a:ext cx="4320521" cy="346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Ďalekozrakosť – Wikipéd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48" y="1325842"/>
            <a:ext cx="4650651" cy="372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6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14325" y="474345"/>
            <a:ext cx="115728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Iné poruchy videnia: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k-SK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starecké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videnie </a:t>
            </a:r>
            <a:r>
              <a:rPr lang="sk-SK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sk-SK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strata </a:t>
            </a:r>
            <a:r>
              <a:rPr lang="sk-SK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pružnosti </a:t>
            </a:r>
            <a:r>
              <a:rPr lang="sk-SK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šošovky),</a:t>
            </a:r>
            <a:r>
              <a:rPr lang="cs-CZ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škúlenie, </a:t>
            </a:r>
            <a:r>
              <a:rPr lang="sk-SK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šeroslepota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farbosleposť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zelený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zákal </a:t>
            </a:r>
            <a:r>
              <a:rPr lang="sk-SK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sk-SK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bolestivý </a:t>
            </a:r>
            <a:r>
              <a:rPr lang="sk-SK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tlak o</a:t>
            </a:r>
            <a:r>
              <a:rPr lang="sk-SK" sz="2000" b="1" dirty="0">
                <a:latin typeface="Comic Sans MS" panose="030F0702030302020204" pitchFamily="66" charset="0"/>
              </a:rPr>
              <a:t>č</a:t>
            </a:r>
            <a:r>
              <a:rPr lang="sk-SK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ného moku vedie k neostrému </a:t>
            </a:r>
            <a:r>
              <a:rPr lang="sk-SK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videniu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šedý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zákal</a:t>
            </a:r>
            <a:r>
              <a:rPr lang="sk-SK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 – šošovka sa zakalí a človek vidí, ako keď sa pozeráme cez </a:t>
            </a:r>
            <a:r>
              <a:rPr lang="sk-SK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zam</a:t>
            </a:r>
            <a:r>
              <a:rPr lang="sk-SK" sz="2000" b="1" dirty="0" smtClean="0">
                <a:latin typeface="Comic Sans MS" panose="030F0702030302020204" pitchFamily="66" charset="0"/>
              </a:rPr>
              <a:t>ŕ</a:t>
            </a:r>
            <a:r>
              <a:rPr lang="sk-SK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zajúce okno ... 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Vidíte za volantom rozmazane? | Ženský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64" y="2768958"/>
            <a:ext cx="4291743" cy="370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53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Starostlivosť o zrak:</a:t>
            </a:r>
            <a:endParaRPr lang="sk-SK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5"/>
          <p:cNvSpPr txBox="1">
            <a:spLocks/>
          </p:cNvSpPr>
          <p:nvPr/>
        </p:nvSpPr>
        <p:spPr>
          <a:xfrm>
            <a:off x="185738" y="846138"/>
            <a:ext cx="11740152" cy="4929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nepracovať pri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nedostatočnom</a:t>
            </a:r>
            <a:r>
              <a:rPr lang="sk-SK" sz="2000" b="1" dirty="0" smtClean="0">
                <a:latin typeface="Comic Sans MS" panose="030F0702030302020204" pitchFamily="66" charset="0"/>
              </a:rPr>
              <a:t>,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ani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nadmernom osvetlení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nečítať po ležiačky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nepozerať sa do slnka </a:t>
            </a:r>
            <a:r>
              <a:rPr lang="sk-SK" sz="2000" b="1" dirty="0" smtClean="0">
                <a:latin typeface="Comic Sans MS" panose="030F0702030302020204" pitchFamily="66" charset="0"/>
              </a:rPr>
              <a:t>alebo silného svetelného zdroja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bez ochranných okuliarov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vyhýbať sa prašnému prostrediu</a:t>
            </a:r>
            <a:r>
              <a:rPr lang="sk-SK" sz="2000" b="1" dirty="0" smtClean="0">
                <a:latin typeface="Comic Sans MS" panose="030F0702030302020204" pitchFamily="66" charset="0"/>
              </a:rPr>
              <a:t>, v ktorom je nebezpečenstvo zápalu spojoviek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sk-SK" sz="2000" b="1" dirty="0" smtClean="0">
                <a:latin typeface="Comic Sans MS" panose="030F0702030302020204" pitchFamily="66" charset="0"/>
              </a:rPr>
              <a:t>pri ťažkostiach alebo zhoršení ostrosti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videnia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vyhľadať očného lekára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chrániť si oči pred úrazom</a:t>
            </a:r>
            <a:endParaRPr lang="cs-CZ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910">
            <a:off x="10194546" y="318309"/>
            <a:ext cx="1623842" cy="146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Očná optika Idealopt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629">
            <a:off x="3062383" y="4557575"/>
            <a:ext cx="3578948" cy="178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lnečné okuliare k operácii očí zadar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96" y="3869878"/>
            <a:ext cx="3818971" cy="247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27" y="228615"/>
            <a:ext cx="2195512" cy="149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5">
            <a:off x="560059" y="4788694"/>
            <a:ext cx="183832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43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4467" y="142538"/>
            <a:ext cx="114532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SLUCH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z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myslovým orgánom sluchu je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ucho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u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cho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je nielen sluchovým orgánom,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ale aj  orgánom na vnímanie polohy a pohybov hlavy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u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cho sa delí na tri časti: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vonkajšie ucho: </a:t>
            </a:r>
            <a:r>
              <a:rPr lang="sk-SK" sz="2000" b="1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ušnica a zvukovod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stredné ucho: </a:t>
            </a:r>
            <a:r>
              <a:rPr lang="sk-SK" sz="2000" b="1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bubienok a 3 sluchové kostičky (kladivko, nákovka, strmienok)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vnútorné ucho: </a:t>
            </a:r>
            <a:r>
              <a:rPr lang="sk-SK" sz="2000" b="1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slimák, predsieň, polkruhové kanáliky </a:t>
            </a:r>
            <a:endParaRPr lang="sk-SK" sz="2000" b="1" i="0" dirty="0"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7" descr="Kópia (2) – Kópia – a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746115" y="3622925"/>
            <a:ext cx="4510186" cy="268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7007829" y="5725317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bubienok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873801" y="4561849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kladivko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096061" y="5421179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nákovka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842897" y="4262973"/>
            <a:ext cx="1444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strmienok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21" descr="dreamstimecomp_10452417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107583" y="3678853"/>
            <a:ext cx="4758106" cy="297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1438294" y="4522428"/>
            <a:ext cx="936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ušnica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346955" y="4962055"/>
            <a:ext cx="174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zvukovod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54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274638"/>
            <a:ext cx="8229600" cy="60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Vnútorné ucho:</a:t>
            </a:r>
            <a:endParaRPr lang="sk-SK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1" descr="dreamstimecomp_1045241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292080" y="1268760"/>
            <a:ext cx="5749962" cy="366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obsahu 5"/>
          <p:cNvSpPr txBox="1">
            <a:spLocks/>
          </p:cNvSpPr>
          <p:nvPr/>
        </p:nvSpPr>
        <p:spPr>
          <a:xfrm>
            <a:off x="190190" y="2398943"/>
            <a:ext cx="4885866" cy="14007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redsieň s polkruhovitými kanálikmi </a:t>
            </a:r>
            <a:r>
              <a:rPr lang="sk-SK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rovnovážny orgán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553200" y="5189068"/>
            <a:ext cx="5810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limák</a:t>
            </a:r>
            <a:r>
              <a:rPr lang="sk-SK" sz="2000" b="1" dirty="0" smtClean="0">
                <a:latin typeface="Comic Sans MS" panose="030F0702030302020204" pitchFamily="66" charset="0"/>
              </a:rPr>
              <a:t> – sú v ňom uložené receptory sluchu</a:t>
            </a:r>
          </a:p>
        </p:txBody>
      </p:sp>
      <p:cxnSp>
        <p:nvCxnSpPr>
          <p:cNvPr id="6" name="Rovná spojovacia šípka 5"/>
          <p:cNvCxnSpPr/>
          <p:nvPr/>
        </p:nvCxnSpPr>
        <p:spPr>
          <a:xfrm flipV="1">
            <a:off x="9382047" y="2797268"/>
            <a:ext cx="490373" cy="239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V="1">
            <a:off x="5148064" y="2602989"/>
            <a:ext cx="4017959" cy="194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7740352" y="378835"/>
            <a:ext cx="3672408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>r</a:t>
            </a:r>
            <a:r>
              <a:rPr lang="sk-SK" sz="2000" b="1" dirty="0" smtClean="0">
                <a:latin typeface="Comic Sans MS" panose="030F0702030302020204" pitchFamily="66" charset="0"/>
              </a:rPr>
              <a:t>ovnovážny a sluchový nerv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9872420" y="1009560"/>
            <a:ext cx="184337" cy="1400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88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Ã½sledok vyhÄ¾adÃ¡vania obrÃ¡zkov pre dopyt uch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91" y="334137"/>
            <a:ext cx="9457807" cy="528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92219" y="6076027"/>
            <a:ext cx="10174637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Eustachova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trubica </a:t>
            </a:r>
            <a:r>
              <a:rPr lang="sk-SK" sz="2000" b="1" dirty="0">
                <a:latin typeface="Comic Sans MS" panose="030F0702030302020204" pitchFamily="66" charset="0"/>
              </a:rPr>
              <a:t>– je spojená s nosohltanom a vyrovnáva tlak v </a:t>
            </a:r>
            <a:r>
              <a:rPr lang="sk-SK" sz="2000" b="1" dirty="0" smtClean="0">
                <a:latin typeface="Comic Sans MS" panose="030F0702030302020204" pitchFamily="66" charset="0"/>
              </a:rPr>
              <a:t>hlave</a:t>
            </a: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3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Starostlivosť o sluch:</a:t>
            </a:r>
            <a:endParaRPr lang="sk-SK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5"/>
          <p:cNvSpPr txBox="1">
            <a:spLocks/>
          </p:cNvSpPr>
          <p:nvPr/>
        </p:nvSpPr>
        <p:spPr>
          <a:xfrm>
            <a:off x="457200" y="908310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k-SK" sz="2000" b="1" dirty="0" smtClean="0">
                <a:latin typeface="Comic Sans MS" panose="030F0702030302020204" pitchFamily="66" charset="0"/>
              </a:rPr>
              <a:t>Sluch poškodzuje najmä hluk. Zásady starostlivosti o sluch: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pravidelne si čistiť uši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nezdržiavať sa na hlučných miestach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nepočúvať hudbu v slúchadlách príliš nahlas</a:t>
            </a: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9186">
            <a:off x="495406" y="3786512"/>
            <a:ext cx="4347350" cy="255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125" y="4096278"/>
            <a:ext cx="6017719" cy="237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568">
            <a:off x="8113986" y="989353"/>
            <a:ext cx="3505860" cy="264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626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62988"/>
            <a:ext cx="11887200" cy="38318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ČUCH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</a:b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zmyslovým orgánom čuchu je nos</a:t>
            </a:r>
          </a:p>
          <a:p>
            <a:pPr>
              <a:lnSpc>
                <a:spcPct val="150000"/>
              </a:lnSpc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- čuch umožňuje človeku vnímať rôzne 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plynné látky, vône a pachy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v 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nosovej dutine sa nachádzajú 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čuchové bunky – čuchové receptory</a:t>
            </a:r>
            <a:endParaRPr lang="sk-SK" alt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- čuchové receptory pošlú nervovými vláknami nervové impulzy do 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čuchových centier</a:t>
            </a:r>
            <a:r>
              <a:rPr kumimoji="0" lang="sk-SK" altLang="sk-SK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v mozgu</a:t>
            </a:r>
            <a:r>
              <a:rPr kumimoji="0" lang="sk-SK" altLang="sk-SK" sz="2000" b="1" i="0" u="none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,</a:t>
            </a:r>
            <a:endParaRPr kumimoji="0" lang="sk-SK" altLang="sk-SK" sz="2000" b="1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2000" b="1" dirty="0">
                <a:latin typeface="Comic Sans MS" panose="030F0702030302020204" pitchFamily="66" charset="0"/>
              </a:rPr>
              <a:t>k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de 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sa informácia spracuje</a:t>
            </a:r>
            <a:r>
              <a:rPr kumimoji="0" lang="sk-SK" altLang="sk-SK" sz="2000" b="1" i="0" u="none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a </a:t>
            </a: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dochádza k uvedomeniu si vône, či pachu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</a:br>
            <a:endParaRPr kumimoji="0" lang="sk-SK" altLang="sk-SK" sz="2000" b="1" i="0" u="none" strike="noStrike" cap="none" normalizeH="0" baseline="0" dirty="0" smtClean="0">
              <a:ln>
                <a:noFill/>
              </a:ln>
              <a:solidFill>
                <a:srgbClr val="5341AF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2" name="Picture 4" descr="Čuch, lokalizácia čuchovej oblast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77" y="3560302"/>
            <a:ext cx="5619400" cy="309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86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Poškodenia sluchu:</a:t>
            </a:r>
            <a:endParaRPr lang="sk-SK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190450" y="1094010"/>
            <a:ext cx="580739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k-SK" sz="2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nedoslýchavosť</a:t>
            </a:r>
            <a:r>
              <a:rPr lang="sk-SK" sz="2000" b="1" smtClean="0">
                <a:latin typeface="Comic Sans MS" panose="030F0702030302020204" pitchFamily="66" charset="0"/>
              </a:rPr>
              <a:t> – čiastočná strata sluchu</a:t>
            </a:r>
          </a:p>
          <a:p>
            <a:pPr>
              <a:lnSpc>
                <a:spcPct val="150000"/>
              </a:lnSpc>
            </a:pPr>
            <a:r>
              <a:rPr lang="sk-SK" sz="2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hluchota</a:t>
            </a:r>
            <a:r>
              <a:rPr lang="sk-SK" sz="2000" b="1" smtClean="0">
                <a:latin typeface="Comic Sans MS" panose="030F0702030302020204" pitchFamily="66" charset="0"/>
              </a:rPr>
              <a:t> – úplná strata sluchu</a:t>
            </a:r>
          </a:p>
          <a:p>
            <a:pPr>
              <a:lnSpc>
                <a:spcPct val="150000"/>
              </a:lnSpc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Zástupný symbol obsahu 5"/>
          <p:cNvSpPr txBox="1">
            <a:spLocks/>
          </p:cNvSpPr>
          <p:nvPr/>
        </p:nvSpPr>
        <p:spPr>
          <a:xfrm>
            <a:off x="190451" y="1913031"/>
            <a:ext cx="11541766" cy="45365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sk-SK" sz="2000" b="1" u="sng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u="sng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u="sng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u="sng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u="sng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sk-SK" sz="2000" b="1" u="sng" dirty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000" b="1" u="sng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posunková reč  a odčítanie z pier </a:t>
            </a:r>
            <a:r>
              <a:rPr lang="sk-SK" sz="2000" b="1" dirty="0" smtClean="0">
                <a:latin typeface="Comic Sans MS" panose="030F0702030302020204" pitchFamily="66" charset="0"/>
              </a:rPr>
              <a:t>je spôsob komunikácie sluchovo postihnutých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GeocachingToolbox.com. Všetky geocachingové nástroje a geokešersk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78" y="441023"/>
            <a:ext cx="4606275" cy="497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oruchy sluchu | Medih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029">
            <a:off x="2568499" y="2329557"/>
            <a:ext cx="3760139" cy="314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85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18455" y="490203"/>
            <a:ext cx="11530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v prípade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nádchy</a:t>
            </a: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dochádza </a:t>
            </a:r>
            <a:r>
              <a:rPr lang="sk-SK" alt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k dočasnej strate čuchu, pretože vnútro nosa opuchne, vytvorí sa hrubšia vrstva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hlienu</a:t>
            </a:r>
            <a:r>
              <a:rPr lang="sk-SK" alt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, čo sťažuje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vniknutie pachov k čuchovým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bunkám</a:t>
            </a:r>
            <a:endParaRPr lang="sk-SK" alt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čuch </a:t>
            </a:r>
            <a:r>
              <a:rPr lang="sk-SK" alt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veľmi úzko súvisí s ďalším zmyslom – 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chuťou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pri </a:t>
            </a:r>
            <a:r>
              <a:rPr lang="sk-SK" alt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jedle pachy z jedla postupujú cez hltan do nosovej </a:t>
            </a: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dutiny</a:t>
            </a:r>
            <a:endParaRPr lang="sk-SK" altLang="sk-SK" sz="2000" b="1" dirty="0">
              <a:latin typeface="Comic Sans MS" panose="030F0702030302020204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očas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nádchy </a:t>
            </a:r>
            <a:r>
              <a:rPr lang="sk-SK" alt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má človek oslabený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nielen čuch, ale aj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chuť</a:t>
            </a: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- človek </a:t>
            </a:r>
            <a:r>
              <a:rPr lang="sk-SK" alt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má pocit, že je jedlo bez vône a </a:t>
            </a:r>
            <a:r>
              <a:rPr lang="sk-SK" alt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chuti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Lezie na vás jesenná chrípka alebo nádcha? Prečítajte si rad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07" y="3103808"/>
            <a:ext cx="6732824" cy="360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8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5464" y="331905"/>
            <a:ext cx="11639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CHUŤ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latin typeface="Comic Sans MS" panose="030F0702030302020204" pitchFamily="66" charset="0"/>
              </a:rPr>
              <a:t>z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myslovým orgánom chuti je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jazyk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- na jazyku, ale aj na podnebí a v hrdle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latin typeface="Comic Sans MS" panose="030F0702030302020204" pitchFamily="66" charset="0"/>
              </a:rPr>
              <a:t>s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ú uložené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chuťové receptory – chuťové poháriky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ch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uťové poháriky rozoznávajú 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štyri základné chute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sladkú, slanú, horkú, kyslú</a:t>
            </a:r>
            <a:endParaRPr lang="sk-SK" sz="2000" b="1" i="0" dirty="0" smtClean="0"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098" name="Picture 2" descr="Čo sa nám snaží naše telo naznačiť ak máme stále chuť na sladké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2643396"/>
            <a:ext cx="7460796" cy="382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01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9966" y="294995"/>
            <a:ext cx="11484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HMAT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myslovým orgánom hmatu je koža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v koži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sú umiestnené receptory citlivé na vnímanie 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tlaku, dotyku, chladu, tepla a bolesti</a:t>
            </a:r>
          </a:p>
        </p:txBody>
      </p:sp>
      <p:pic>
        <p:nvPicPr>
          <p:cNvPr id="5122" name="Picture 2" descr="Kož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88" y="2040646"/>
            <a:ext cx="5847617" cy="481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01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7974" y="387986"/>
            <a:ext cx="117632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ZRAK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z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myslovým orgánom zraku je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oko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zrak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umožňuje človeku vnímať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svetlo, farby, tvary a orientovať sa v priestore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- zrak je najdôležitejší zo všetkých zmyslových orgánov – približne 80% informácií vnímame zrakom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Picture 24" descr="Zdravý zrak - Telo | Vitarián.s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321">
            <a:off x="3101175" y="2728895"/>
            <a:ext cx="4992401" cy="332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2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75281" y="427850"/>
            <a:ext cx="58945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- oko sa skladá z troch vrstiev: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 v</a:t>
            </a:r>
            <a:r>
              <a:rPr lang="sk-SK" sz="2000" b="1" i="0" u="sng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onkajšia väzivová vrstva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	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tvoria ju dve časti: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nepriehľadná biela časť -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bielko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a priehľadná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časť - 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rohovka</a:t>
            </a:r>
            <a:endParaRPr lang="sk-SK" sz="20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Zdroj:http://sk.wikipedia.org/wiki/Ok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46" y="541864"/>
            <a:ext cx="5939671" cy="603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svetzdravia.sk/images/article/oko/vonk_vrst.jpg"/>
          <p:cNvPicPr>
            <a:picLocks noChangeAspect="1" noChangeArrowheads="1"/>
          </p:cNvPicPr>
          <p:nvPr/>
        </p:nvPicPr>
        <p:blipFill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6" y="3086388"/>
            <a:ext cx="3185755" cy="335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09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78969" y="197346"/>
            <a:ext cx="11916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u="sng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2. stredná vrstva oka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	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tvorí ju: </a:t>
            </a:r>
            <a:r>
              <a:rPr lang="sk-SK" sz="2000" b="1" i="0" dirty="0" err="1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cievovka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,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err="1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vráskovcové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 teleso,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šošovka,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dúhovka,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zrenica</a:t>
            </a: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cievovka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 –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nachádzajú sa v nej cievy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vráskovcové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teleso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– svaly, ktoré menia tvar šošovky potrebný pre správne zaostrenie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šošovka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– priehľadné pružné teliesko, ktoré ohýba svetelné lúče tak, aby sa zbiehali na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sietnici,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umožňuje oku vytvárať ostrý obraz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dúhovka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– je farebná, nachádza sa v nej otvor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=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sk-SK" sz="20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zrenica</a:t>
            </a:r>
            <a:endParaRPr lang="sk-SK" sz="2000" b="1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</a:b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2" descr="Zdroj:http://sk.wikipedia.org/wiki/Ok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1" y="2551836"/>
            <a:ext cx="5654262" cy="414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0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7458" y="421939"/>
            <a:ext cx="116237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i="0" u="sng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3. vnútorná vrstva oka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	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tvorí ju:</a:t>
            </a:r>
          </a:p>
          <a:p>
            <a:pPr>
              <a:lnSpc>
                <a:spcPct val="150000"/>
              </a:lnSpc>
            </a:pP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sietnica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– v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rstva v ktorej sa 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nachádzajú dva druhy zrakových buniek (receptorov) citlivých na svetlo –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tyčinky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a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čapíky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tyčinky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 –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rozlišujú svetlo, tmu, tvar, pohyb, snímajú len čiernu a bielu farbu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čapíky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– slúžia na farebné videnie za jasného svetla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v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eľké množstvo </a:t>
            </a:r>
            <a:r>
              <a:rPr lang="sk-SK" sz="2000" b="1" i="0" dirty="0" smtClean="0">
                <a:solidFill>
                  <a:srgbClr val="5341AF"/>
                </a:solidFill>
                <a:effectLst/>
                <a:latin typeface="Comic Sans MS" panose="030F0702030302020204" pitchFamily="66" charset="0"/>
              </a:rPr>
              <a:t>čapíkov 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sa nachádza v </a:t>
            </a:r>
            <a:r>
              <a:rPr lang="sk-SK" sz="2000" b="1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žltej škvrne</a:t>
            </a:r>
            <a:r>
              <a:rPr lang="sk-SK" sz="2000" b="1" i="0" dirty="0" smtClean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 - mieste najostrejšieho videnia</a:t>
            </a: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slepá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škvrna </a:t>
            </a:r>
            <a:r>
              <a:rPr lang="sk-SK" sz="2000" b="1" dirty="0">
                <a:latin typeface="Comic Sans MS" panose="030F0702030302020204" pitchFamily="66" charset="0"/>
              </a:rPr>
              <a:t>– miesto, v ktorom </a:t>
            </a:r>
            <a:r>
              <a:rPr lang="sk-SK" sz="2000" b="1" dirty="0" smtClean="0">
                <a:latin typeface="Comic Sans MS" panose="030F0702030302020204" pitchFamily="66" charset="0"/>
              </a:rPr>
              <a:t>nie </a:t>
            </a:r>
            <a:r>
              <a:rPr lang="sk-SK" sz="2000" b="1" dirty="0">
                <a:latin typeface="Comic Sans MS" panose="030F0702030302020204" pitchFamily="66" charset="0"/>
              </a:rPr>
              <a:t>sú </a:t>
            </a:r>
            <a:r>
              <a:rPr lang="sk-SK" sz="2000" b="1" dirty="0" smtClean="0">
                <a:latin typeface="Comic Sans MS" panose="030F0702030302020204" pitchFamily="66" charset="0"/>
              </a:rPr>
              <a:t>zmyslové </a:t>
            </a:r>
            <a:r>
              <a:rPr lang="sk-SK" sz="2000" b="1" dirty="0">
                <a:latin typeface="Comic Sans MS" panose="030F0702030302020204" pitchFamily="66" charset="0"/>
              </a:rPr>
              <a:t>bunky, odtiaľ vychádza zrakový nerv</a:t>
            </a:r>
            <a:endParaRPr lang="cs-CZ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>- vnútro </a:t>
            </a:r>
            <a:r>
              <a:rPr lang="sk-SK" sz="2000" b="1" dirty="0">
                <a:latin typeface="Comic Sans MS" panose="030F0702030302020204" pitchFamily="66" charset="0"/>
              </a:rPr>
              <a:t>oka vypĺňa </a:t>
            </a:r>
            <a:r>
              <a:rPr lang="sk-SK" sz="2000" b="1" dirty="0" smtClean="0">
                <a:latin typeface="Comic Sans MS" panose="030F0702030302020204" pitchFamily="66" charset="0"/>
              </a:rPr>
              <a:t>hmota -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sklovec</a:t>
            </a:r>
            <a:endParaRPr lang="cs-CZ" sz="2000" b="1" dirty="0">
              <a:latin typeface="Comic Sans MS" panose="030F0702030302020204" pitchFamily="66" charset="0"/>
            </a:endParaRPr>
          </a:p>
          <a:p>
            <a:endParaRPr lang="sk-SK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sk-SK" sz="2000" b="1" i="0" dirty="0" smtClean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Comic Sans MS" panose="030F0702030302020204" pitchFamily="66" charset="0"/>
              </a:rPr>
              <a:t/>
            </a:r>
            <a:br>
              <a:rPr lang="sk-SK" sz="2000" b="1" dirty="0" smtClean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8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1017</Words>
  <Application>Microsoft Office PowerPoint</Application>
  <PresentationFormat>Širokouhlá</PresentationFormat>
  <Paragraphs>116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HP</cp:lastModifiedBy>
  <cp:revision>37</cp:revision>
  <dcterms:created xsi:type="dcterms:W3CDTF">2020-04-06T12:16:12Z</dcterms:created>
  <dcterms:modified xsi:type="dcterms:W3CDTF">2020-05-30T16:38:10Z</dcterms:modified>
</cp:coreProperties>
</file>