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80" r:id="rId3"/>
    <p:sldId id="257" r:id="rId4"/>
    <p:sldId id="278" r:id="rId5"/>
    <p:sldId id="318" r:id="rId6"/>
    <p:sldId id="316" r:id="rId7"/>
    <p:sldId id="325" r:id="rId8"/>
    <p:sldId id="320" r:id="rId9"/>
    <p:sldId id="313" r:id="rId10"/>
    <p:sldId id="314" r:id="rId11"/>
    <p:sldId id="311" r:id="rId12"/>
    <p:sldId id="319" r:id="rId13"/>
    <p:sldId id="317" r:id="rId14"/>
    <p:sldId id="321" r:id="rId15"/>
    <p:sldId id="286" r:id="rId16"/>
    <p:sldId id="288" r:id="rId17"/>
    <p:sldId id="284" r:id="rId18"/>
    <p:sldId id="290" r:id="rId19"/>
    <p:sldId id="291" r:id="rId20"/>
    <p:sldId id="323" r:id="rId21"/>
    <p:sldId id="292" r:id="rId22"/>
    <p:sldId id="322" r:id="rId23"/>
    <p:sldId id="324" r:id="rId24"/>
    <p:sldId id="302" r:id="rId25"/>
    <p:sldId id="326" r:id="rId26"/>
    <p:sldId id="327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ária Vaňová" initials="MV" lastIdx="1" clrIdx="0">
    <p:extLst>
      <p:ext uri="{19B8F6BF-5375-455C-9EA6-DF929625EA0E}">
        <p15:presenceInfo xmlns:p15="http://schemas.microsoft.com/office/powerpoint/2012/main" userId="Mária Vaň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973F-CC8F-4B34-8FEA-743A9162F5A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B784B3A9-AB1B-48DD-90F7-97CC5198B0B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sk-SK" dirty="0" smtClean="0"/>
            <a:t>Článkonožce</a:t>
          </a:r>
          <a:endParaRPr lang="sk-SK" dirty="0"/>
        </a:p>
      </dgm:t>
    </dgm:pt>
    <dgm:pt modelId="{C7B0179D-274E-4C3F-9FB4-224A3B914F6D}" type="parTrans" cxnId="{1F1182B1-D464-4B71-863A-DEBE81C4AC51}">
      <dgm:prSet/>
      <dgm:spPr/>
      <dgm:t>
        <a:bodyPr/>
        <a:lstStyle/>
        <a:p>
          <a:endParaRPr lang="sk-SK"/>
        </a:p>
      </dgm:t>
    </dgm:pt>
    <dgm:pt modelId="{5B8874D2-6E03-4DAA-B986-A156834E6513}" type="sibTrans" cxnId="{1F1182B1-D464-4B71-863A-DEBE81C4AC51}">
      <dgm:prSet/>
      <dgm:spPr/>
      <dgm:t>
        <a:bodyPr/>
        <a:lstStyle/>
        <a:p>
          <a:endParaRPr lang="sk-SK"/>
        </a:p>
      </dgm:t>
    </dgm:pt>
    <dgm:pt modelId="{40564339-90BB-416D-A7B7-F2550C34503F}">
      <dgm:prSet phldrT="[Text]"/>
      <dgm:spPr/>
      <dgm:t>
        <a:bodyPr/>
        <a:lstStyle/>
        <a:p>
          <a:r>
            <a:rPr lang="sk-SK" dirty="0" err="1" smtClean="0"/>
            <a:t>Pavúkovce</a:t>
          </a:r>
          <a:endParaRPr lang="sk-SK" dirty="0"/>
        </a:p>
      </dgm:t>
    </dgm:pt>
    <dgm:pt modelId="{0DD3AD33-2E0F-4F6A-8D80-92EDC94DF2C3}" type="parTrans" cxnId="{30B6039E-6A49-493E-9F84-4CCCF103351A}">
      <dgm:prSet/>
      <dgm:spPr/>
      <dgm:t>
        <a:bodyPr/>
        <a:lstStyle/>
        <a:p>
          <a:endParaRPr lang="sk-SK"/>
        </a:p>
      </dgm:t>
    </dgm:pt>
    <dgm:pt modelId="{8809D4F8-DA41-4C02-AA15-68167E6AFBAF}" type="sibTrans" cxnId="{30B6039E-6A49-493E-9F84-4CCCF103351A}">
      <dgm:prSet/>
      <dgm:spPr/>
      <dgm:t>
        <a:bodyPr/>
        <a:lstStyle/>
        <a:p>
          <a:endParaRPr lang="sk-SK"/>
        </a:p>
      </dgm:t>
    </dgm:pt>
    <dgm:pt modelId="{97E692E9-6994-4F03-AF24-7A85B808BEF7}">
      <dgm:prSet phldrT="[Text]"/>
      <dgm:spPr/>
      <dgm:t>
        <a:bodyPr/>
        <a:lstStyle/>
        <a:p>
          <a:r>
            <a:rPr lang="sk-SK" dirty="0" smtClean="0"/>
            <a:t>Kôrovce</a:t>
          </a:r>
          <a:endParaRPr lang="sk-SK" dirty="0"/>
        </a:p>
      </dgm:t>
    </dgm:pt>
    <dgm:pt modelId="{A1BB11E2-0E07-464D-8343-48BEA56555CE}" type="parTrans" cxnId="{7AB0B04B-C211-4508-9288-E5CC36FE3C7C}">
      <dgm:prSet/>
      <dgm:spPr/>
      <dgm:t>
        <a:bodyPr/>
        <a:lstStyle/>
        <a:p>
          <a:endParaRPr lang="sk-SK"/>
        </a:p>
      </dgm:t>
    </dgm:pt>
    <dgm:pt modelId="{D6388E89-83A7-4594-8011-B0301F851019}" type="sibTrans" cxnId="{7AB0B04B-C211-4508-9288-E5CC36FE3C7C}">
      <dgm:prSet/>
      <dgm:spPr/>
      <dgm:t>
        <a:bodyPr/>
        <a:lstStyle/>
        <a:p>
          <a:endParaRPr lang="sk-SK"/>
        </a:p>
      </dgm:t>
    </dgm:pt>
    <dgm:pt modelId="{A65F0850-E6F9-4260-8F97-8E3086C9D07C}">
      <dgm:prSet phldrT="[Text]"/>
      <dgm:spPr/>
      <dgm:t>
        <a:bodyPr/>
        <a:lstStyle/>
        <a:p>
          <a:r>
            <a:rPr lang="sk-SK" dirty="0" smtClean="0"/>
            <a:t>Hmyz</a:t>
          </a:r>
          <a:endParaRPr lang="sk-SK" dirty="0"/>
        </a:p>
      </dgm:t>
    </dgm:pt>
    <dgm:pt modelId="{152BFA94-E765-493B-9B2D-D5698AE20009}" type="parTrans" cxnId="{C37584D4-88D7-49C9-8D40-5FC99EAD0DCF}">
      <dgm:prSet/>
      <dgm:spPr/>
      <dgm:t>
        <a:bodyPr/>
        <a:lstStyle/>
        <a:p>
          <a:endParaRPr lang="sk-SK"/>
        </a:p>
      </dgm:t>
    </dgm:pt>
    <dgm:pt modelId="{554964C5-A852-4FB9-999A-C1C61B945C91}" type="sibTrans" cxnId="{C37584D4-88D7-49C9-8D40-5FC99EAD0DCF}">
      <dgm:prSet/>
      <dgm:spPr/>
      <dgm:t>
        <a:bodyPr/>
        <a:lstStyle/>
        <a:p>
          <a:endParaRPr lang="sk-SK"/>
        </a:p>
      </dgm:t>
    </dgm:pt>
    <dgm:pt modelId="{6C121A81-52BF-4717-9323-30F874485278}" type="pres">
      <dgm:prSet presAssocID="{16FF973F-CC8F-4B34-8FEA-743A9162F5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E02803EF-27ED-4F2F-AB00-7E7D06FF7641}" type="pres">
      <dgm:prSet presAssocID="{B784B3A9-AB1B-48DD-90F7-97CC5198B0B1}" presName="hierRoot1" presStyleCnt="0">
        <dgm:presLayoutVars>
          <dgm:hierBranch val="init"/>
        </dgm:presLayoutVars>
      </dgm:prSet>
      <dgm:spPr/>
    </dgm:pt>
    <dgm:pt modelId="{6CBC2B3D-F723-45FA-9DE6-264E56459B3F}" type="pres">
      <dgm:prSet presAssocID="{B784B3A9-AB1B-48DD-90F7-97CC5198B0B1}" presName="rootComposite1" presStyleCnt="0"/>
      <dgm:spPr/>
    </dgm:pt>
    <dgm:pt modelId="{2F84B068-0FD2-4324-AD31-47A48E633CDC}" type="pres">
      <dgm:prSet presAssocID="{B784B3A9-AB1B-48DD-90F7-97CC5198B0B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1C5159C-5E11-48AE-BFDD-2CB36531721F}" type="pres">
      <dgm:prSet presAssocID="{B784B3A9-AB1B-48DD-90F7-97CC5198B0B1}" presName="rootConnector1" presStyleLbl="node1" presStyleIdx="0" presStyleCnt="0"/>
      <dgm:spPr/>
      <dgm:t>
        <a:bodyPr/>
        <a:lstStyle/>
        <a:p>
          <a:endParaRPr lang="sk-SK"/>
        </a:p>
      </dgm:t>
    </dgm:pt>
    <dgm:pt modelId="{20E4ED32-BE58-477F-92C4-D855262E17D2}" type="pres">
      <dgm:prSet presAssocID="{B784B3A9-AB1B-48DD-90F7-97CC5198B0B1}" presName="hierChild2" presStyleCnt="0"/>
      <dgm:spPr/>
    </dgm:pt>
    <dgm:pt modelId="{AFB02403-EEFE-4554-9A07-0FFCF4AAFCAB}" type="pres">
      <dgm:prSet presAssocID="{0DD3AD33-2E0F-4F6A-8D80-92EDC94DF2C3}" presName="Name37" presStyleLbl="parChTrans1D2" presStyleIdx="0" presStyleCnt="3"/>
      <dgm:spPr/>
      <dgm:t>
        <a:bodyPr/>
        <a:lstStyle/>
        <a:p>
          <a:endParaRPr lang="sk-SK"/>
        </a:p>
      </dgm:t>
    </dgm:pt>
    <dgm:pt modelId="{70BE222B-76ED-48E7-A8B4-218010F6BA97}" type="pres">
      <dgm:prSet presAssocID="{40564339-90BB-416D-A7B7-F2550C34503F}" presName="hierRoot2" presStyleCnt="0">
        <dgm:presLayoutVars>
          <dgm:hierBranch val="init"/>
        </dgm:presLayoutVars>
      </dgm:prSet>
      <dgm:spPr/>
    </dgm:pt>
    <dgm:pt modelId="{6DBA0404-613D-4AE2-A2CF-64C36903DC19}" type="pres">
      <dgm:prSet presAssocID="{40564339-90BB-416D-A7B7-F2550C34503F}" presName="rootComposite" presStyleCnt="0"/>
      <dgm:spPr/>
    </dgm:pt>
    <dgm:pt modelId="{DAC017E7-21C9-4810-867C-89EFEF20AFCE}" type="pres">
      <dgm:prSet presAssocID="{40564339-90BB-416D-A7B7-F2550C34503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D52CCF4-045B-4AD5-8B98-7CE7D1743F11}" type="pres">
      <dgm:prSet presAssocID="{40564339-90BB-416D-A7B7-F2550C34503F}" presName="rootConnector" presStyleLbl="node2" presStyleIdx="0" presStyleCnt="3"/>
      <dgm:spPr/>
      <dgm:t>
        <a:bodyPr/>
        <a:lstStyle/>
        <a:p>
          <a:endParaRPr lang="sk-SK"/>
        </a:p>
      </dgm:t>
    </dgm:pt>
    <dgm:pt modelId="{E79C37B1-A4A8-4E51-943F-AE7C794D194B}" type="pres">
      <dgm:prSet presAssocID="{40564339-90BB-416D-A7B7-F2550C34503F}" presName="hierChild4" presStyleCnt="0"/>
      <dgm:spPr/>
    </dgm:pt>
    <dgm:pt modelId="{5FBC9B63-1101-421F-8D0D-95F254A48455}" type="pres">
      <dgm:prSet presAssocID="{40564339-90BB-416D-A7B7-F2550C34503F}" presName="hierChild5" presStyleCnt="0"/>
      <dgm:spPr/>
    </dgm:pt>
    <dgm:pt modelId="{0A01DD40-5CFB-44D9-98C7-8161BB3B7E7D}" type="pres">
      <dgm:prSet presAssocID="{A1BB11E2-0E07-464D-8343-48BEA56555CE}" presName="Name37" presStyleLbl="parChTrans1D2" presStyleIdx="1" presStyleCnt="3"/>
      <dgm:spPr/>
      <dgm:t>
        <a:bodyPr/>
        <a:lstStyle/>
        <a:p>
          <a:endParaRPr lang="sk-SK"/>
        </a:p>
      </dgm:t>
    </dgm:pt>
    <dgm:pt modelId="{708FE85C-7919-42F1-8492-9EC0704F84F5}" type="pres">
      <dgm:prSet presAssocID="{97E692E9-6994-4F03-AF24-7A85B808BEF7}" presName="hierRoot2" presStyleCnt="0">
        <dgm:presLayoutVars>
          <dgm:hierBranch val="init"/>
        </dgm:presLayoutVars>
      </dgm:prSet>
      <dgm:spPr/>
    </dgm:pt>
    <dgm:pt modelId="{FB9B6D51-25C2-4E44-BF9D-36F5196082BC}" type="pres">
      <dgm:prSet presAssocID="{97E692E9-6994-4F03-AF24-7A85B808BEF7}" presName="rootComposite" presStyleCnt="0"/>
      <dgm:spPr/>
    </dgm:pt>
    <dgm:pt modelId="{EC6BCA70-5892-46CB-A803-78756E83B38A}" type="pres">
      <dgm:prSet presAssocID="{97E692E9-6994-4F03-AF24-7A85B808BEF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0AE8B2B-6AF7-4246-BF49-A1441752AE6D}" type="pres">
      <dgm:prSet presAssocID="{97E692E9-6994-4F03-AF24-7A85B808BEF7}" presName="rootConnector" presStyleLbl="node2" presStyleIdx="1" presStyleCnt="3"/>
      <dgm:spPr/>
      <dgm:t>
        <a:bodyPr/>
        <a:lstStyle/>
        <a:p>
          <a:endParaRPr lang="sk-SK"/>
        </a:p>
      </dgm:t>
    </dgm:pt>
    <dgm:pt modelId="{83C6E124-337E-4FD6-A3B2-9EC301386A18}" type="pres">
      <dgm:prSet presAssocID="{97E692E9-6994-4F03-AF24-7A85B808BEF7}" presName="hierChild4" presStyleCnt="0"/>
      <dgm:spPr/>
    </dgm:pt>
    <dgm:pt modelId="{46616D79-6260-4BC9-8D51-01A2B4F3CD34}" type="pres">
      <dgm:prSet presAssocID="{97E692E9-6994-4F03-AF24-7A85B808BEF7}" presName="hierChild5" presStyleCnt="0"/>
      <dgm:spPr/>
    </dgm:pt>
    <dgm:pt modelId="{A4BF0820-285C-4482-9B78-86619A3A5F01}" type="pres">
      <dgm:prSet presAssocID="{152BFA94-E765-493B-9B2D-D5698AE20009}" presName="Name37" presStyleLbl="parChTrans1D2" presStyleIdx="2" presStyleCnt="3"/>
      <dgm:spPr/>
      <dgm:t>
        <a:bodyPr/>
        <a:lstStyle/>
        <a:p>
          <a:endParaRPr lang="sk-SK"/>
        </a:p>
      </dgm:t>
    </dgm:pt>
    <dgm:pt modelId="{CA5E9456-669B-42F2-8230-DE3517D676E6}" type="pres">
      <dgm:prSet presAssocID="{A65F0850-E6F9-4260-8F97-8E3086C9D07C}" presName="hierRoot2" presStyleCnt="0">
        <dgm:presLayoutVars>
          <dgm:hierBranch val="init"/>
        </dgm:presLayoutVars>
      </dgm:prSet>
      <dgm:spPr/>
    </dgm:pt>
    <dgm:pt modelId="{64AFAF88-BD1B-4E03-A1F9-5A4385312F03}" type="pres">
      <dgm:prSet presAssocID="{A65F0850-E6F9-4260-8F97-8E3086C9D07C}" presName="rootComposite" presStyleCnt="0"/>
      <dgm:spPr/>
    </dgm:pt>
    <dgm:pt modelId="{40F2398F-429C-47A8-B6FD-899E143E53DF}" type="pres">
      <dgm:prSet presAssocID="{A65F0850-E6F9-4260-8F97-8E3086C9D07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AFCFB682-BB1F-4C51-8DC8-0E8B3455CE16}" type="pres">
      <dgm:prSet presAssocID="{A65F0850-E6F9-4260-8F97-8E3086C9D07C}" presName="rootConnector" presStyleLbl="node2" presStyleIdx="2" presStyleCnt="3"/>
      <dgm:spPr/>
      <dgm:t>
        <a:bodyPr/>
        <a:lstStyle/>
        <a:p>
          <a:endParaRPr lang="sk-SK"/>
        </a:p>
      </dgm:t>
    </dgm:pt>
    <dgm:pt modelId="{B870C422-2E43-4020-9C70-A04E08619780}" type="pres">
      <dgm:prSet presAssocID="{A65F0850-E6F9-4260-8F97-8E3086C9D07C}" presName="hierChild4" presStyleCnt="0"/>
      <dgm:spPr/>
    </dgm:pt>
    <dgm:pt modelId="{C493A588-926E-4B7C-B551-EC147A118957}" type="pres">
      <dgm:prSet presAssocID="{A65F0850-E6F9-4260-8F97-8E3086C9D07C}" presName="hierChild5" presStyleCnt="0"/>
      <dgm:spPr/>
    </dgm:pt>
    <dgm:pt modelId="{0AD2F627-F962-483E-A40A-B2A5FFE503A7}" type="pres">
      <dgm:prSet presAssocID="{B784B3A9-AB1B-48DD-90F7-97CC5198B0B1}" presName="hierChild3" presStyleCnt="0"/>
      <dgm:spPr/>
    </dgm:pt>
  </dgm:ptLst>
  <dgm:cxnLst>
    <dgm:cxn modelId="{84CBAF7D-CFF6-4B9E-BC94-AD567357EB7F}" type="presOf" srcId="{40564339-90BB-416D-A7B7-F2550C34503F}" destId="{DAC017E7-21C9-4810-867C-89EFEF20AFCE}" srcOrd="0" destOrd="0" presId="urn:microsoft.com/office/officeart/2005/8/layout/orgChart1"/>
    <dgm:cxn modelId="{2F7E2AD6-8A57-4CFD-B15E-16D215789BC3}" type="presOf" srcId="{152BFA94-E765-493B-9B2D-D5698AE20009}" destId="{A4BF0820-285C-4482-9B78-86619A3A5F01}" srcOrd="0" destOrd="0" presId="urn:microsoft.com/office/officeart/2005/8/layout/orgChart1"/>
    <dgm:cxn modelId="{C37584D4-88D7-49C9-8D40-5FC99EAD0DCF}" srcId="{B784B3A9-AB1B-48DD-90F7-97CC5198B0B1}" destId="{A65F0850-E6F9-4260-8F97-8E3086C9D07C}" srcOrd="2" destOrd="0" parTransId="{152BFA94-E765-493B-9B2D-D5698AE20009}" sibTransId="{554964C5-A852-4FB9-999A-C1C61B945C91}"/>
    <dgm:cxn modelId="{50C9A7E5-E7DB-4352-A631-410CD7229034}" type="presOf" srcId="{16FF973F-CC8F-4B34-8FEA-743A9162F5AC}" destId="{6C121A81-52BF-4717-9323-30F874485278}" srcOrd="0" destOrd="0" presId="urn:microsoft.com/office/officeart/2005/8/layout/orgChart1"/>
    <dgm:cxn modelId="{1F1182B1-D464-4B71-863A-DEBE81C4AC51}" srcId="{16FF973F-CC8F-4B34-8FEA-743A9162F5AC}" destId="{B784B3A9-AB1B-48DD-90F7-97CC5198B0B1}" srcOrd="0" destOrd="0" parTransId="{C7B0179D-274E-4C3F-9FB4-224A3B914F6D}" sibTransId="{5B8874D2-6E03-4DAA-B986-A156834E6513}"/>
    <dgm:cxn modelId="{28722C5E-B343-45CB-9624-46AB110398E1}" type="presOf" srcId="{0DD3AD33-2E0F-4F6A-8D80-92EDC94DF2C3}" destId="{AFB02403-EEFE-4554-9A07-0FFCF4AAFCAB}" srcOrd="0" destOrd="0" presId="urn:microsoft.com/office/officeart/2005/8/layout/orgChart1"/>
    <dgm:cxn modelId="{B5E06F42-528C-4D68-B436-1AE358E2422E}" type="presOf" srcId="{A65F0850-E6F9-4260-8F97-8E3086C9D07C}" destId="{40F2398F-429C-47A8-B6FD-899E143E53DF}" srcOrd="0" destOrd="0" presId="urn:microsoft.com/office/officeart/2005/8/layout/orgChart1"/>
    <dgm:cxn modelId="{ADA96040-D258-4988-A22B-BA5EEBEDA2F6}" type="presOf" srcId="{B784B3A9-AB1B-48DD-90F7-97CC5198B0B1}" destId="{81C5159C-5E11-48AE-BFDD-2CB36531721F}" srcOrd="1" destOrd="0" presId="urn:microsoft.com/office/officeart/2005/8/layout/orgChart1"/>
    <dgm:cxn modelId="{7D8F8806-222D-418A-B81C-E18AFBBDD0C2}" type="presOf" srcId="{97E692E9-6994-4F03-AF24-7A85B808BEF7}" destId="{EC6BCA70-5892-46CB-A803-78756E83B38A}" srcOrd="0" destOrd="0" presId="urn:microsoft.com/office/officeart/2005/8/layout/orgChart1"/>
    <dgm:cxn modelId="{7AB0B04B-C211-4508-9288-E5CC36FE3C7C}" srcId="{B784B3A9-AB1B-48DD-90F7-97CC5198B0B1}" destId="{97E692E9-6994-4F03-AF24-7A85B808BEF7}" srcOrd="1" destOrd="0" parTransId="{A1BB11E2-0E07-464D-8343-48BEA56555CE}" sibTransId="{D6388E89-83A7-4594-8011-B0301F851019}"/>
    <dgm:cxn modelId="{226CD94B-63EA-4B74-BF1B-758A454C4A02}" type="presOf" srcId="{B784B3A9-AB1B-48DD-90F7-97CC5198B0B1}" destId="{2F84B068-0FD2-4324-AD31-47A48E633CDC}" srcOrd="0" destOrd="0" presId="urn:microsoft.com/office/officeart/2005/8/layout/orgChart1"/>
    <dgm:cxn modelId="{1E37DBF1-9F1F-4D18-803D-F0FCDA34813C}" type="presOf" srcId="{97E692E9-6994-4F03-AF24-7A85B808BEF7}" destId="{50AE8B2B-6AF7-4246-BF49-A1441752AE6D}" srcOrd="1" destOrd="0" presId="urn:microsoft.com/office/officeart/2005/8/layout/orgChart1"/>
    <dgm:cxn modelId="{2BE2C3DC-B10D-4D36-87E9-C6D45F22EFA3}" type="presOf" srcId="{40564339-90BB-416D-A7B7-F2550C34503F}" destId="{8D52CCF4-045B-4AD5-8B98-7CE7D1743F11}" srcOrd="1" destOrd="0" presId="urn:microsoft.com/office/officeart/2005/8/layout/orgChart1"/>
    <dgm:cxn modelId="{6F0F0261-B5A3-402F-9937-E8DBD9C14D1B}" type="presOf" srcId="{A1BB11E2-0E07-464D-8343-48BEA56555CE}" destId="{0A01DD40-5CFB-44D9-98C7-8161BB3B7E7D}" srcOrd="0" destOrd="0" presId="urn:microsoft.com/office/officeart/2005/8/layout/orgChart1"/>
    <dgm:cxn modelId="{E0E2D6C5-A023-4449-85D6-6BD823AE3B48}" type="presOf" srcId="{A65F0850-E6F9-4260-8F97-8E3086C9D07C}" destId="{AFCFB682-BB1F-4C51-8DC8-0E8B3455CE16}" srcOrd="1" destOrd="0" presId="urn:microsoft.com/office/officeart/2005/8/layout/orgChart1"/>
    <dgm:cxn modelId="{30B6039E-6A49-493E-9F84-4CCCF103351A}" srcId="{B784B3A9-AB1B-48DD-90F7-97CC5198B0B1}" destId="{40564339-90BB-416D-A7B7-F2550C34503F}" srcOrd="0" destOrd="0" parTransId="{0DD3AD33-2E0F-4F6A-8D80-92EDC94DF2C3}" sibTransId="{8809D4F8-DA41-4C02-AA15-68167E6AFBAF}"/>
    <dgm:cxn modelId="{BA0EE080-2488-4272-B99B-1035FC9A04BD}" type="presParOf" srcId="{6C121A81-52BF-4717-9323-30F874485278}" destId="{E02803EF-27ED-4F2F-AB00-7E7D06FF7641}" srcOrd="0" destOrd="0" presId="urn:microsoft.com/office/officeart/2005/8/layout/orgChart1"/>
    <dgm:cxn modelId="{26DF7E59-5336-4FB5-A418-8CBB285BC05F}" type="presParOf" srcId="{E02803EF-27ED-4F2F-AB00-7E7D06FF7641}" destId="{6CBC2B3D-F723-45FA-9DE6-264E56459B3F}" srcOrd="0" destOrd="0" presId="urn:microsoft.com/office/officeart/2005/8/layout/orgChart1"/>
    <dgm:cxn modelId="{291FCB1B-57AE-4FE5-9A0F-0C4D4F111054}" type="presParOf" srcId="{6CBC2B3D-F723-45FA-9DE6-264E56459B3F}" destId="{2F84B068-0FD2-4324-AD31-47A48E633CDC}" srcOrd="0" destOrd="0" presId="urn:microsoft.com/office/officeart/2005/8/layout/orgChart1"/>
    <dgm:cxn modelId="{2D72763B-6CB6-4F5A-A669-DE4E44EDF1A3}" type="presParOf" srcId="{6CBC2B3D-F723-45FA-9DE6-264E56459B3F}" destId="{81C5159C-5E11-48AE-BFDD-2CB36531721F}" srcOrd="1" destOrd="0" presId="urn:microsoft.com/office/officeart/2005/8/layout/orgChart1"/>
    <dgm:cxn modelId="{543AF276-2997-476A-8AFF-1A39D88338CD}" type="presParOf" srcId="{E02803EF-27ED-4F2F-AB00-7E7D06FF7641}" destId="{20E4ED32-BE58-477F-92C4-D855262E17D2}" srcOrd="1" destOrd="0" presId="urn:microsoft.com/office/officeart/2005/8/layout/orgChart1"/>
    <dgm:cxn modelId="{E4C7AAB1-7F66-43B0-A07A-C3237906EF2B}" type="presParOf" srcId="{20E4ED32-BE58-477F-92C4-D855262E17D2}" destId="{AFB02403-EEFE-4554-9A07-0FFCF4AAFCAB}" srcOrd="0" destOrd="0" presId="urn:microsoft.com/office/officeart/2005/8/layout/orgChart1"/>
    <dgm:cxn modelId="{B95435E3-1FF6-41B4-B17F-C9FE3369BB1E}" type="presParOf" srcId="{20E4ED32-BE58-477F-92C4-D855262E17D2}" destId="{70BE222B-76ED-48E7-A8B4-218010F6BA97}" srcOrd="1" destOrd="0" presId="urn:microsoft.com/office/officeart/2005/8/layout/orgChart1"/>
    <dgm:cxn modelId="{2CA3C98F-EA4E-4B47-8CB9-F2A3C7E3DF56}" type="presParOf" srcId="{70BE222B-76ED-48E7-A8B4-218010F6BA97}" destId="{6DBA0404-613D-4AE2-A2CF-64C36903DC19}" srcOrd="0" destOrd="0" presId="urn:microsoft.com/office/officeart/2005/8/layout/orgChart1"/>
    <dgm:cxn modelId="{37E08304-FB1C-4500-A8C2-619F914D196D}" type="presParOf" srcId="{6DBA0404-613D-4AE2-A2CF-64C36903DC19}" destId="{DAC017E7-21C9-4810-867C-89EFEF20AFCE}" srcOrd="0" destOrd="0" presId="urn:microsoft.com/office/officeart/2005/8/layout/orgChart1"/>
    <dgm:cxn modelId="{E57804D4-9E43-4778-A022-D0059A9E2EF2}" type="presParOf" srcId="{6DBA0404-613D-4AE2-A2CF-64C36903DC19}" destId="{8D52CCF4-045B-4AD5-8B98-7CE7D1743F11}" srcOrd="1" destOrd="0" presId="urn:microsoft.com/office/officeart/2005/8/layout/orgChart1"/>
    <dgm:cxn modelId="{018D6CD7-4205-49AF-80B7-47C5A5EBC705}" type="presParOf" srcId="{70BE222B-76ED-48E7-A8B4-218010F6BA97}" destId="{E79C37B1-A4A8-4E51-943F-AE7C794D194B}" srcOrd="1" destOrd="0" presId="urn:microsoft.com/office/officeart/2005/8/layout/orgChart1"/>
    <dgm:cxn modelId="{B27899C6-620A-41A5-B7FF-4E16A04792F0}" type="presParOf" srcId="{70BE222B-76ED-48E7-A8B4-218010F6BA97}" destId="{5FBC9B63-1101-421F-8D0D-95F254A48455}" srcOrd="2" destOrd="0" presId="urn:microsoft.com/office/officeart/2005/8/layout/orgChart1"/>
    <dgm:cxn modelId="{0502BF7F-01D4-4DEA-9DCC-9B21341FA95E}" type="presParOf" srcId="{20E4ED32-BE58-477F-92C4-D855262E17D2}" destId="{0A01DD40-5CFB-44D9-98C7-8161BB3B7E7D}" srcOrd="2" destOrd="0" presId="urn:microsoft.com/office/officeart/2005/8/layout/orgChart1"/>
    <dgm:cxn modelId="{1DA4D013-B00E-41A9-A5A4-FB664577C4C3}" type="presParOf" srcId="{20E4ED32-BE58-477F-92C4-D855262E17D2}" destId="{708FE85C-7919-42F1-8492-9EC0704F84F5}" srcOrd="3" destOrd="0" presId="urn:microsoft.com/office/officeart/2005/8/layout/orgChart1"/>
    <dgm:cxn modelId="{6FE02F4A-75EF-43D6-AE74-90269FE2E114}" type="presParOf" srcId="{708FE85C-7919-42F1-8492-9EC0704F84F5}" destId="{FB9B6D51-25C2-4E44-BF9D-36F5196082BC}" srcOrd="0" destOrd="0" presId="urn:microsoft.com/office/officeart/2005/8/layout/orgChart1"/>
    <dgm:cxn modelId="{AF1C73B6-B699-470A-9755-1EAF964DA765}" type="presParOf" srcId="{FB9B6D51-25C2-4E44-BF9D-36F5196082BC}" destId="{EC6BCA70-5892-46CB-A803-78756E83B38A}" srcOrd="0" destOrd="0" presId="urn:microsoft.com/office/officeart/2005/8/layout/orgChart1"/>
    <dgm:cxn modelId="{445FEBEE-5EA7-4C10-8514-6315CC1EDA74}" type="presParOf" srcId="{FB9B6D51-25C2-4E44-BF9D-36F5196082BC}" destId="{50AE8B2B-6AF7-4246-BF49-A1441752AE6D}" srcOrd="1" destOrd="0" presId="urn:microsoft.com/office/officeart/2005/8/layout/orgChart1"/>
    <dgm:cxn modelId="{E4FFD2B4-83D4-4BDA-8660-051CF94DEC1D}" type="presParOf" srcId="{708FE85C-7919-42F1-8492-9EC0704F84F5}" destId="{83C6E124-337E-4FD6-A3B2-9EC301386A18}" srcOrd="1" destOrd="0" presId="urn:microsoft.com/office/officeart/2005/8/layout/orgChart1"/>
    <dgm:cxn modelId="{FB7A6CFA-ACD5-4F09-8CCE-27E8BCFA93B5}" type="presParOf" srcId="{708FE85C-7919-42F1-8492-9EC0704F84F5}" destId="{46616D79-6260-4BC9-8D51-01A2B4F3CD34}" srcOrd="2" destOrd="0" presId="urn:microsoft.com/office/officeart/2005/8/layout/orgChart1"/>
    <dgm:cxn modelId="{2FD5797B-9280-4380-B49C-27E842DEA262}" type="presParOf" srcId="{20E4ED32-BE58-477F-92C4-D855262E17D2}" destId="{A4BF0820-285C-4482-9B78-86619A3A5F01}" srcOrd="4" destOrd="0" presId="urn:microsoft.com/office/officeart/2005/8/layout/orgChart1"/>
    <dgm:cxn modelId="{C4E97367-94D1-4EDD-BBB6-CAE5724156CE}" type="presParOf" srcId="{20E4ED32-BE58-477F-92C4-D855262E17D2}" destId="{CA5E9456-669B-42F2-8230-DE3517D676E6}" srcOrd="5" destOrd="0" presId="urn:microsoft.com/office/officeart/2005/8/layout/orgChart1"/>
    <dgm:cxn modelId="{199A8D54-CB7C-4DBD-9D6F-5BBCAE442E9C}" type="presParOf" srcId="{CA5E9456-669B-42F2-8230-DE3517D676E6}" destId="{64AFAF88-BD1B-4E03-A1F9-5A4385312F03}" srcOrd="0" destOrd="0" presId="urn:microsoft.com/office/officeart/2005/8/layout/orgChart1"/>
    <dgm:cxn modelId="{2B0BA790-3008-468F-AFCB-63FD45A317A6}" type="presParOf" srcId="{64AFAF88-BD1B-4E03-A1F9-5A4385312F03}" destId="{40F2398F-429C-47A8-B6FD-899E143E53DF}" srcOrd="0" destOrd="0" presId="urn:microsoft.com/office/officeart/2005/8/layout/orgChart1"/>
    <dgm:cxn modelId="{6DE6E53C-3CE5-4B7A-ABCE-D841109DCC6F}" type="presParOf" srcId="{64AFAF88-BD1B-4E03-A1F9-5A4385312F03}" destId="{AFCFB682-BB1F-4C51-8DC8-0E8B3455CE16}" srcOrd="1" destOrd="0" presId="urn:microsoft.com/office/officeart/2005/8/layout/orgChart1"/>
    <dgm:cxn modelId="{667D1B23-CA76-4A23-A3E6-4B3BCB6BC4A3}" type="presParOf" srcId="{CA5E9456-669B-42F2-8230-DE3517D676E6}" destId="{B870C422-2E43-4020-9C70-A04E08619780}" srcOrd="1" destOrd="0" presId="urn:microsoft.com/office/officeart/2005/8/layout/orgChart1"/>
    <dgm:cxn modelId="{5B61BED0-0658-4D75-8754-7A741920E360}" type="presParOf" srcId="{CA5E9456-669B-42F2-8230-DE3517D676E6}" destId="{C493A588-926E-4B7C-B551-EC147A118957}" srcOrd="2" destOrd="0" presId="urn:microsoft.com/office/officeart/2005/8/layout/orgChart1"/>
    <dgm:cxn modelId="{1FCF8699-2CFB-489A-83E5-46F8AE445383}" type="presParOf" srcId="{E02803EF-27ED-4F2F-AB00-7E7D06FF7641}" destId="{0AD2F627-F962-483E-A40A-B2A5FFE503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F0820-285C-4482-9B78-86619A3A5F01}">
      <dsp:nvSpPr>
        <dsp:cNvPr id="0" name=""/>
        <dsp:cNvSpPr/>
      </dsp:nvSpPr>
      <dsp:spPr>
        <a:xfrm>
          <a:off x="4890516" y="1526354"/>
          <a:ext cx="3460075" cy="60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54"/>
              </a:lnTo>
              <a:lnTo>
                <a:pt x="3460075" y="300254"/>
              </a:lnTo>
              <a:lnTo>
                <a:pt x="3460075" y="6005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DD40-5CFB-44D9-98C7-8161BB3B7E7D}">
      <dsp:nvSpPr>
        <dsp:cNvPr id="0" name=""/>
        <dsp:cNvSpPr/>
      </dsp:nvSpPr>
      <dsp:spPr>
        <a:xfrm>
          <a:off x="4844796" y="1526354"/>
          <a:ext cx="91440" cy="6005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5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02403-EEFE-4554-9A07-0FFCF4AAFCAB}">
      <dsp:nvSpPr>
        <dsp:cNvPr id="0" name=""/>
        <dsp:cNvSpPr/>
      </dsp:nvSpPr>
      <dsp:spPr>
        <a:xfrm>
          <a:off x="1430440" y="1526354"/>
          <a:ext cx="3460075" cy="600509"/>
        </a:xfrm>
        <a:custGeom>
          <a:avLst/>
          <a:gdLst/>
          <a:ahLst/>
          <a:cxnLst/>
          <a:rect l="0" t="0" r="0" b="0"/>
          <a:pathLst>
            <a:path>
              <a:moveTo>
                <a:pt x="3460075" y="0"/>
              </a:moveTo>
              <a:lnTo>
                <a:pt x="3460075" y="300254"/>
              </a:lnTo>
              <a:lnTo>
                <a:pt x="0" y="300254"/>
              </a:lnTo>
              <a:lnTo>
                <a:pt x="0" y="6005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4B068-0FD2-4324-AD31-47A48E633CDC}">
      <dsp:nvSpPr>
        <dsp:cNvPr id="0" name=""/>
        <dsp:cNvSpPr/>
      </dsp:nvSpPr>
      <dsp:spPr>
        <a:xfrm>
          <a:off x="3460732" y="96571"/>
          <a:ext cx="2859566" cy="14297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Článkonožce</a:t>
          </a:r>
          <a:endParaRPr lang="sk-SK" sz="3800" kern="1200" dirty="0"/>
        </a:p>
      </dsp:txBody>
      <dsp:txXfrm>
        <a:off x="3460732" y="96571"/>
        <a:ext cx="2859566" cy="1429783"/>
      </dsp:txXfrm>
    </dsp:sp>
    <dsp:sp modelId="{DAC017E7-21C9-4810-867C-89EFEF20AFCE}">
      <dsp:nvSpPr>
        <dsp:cNvPr id="0" name=""/>
        <dsp:cNvSpPr/>
      </dsp:nvSpPr>
      <dsp:spPr>
        <a:xfrm>
          <a:off x="656" y="2126864"/>
          <a:ext cx="2859566" cy="14297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err="1" smtClean="0"/>
            <a:t>Pavúkovce</a:t>
          </a:r>
          <a:endParaRPr lang="sk-SK" sz="3800" kern="1200" dirty="0"/>
        </a:p>
      </dsp:txBody>
      <dsp:txXfrm>
        <a:off x="656" y="2126864"/>
        <a:ext cx="2859566" cy="1429783"/>
      </dsp:txXfrm>
    </dsp:sp>
    <dsp:sp modelId="{EC6BCA70-5892-46CB-A803-78756E83B38A}">
      <dsp:nvSpPr>
        <dsp:cNvPr id="0" name=""/>
        <dsp:cNvSpPr/>
      </dsp:nvSpPr>
      <dsp:spPr>
        <a:xfrm>
          <a:off x="3460732" y="2126864"/>
          <a:ext cx="2859566" cy="14297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Kôrovce</a:t>
          </a:r>
          <a:endParaRPr lang="sk-SK" sz="3800" kern="1200" dirty="0"/>
        </a:p>
      </dsp:txBody>
      <dsp:txXfrm>
        <a:off x="3460732" y="2126864"/>
        <a:ext cx="2859566" cy="1429783"/>
      </dsp:txXfrm>
    </dsp:sp>
    <dsp:sp modelId="{40F2398F-429C-47A8-B6FD-899E143E53DF}">
      <dsp:nvSpPr>
        <dsp:cNvPr id="0" name=""/>
        <dsp:cNvSpPr/>
      </dsp:nvSpPr>
      <dsp:spPr>
        <a:xfrm>
          <a:off x="6920808" y="2126864"/>
          <a:ext cx="2859566" cy="14297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800" kern="1200" dirty="0" smtClean="0"/>
            <a:t>Hmyz</a:t>
          </a:r>
          <a:endParaRPr lang="sk-SK" sz="3800" kern="1200" dirty="0"/>
        </a:p>
      </dsp:txBody>
      <dsp:txXfrm>
        <a:off x="6920808" y="2126864"/>
        <a:ext cx="2859566" cy="1429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B6539-9C38-454D-AC29-C59E189ABC7D}" type="datetimeFigureOut">
              <a:rPr lang="sk-SK" smtClean="0"/>
              <a:pPr/>
              <a:t>13.06.2020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9BDA8-DFDC-4E45-8F7A-7872000E7D6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04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95473-DAD9-43BE-9CCB-B4E81134657F}" type="slidenum">
              <a:rPr lang="sk-SK">
                <a:latin typeface="Arial" pitchFamily="34" charset="0"/>
              </a:rPr>
              <a:pPr/>
              <a:t>10</a:t>
            </a:fld>
            <a:endParaRPr lang="sk-SK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9BDA8-DFDC-4E45-8F7A-7872000E7D60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5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16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82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09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36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3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206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6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208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13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33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LdQADFxAJQ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JEZoHUKHAg" TargetMode="Externa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GSLwEFYw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P1fFKZ2F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MJIWVGK9dg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WPw1zyj2aQ&amp;app=deskto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oXRap-2OTE&amp;t=28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ak riečny - 3D-model - Mozaik Digitálne Vyučov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12521043" cy="6858000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75570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k-SK" sz="5400" dirty="0" smtClean="0"/>
          </a:p>
        </p:txBody>
      </p:sp>
      <p:sp>
        <p:nvSpPr>
          <p:cNvPr id="12" name="Obdĺžnik 11"/>
          <p:cNvSpPr/>
          <p:nvPr/>
        </p:nvSpPr>
        <p:spPr>
          <a:xfrm>
            <a:off x="4044110" y="2027535"/>
            <a:ext cx="404790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ŽIVOČÍCHY </a:t>
            </a:r>
          </a:p>
          <a:p>
            <a:pPr algn="ctr"/>
            <a:r>
              <a:rPr lang="sk-SK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ČLÁNKAMI</a:t>
            </a:r>
          </a:p>
          <a:p>
            <a:pPr algn="ctr"/>
            <a:r>
              <a:rPr lang="sk-SK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sk-SK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Kôrovce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24" name="AutoShape 4" descr="Pavúky – obávané predátory hmyzu, ktoré naháňajú strach aj ľuďo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6" name="AutoShape 6" descr="Pavúky – obávané predátory hmyzu, ktoré naháňajú strach aj ľuďo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4" name="AutoShape 14" descr="Pavúky, živé tapety – Aplikácie v službe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6" name="AutoShape 16" descr="Pavúky, živé tapety – Aplikácie v službe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3313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BlokTextu 2"/>
          <p:cNvSpPr txBox="1">
            <a:spLocks noChangeArrowheads="1"/>
          </p:cNvSpPr>
          <p:nvPr/>
        </p:nvSpPr>
        <p:spPr bwMode="auto">
          <a:xfrm>
            <a:off x="1047751" y="642938"/>
            <a:ext cx="371474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latin typeface="+mn-lt"/>
              </a:rPr>
              <a:t> </a:t>
            </a:r>
            <a:endParaRPr lang="sk-SK" sz="2000" b="1" dirty="0">
              <a:solidFill>
                <a:srgbClr val="333300"/>
              </a:solidFill>
              <a:latin typeface="+mn-lt"/>
            </a:endParaRPr>
          </a:p>
        </p:txBody>
      </p:sp>
      <p:pic>
        <p:nvPicPr>
          <p:cNvPr id="6147" name="Obrázok 3" descr="11-astac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447800"/>
            <a:ext cx="1114213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nica 7"/>
          <p:cNvCxnSpPr/>
          <p:nvPr/>
        </p:nvCxnSpPr>
        <p:spPr>
          <a:xfrm rot="5400000">
            <a:off x="1308100" y="3238500"/>
            <a:ext cx="2667000" cy="0"/>
          </a:xfrm>
          <a:prstGeom prst="line">
            <a:avLst/>
          </a:prstGeom>
          <a:ln w="28575">
            <a:solidFill>
              <a:srgbClr val="481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rot="5400000">
            <a:off x="5994400" y="3276600"/>
            <a:ext cx="2438400" cy="0"/>
          </a:xfrm>
          <a:prstGeom prst="line">
            <a:avLst/>
          </a:prstGeom>
          <a:ln w="28575">
            <a:solidFill>
              <a:srgbClr val="481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BlokTextu 11"/>
          <p:cNvSpPr txBox="1">
            <a:spLocks noChangeArrowheads="1"/>
          </p:cNvSpPr>
          <p:nvPr/>
        </p:nvSpPr>
        <p:spPr bwMode="auto">
          <a:xfrm>
            <a:off x="5689600" y="5562601"/>
            <a:ext cx="650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>
                <a:solidFill>
                  <a:schemeClr val="accent2"/>
                </a:solidFill>
                <a:latin typeface="Comic Sans MS" pitchFamily="66" charset="0"/>
              </a:rPr>
              <a:t>na hlavohrudi</a:t>
            </a:r>
          </a:p>
        </p:txBody>
      </p:sp>
      <p:cxnSp>
        <p:nvCxnSpPr>
          <p:cNvPr id="14" name="Rovná spojnica 13"/>
          <p:cNvCxnSpPr/>
          <p:nvPr/>
        </p:nvCxnSpPr>
        <p:spPr>
          <a:xfrm rot="5400000">
            <a:off x="9245600" y="3276600"/>
            <a:ext cx="2438400" cy="0"/>
          </a:xfrm>
          <a:prstGeom prst="line">
            <a:avLst/>
          </a:prstGeom>
          <a:ln w="28575">
            <a:solidFill>
              <a:srgbClr val="481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BlokTextu 16"/>
          <p:cNvSpPr txBox="1">
            <a:spLocks noChangeArrowheads="1"/>
          </p:cNvSpPr>
          <p:nvPr/>
        </p:nvSpPr>
        <p:spPr bwMode="auto">
          <a:xfrm>
            <a:off x="787400" y="5461001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 dirty="0" smtClean="0">
                <a:solidFill>
                  <a:schemeClr val="accent2"/>
                </a:solidFill>
                <a:latin typeface="Comic Sans MS" pitchFamily="66" charset="0"/>
              </a:rPr>
              <a:t>na </a:t>
            </a:r>
            <a:r>
              <a:rPr lang="sk-SK" sz="2400" b="1" dirty="0">
                <a:solidFill>
                  <a:schemeClr val="accent2"/>
                </a:solidFill>
                <a:latin typeface="Comic Sans MS" pitchFamily="66" charset="0"/>
              </a:rPr>
              <a:t>brušku</a:t>
            </a:r>
          </a:p>
        </p:txBody>
      </p:sp>
      <p:sp>
        <p:nvSpPr>
          <p:cNvPr id="19" name="Pravá zložená zátvorka 18"/>
          <p:cNvSpPr/>
          <p:nvPr/>
        </p:nvSpPr>
        <p:spPr>
          <a:xfrm rot="16200000">
            <a:off x="6807200" y="914400"/>
            <a:ext cx="609600" cy="8534400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chemeClr val="accent2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3600" dirty="0">
              <a:solidFill>
                <a:schemeClr val="accent2"/>
              </a:solidFill>
            </a:endParaRPr>
          </a:p>
        </p:txBody>
      </p:sp>
      <p:sp>
        <p:nvSpPr>
          <p:cNvPr id="20" name="Ľavá zložená zátvorka 19"/>
          <p:cNvSpPr/>
          <p:nvPr/>
        </p:nvSpPr>
        <p:spPr>
          <a:xfrm>
            <a:off x="1320800" y="4419600"/>
            <a:ext cx="406400" cy="1524000"/>
          </a:xfrm>
          <a:prstGeom prst="leftBrace">
            <a:avLst>
              <a:gd name="adj1" fmla="val 25000"/>
              <a:gd name="adj2" fmla="val 50000"/>
            </a:avLst>
          </a:prstGeom>
          <a:ln w="28575">
            <a:solidFill>
              <a:schemeClr val="bg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156" name="BlokTextu 20"/>
          <p:cNvSpPr txBox="1">
            <a:spLocks noChangeArrowheads="1"/>
          </p:cNvSpPr>
          <p:nvPr/>
        </p:nvSpPr>
        <p:spPr bwMode="auto">
          <a:xfrm>
            <a:off x="10693400" y="4191000"/>
            <a:ext cx="100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tykadlá</a:t>
            </a:r>
          </a:p>
        </p:txBody>
      </p:sp>
      <p:sp>
        <p:nvSpPr>
          <p:cNvPr id="6157" name="BlokTextu 21"/>
          <p:cNvSpPr txBox="1">
            <a:spLocks noChangeArrowheads="1"/>
          </p:cNvSpPr>
          <p:nvPr/>
        </p:nvSpPr>
        <p:spPr bwMode="auto">
          <a:xfrm>
            <a:off x="7416800" y="4038601"/>
            <a:ext cx="299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hryzadlá, čeľuste </a:t>
            </a:r>
          </a:p>
          <a:p>
            <a:pPr algn="ctr"/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a 3 páry </a:t>
            </a:r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podávacích</a:t>
            </a:r>
          </a:p>
          <a:p>
            <a:pPr algn="ctr"/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nôžok</a:t>
            </a:r>
          </a:p>
        </p:txBody>
      </p:sp>
      <p:sp>
        <p:nvSpPr>
          <p:cNvPr id="6158" name="BlokTextu 22"/>
          <p:cNvSpPr txBox="1">
            <a:spLocks noChangeArrowheads="1"/>
          </p:cNvSpPr>
          <p:nvPr/>
        </p:nvSpPr>
        <p:spPr bwMode="auto">
          <a:xfrm>
            <a:off x="3048001" y="4114801"/>
            <a:ext cx="34946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5 párov kráčavých nôh,    prvý pár  = klepetá</a:t>
            </a:r>
          </a:p>
        </p:txBody>
      </p:sp>
      <p:sp>
        <p:nvSpPr>
          <p:cNvPr id="6159" name="BlokTextu 23"/>
          <p:cNvSpPr txBox="1">
            <a:spLocks noChangeArrowheads="1"/>
          </p:cNvSpPr>
          <p:nvPr/>
        </p:nvSpPr>
        <p:spPr bwMode="auto">
          <a:xfrm>
            <a:off x="304801" y="4140201"/>
            <a:ext cx="2552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5 </a:t>
            </a:r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párov</a:t>
            </a:r>
          </a:p>
          <a:p>
            <a:pPr algn="ctr"/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b="1" dirty="0" err="1" smtClean="0">
                <a:solidFill>
                  <a:schemeClr val="accent2"/>
                </a:solidFill>
                <a:latin typeface="Comic Sans MS" pitchFamily="66" charset="0"/>
              </a:rPr>
              <a:t>prichytávacích</a:t>
            </a:r>
            <a:r>
              <a:rPr lang="sk-SK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sk-SK" b="1" dirty="0">
                <a:solidFill>
                  <a:schemeClr val="accent2"/>
                </a:solidFill>
                <a:latin typeface="Comic Sans MS" pitchFamily="66" charset="0"/>
              </a:rPr>
              <a:t>nôžok</a:t>
            </a:r>
          </a:p>
        </p:txBody>
      </p:sp>
      <p:sp>
        <p:nvSpPr>
          <p:cNvPr id="17" name="Pravá zložená zátvorka 16"/>
          <p:cNvSpPr/>
          <p:nvPr/>
        </p:nvSpPr>
        <p:spPr>
          <a:xfrm rot="16200000">
            <a:off x="1231900" y="4508500"/>
            <a:ext cx="685800" cy="1473200"/>
          </a:xfrm>
          <a:prstGeom prst="rightBrace">
            <a:avLst>
              <a:gd name="adj1" fmla="val 8333"/>
              <a:gd name="adj2" fmla="val 50000"/>
            </a:avLst>
          </a:prstGeom>
          <a:ln w="31750">
            <a:solidFill>
              <a:schemeClr val="accent2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k-SK" sz="3600" dirty="0">
              <a:solidFill>
                <a:schemeClr val="accent2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3471418" y="554335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Končatiny raka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02013"/>
            <a:ext cx="3632200" cy="5541587"/>
          </a:xfrm>
        </p:spPr>
        <p:txBody>
          <a:bodyPr anchor="ctr">
            <a:normAutofit fontScale="92500"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Na hlavohrudi má oči, ústny otvor, dva páry tykadiel a končatiny. </a:t>
            </a:r>
          </a:p>
          <a:p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Prvý pár končatín – klepetá - používa na lovenie potravy a obranu. </a:t>
            </a:r>
            <a:endParaRPr lang="sk-SK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780773" y="594052"/>
            <a:ext cx="6790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VONKAJŠIA STAVBA TELA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2" name="Picture 2" descr="Rak bahenný (Astacus leptodactylus) – STUBA DIVERS Lok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975" y="2184400"/>
            <a:ext cx="7028951" cy="3454399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705600" y="5522383"/>
            <a:ext cx="1733550" cy="1107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klepetá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16200000" flipV="1">
            <a:off x="5543550" y="4229100"/>
            <a:ext cx="2038350" cy="116205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7296150" y="4876800"/>
            <a:ext cx="1352550" cy="110490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3025"/>
            <a:ext cx="3149600" cy="385974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chemeClr val="bg1"/>
                </a:solidFill>
              </a:rPr>
              <a:t>Vonkajšia stavba tela:</a:t>
            </a: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dlhé – hmat a rovnováha</a:t>
            </a:r>
          </a:p>
          <a:p>
            <a:endParaRPr lang="sk-SK" sz="3600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sk-SK" sz="3600" dirty="0" smtClean="0">
                <a:solidFill>
                  <a:schemeClr val="accent6"/>
                </a:solidFill>
                <a:latin typeface="Comic Sans MS" pitchFamily="66" charset="0"/>
              </a:rPr>
              <a:t>krátke – dobrý čuch</a:t>
            </a:r>
          </a:p>
          <a:p>
            <a:pPr eaLnBrk="1" hangingPunct="1">
              <a:buFontTx/>
              <a:buNone/>
            </a:pPr>
            <a:endParaRPr lang="sk-SK" sz="3600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19150" y="234950"/>
            <a:ext cx="10160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TYKADLÁ (2 páry)</a:t>
            </a: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3250" name="Picture 2" descr="Sladkovodné ryby - 3D-model - IQ Mozaik Digitálne Vyučova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1396396"/>
            <a:ext cx="10260012" cy="5461604"/>
          </a:xfrm>
          <a:prstGeom prst="rect">
            <a:avLst/>
          </a:prstGeom>
          <a:noFill/>
        </p:spPr>
      </p:pic>
      <p:sp>
        <p:nvSpPr>
          <p:cNvPr id="11" name="Ovál 10"/>
          <p:cNvSpPr/>
          <p:nvPr/>
        </p:nvSpPr>
        <p:spPr>
          <a:xfrm>
            <a:off x="5645150" y="3746500"/>
            <a:ext cx="2489200" cy="183515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7620000" y="2876550"/>
            <a:ext cx="965200" cy="939800"/>
          </a:xfrm>
          <a:prstGeom prst="ellipse">
            <a:avLst/>
          </a:prstGeom>
          <a:noFill/>
          <a:ln w="698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7976147" y="4577809"/>
            <a:ext cx="553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620973" y="81341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722099" y="4542134"/>
            <a:ext cx="298730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Zložené oči na pohyblivých stopkách.</a:t>
            </a:r>
          </a:p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7106" name="AutoShape 2" descr="Horúčavy zabíjali raky - SME | MY Novohr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7108" name="Picture 4" descr="Horúčavy zabíjali raky - SME | MY Novoh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4" y="1102041"/>
            <a:ext cx="6232526" cy="4612070"/>
          </a:xfrm>
          <a:prstGeom prst="rect">
            <a:avLst/>
          </a:prstGeom>
          <a:noFill/>
        </p:spPr>
      </p:pic>
      <p:cxnSp>
        <p:nvCxnSpPr>
          <p:cNvPr id="13" name="Rovná spojovacia šípka 12"/>
          <p:cNvCxnSpPr/>
          <p:nvPr/>
        </p:nvCxnSpPr>
        <p:spPr>
          <a:xfrm rot="10800000">
            <a:off x="4991100" y="3409950"/>
            <a:ext cx="3657600" cy="1428750"/>
          </a:xfrm>
          <a:prstGeom prst="straightConnector1">
            <a:avLst/>
          </a:prstGeom>
          <a:ln w="793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02013"/>
            <a:ext cx="3835400" cy="5541587"/>
          </a:xfrm>
        </p:spPr>
        <p:txBody>
          <a:bodyPr anchor="ctr"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Na konci bruška má chvostovú plutvičku, pomocou ktorej sa pohybuje dozadu. </a:t>
            </a:r>
            <a:endParaRPr lang="sk-SK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780773" y="594052"/>
            <a:ext cx="64960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CHVOSTOVÁ PLUTVIČKA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1930400"/>
            <a:ext cx="6408641" cy="3962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743700" y="5522383"/>
            <a:ext cx="4362450" cy="110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kumimoji="0" lang="sk-S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hvostová</a:t>
            </a: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plutvička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16200000" flipV="1">
            <a:off x="5762625" y="4448175"/>
            <a:ext cx="1562100" cy="150495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129980" y="681335"/>
            <a:ext cx="813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Vnútorná STAVBA TELA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549399"/>
            <a:ext cx="9321800" cy="460036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954780" cy="5928683"/>
          </a:xfrm>
        </p:spPr>
        <p:txBody>
          <a:bodyPr anchor="ctr">
            <a:normAutofit/>
          </a:bodyPr>
          <a:lstStyle/>
          <a:p>
            <a:endParaRPr lang="sk-SK" dirty="0" smtClean="0"/>
          </a:p>
          <a:p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Základom je tráviaca rúra. </a:t>
            </a:r>
          </a:p>
          <a:p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Tvorí ju ústny otvor, žalúdok , pečeň, črevo a análny otvor. </a:t>
            </a:r>
            <a:endParaRPr lang="sk-SK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664394" y="361295"/>
            <a:ext cx="7083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TRÁVIACA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5655426" y="6120938"/>
            <a:ext cx="1978429" cy="3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Comic Sans MS" pitchFamily="66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4883" y="2438400"/>
            <a:ext cx="7827117" cy="39353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Ovál 13"/>
          <p:cNvSpPr/>
          <p:nvPr/>
        </p:nvSpPr>
        <p:spPr>
          <a:xfrm>
            <a:off x="10566400" y="3822700"/>
            <a:ext cx="1295400" cy="7112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4629150" y="2660650"/>
            <a:ext cx="1295400" cy="7112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8902700" y="2508250"/>
            <a:ext cx="1295400" cy="7112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864062"/>
            <a:ext cx="3632200" cy="5928683"/>
          </a:xfrm>
        </p:spPr>
        <p:txBody>
          <a:bodyPr anchor="ctr"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endParaRPr lang="sk-SK" sz="3200" dirty="0" smtClean="0"/>
          </a:p>
          <a:p>
            <a:pPr marL="514350" indent="-514350"/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/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Rak dýcha kyslík z vody žiabrami. 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31391" y="294794"/>
            <a:ext cx="716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DÝCHACIA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56360"/>
            <a:ext cx="7772400" cy="39078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Ovál 15"/>
          <p:cNvSpPr/>
          <p:nvPr/>
        </p:nvSpPr>
        <p:spPr>
          <a:xfrm>
            <a:off x="7772400" y="2184400"/>
            <a:ext cx="1295400" cy="7112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87400"/>
            <a:ext cx="3124200" cy="5928683"/>
          </a:xfrm>
        </p:spPr>
        <p:txBody>
          <a:bodyPr anchor="ctr">
            <a:normAutofit lnSpcReduction="1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Je otvorená.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Telovú tekutinu vháňa do tela rúrkovité srdce. </a:t>
            </a:r>
          </a:p>
          <a:p>
            <a:endParaRPr lang="sk-SK" sz="2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664394" y="361295"/>
            <a:ext cx="7032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OBEHOVÁ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2356" y="2933700"/>
            <a:ext cx="7552944" cy="2622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6870007" y="2340841"/>
            <a:ext cx="1845426" cy="4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srdce</a:t>
            </a:r>
            <a:endParaRPr lang="sk-SK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7029450" y="2095500"/>
            <a:ext cx="1428750" cy="8382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/>
          <p:cNvCxnSpPr/>
          <p:nvPr/>
        </p:nvCxnSpPr>
        <p:spPr>
          <a:xfrm rot="16200000" flipH="1">
            <a:off x="7572375" y="2809875"/>
            <a:ext cx="62865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hnutý roh 18"/>
          <p:cNvSpPr/>
          <p:nvPr/>
        </p:nvSpPr>
        <p:spPr>
          <a:xfrm>
            <a:off x="1638300" y="4305300"/>
            <a:ext cx="2419350" cy="23050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2" name="AutoShape 2" descr="Filmová klapka 10x15 cm predaj eshop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4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75" y="4378325"/>
            <a:ext cx="1006475" cy="1108381"/>
          </a:xfrm>
          <a:prstGeom prst="rect">
            <a:avLst/>
          </a:prstGeom>
          <a:noFill/>
        </p:spPr>
      </p:pic>
      <p:sp>
        <p:nvSpPr>
          <p:cNvPr id="20" name="Obdĺžnik 19"/>
          <p:cNvSpPr/>
          <p:nvPr/>
        </p:nvSpPr>
        <p:spPr>
          <a:xfrm>
            <a:off x="1809776" y="5549384"/>
            <a:ext cx="2038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https://www.youtube.com/watch?v=kLdQADFxAJQ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-965662"/>
            <a:ext cx="3378200" cy="5715461"/>
          </a:xfrm>
        </p:spPr>
        <p:txBody>
          <a:bodyPr anchor="ctr"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r>
              <a:rPr lang="sk-SK" sz="3200" dirty="0" err="1" smtClean="0">
                <a:solidFill>
                  <a:schemeClr val="bg1"/>
                </a:solidFill>
                <a:latin typeface="Comic Sans MS" pitchFamily="66" charset="0"/>
              </a:rPr>
              <a:t>rebríčková</a:t>
            </a:r>
            <a:endParaRPr lang="sk-SK" sz="29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31391" y="294794"/>
            <a:ext cx="694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NERVOVÁ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3807" y="2114550"/>
            <a:ext cx="7688193" cy="38655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Ovál 18"/>
          <p:cNvSpPr/>
          <p:nvPr/>
        </p:nvSpPr>
        <p:spPr>
          <a:xfrm>
            <a:off x="7537450" y="5270500"/>
            <a:ext cx="1981200" cy="12446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k bahenný: Trápia ho kolonizátori zo Severnej Ameriky - Tech S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1" y="-1"/>
            <a:ext cx="4866132" cy="3256253"/>
          </a:xfrm>
          <a:prstGeom prst="rect">
            <a:avLst/>
          </a:prstGeom>
          <a:noFill/>
        </p:spPr>
      </p:pic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21712"/>
              </p:ext>
            </p:extLst>
          </p:nvPr>
        </p:nvGraphicFramePr>
        <p:xfrm>
          <a:off x="877824" y="2596895"/>
          <a:ext cx="9781032" cy="365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dĺžnik 4"/>
          <p:cNvSpPr/>
          <p:nvPr/>
        </p:nvSpPr>
        <p:spPr>
          <a:xfrm>
            <a:off x="4795421" y="521315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Systém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702" name="Picture 6" descr="V Slovnafte varovali ľudí pred nebezpečným pavúkom - Domáce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519365" y="1524001"/>
            <a:ext cx="4742433" cy="2661512"/>
          </a:xfrm>
          <a:prstGeom prst="rect">
            <a:avLst/>
          </a:prstGeom>
          <a:noFill/>
        </p:spPr>
      </p:pic>
      <p:pic>
        <p:nvPicPr>
          <p:cNvPr id="31746" name="Picture 2" descr="Na Kube žijú šťastné včely - Zem - Veda a technika - Pravda.s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7750" y="2355042"/>
            <a:ext cx="3524250" cy="1969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285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117600"/>
            <a:ext cx="3810000" cy="6614021"/>
          </a:xfrm>
        </p:spPr>
        <p:txBody>
          <a:bodyPr anchor="ctr">
            <a:normAutofit fontScale="9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sz="3200" dirty="0" smtClean="0"/>
          </a:p>
          <a:p>
            <a:pPr>
              <a:buNone/>
            </a:pPr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Rak má oddelené pohlavia.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Samička nosí na spodnej strane bruška prichytené oplodnené vajíčka, prichytáva si ich krátkymi končatinami na brušku. 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664394" y="361295"/>
            <a:ext cx="78958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ROZMNOŽOVACIA SÚSTAVA</a:t>
            </a:r>
            <a:endParaRPr lang="sk-SK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4" name="AutoShape 2" descr="rak říční s vajíčky | Korý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6" name="Picture 4" descr="rak říční s vajíčky | Korýš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1352551"/>
            <a:ext cx="5892800" cy="44196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743700" y="5522383"/>
            <a:ext cx="4362450" cy="110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oplodnené vajíčka</a:t>
            </a: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6200000" flipV="1">
            <a:off x="5629275" y="4314825"/>
            <a:ext cx="2590800" cy="74295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A749A7-D2C9-496E-AAD6-5FD8FE76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381000"/>
            <a:ext cx="3810000" cy="6614021"/>
          </a:xfrm>
        </p:spPr>
        <p:txBody>
          <a:bodyPr anchor="ctr"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sz="3200" dirty="0" smtClean="0"/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Oplodnenie je vonkajšie.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Z oplodnených vajíčok sa liahnu </a:t>
            </a:r>
          </a:p>
          <a:p>
            <a:pPr>
              <a:buNone/>
            </a:pP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 malé raky = vývin priamy.</a:t>
            </a:r>
          </a:p>
        </p:txBody>
      </p:sp>
      <p:sp>
        <p:nvSpPr>
          <p:cNvPr id="6" name="Obdĺžnik 5"/>
          <p:cNvSpPr/>
          <p:nvPr/>
        </p:nvSpPr>
        <p:spPr>
          <a:xfrm>
            <a:off x="3664394" y="361295"/>
            <a:ext cx="78958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ROZMNOŽOVACIA SÚSTAVA</a:t>
            </a:r>
            <a:endParaRPr lang="sk-SK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6" name="Picture 4" descr="RYBICKY.NET - Atlas ostatních živočichů - Fotogale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75" y="1279525"/>
            <a:ext cx="4338500" cy="3260725"/>
          </a:xfrm>
          <a:prstGeom prst="rect">
            <a:avLst/>
          </a:prstGeom>
          <a:noFill/>
        </p:spPr>
      </p:pic>
      <p:pic>
        <p:nvPicPr>
          <p:cNvPr id="18434" name="Picture 2" descr="Rak zakrslý - Cambarellus diminu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288" y="4171950"/>
            <a:ext cx="3902511" cy="2928938"/>
          </a:xfrm>
          <a:prstGeom prst="rect">
            <a:avLst/>
          </a:prstGeom>
          <a:noFill/>
        </p:spPr>
      </p:pic>
      <p:cxnSp>
        <p:nvCxnSpPr>
          <p:cNvPr id="9" name="Rovná spojovacia šípka 8"/>
          <p:cNvCxnSpPr/>
          <p:nvPr/>
        </p:nvCxnSpPr>
        <p:spPr>
          <a:xfrm flipV="1">
            <a:off x="5829300" y="2667000"/>
            <a:ext cx="2476500" cy="64770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>
            <a:off x="4362451" y="3048000"/>
            <a:ext cx="41719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sk-SK" sz="2400" dirty="0" smtClean="0">
                <a:solidFill>
                  <a:schemeClr val="accent2"/>
                </a:solidFill>
                <a:latin typeface="Comic Sans MS" pitchFamily="66" charset="0"/>
              </a:rPr>
              <a:t>malé raky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 rot="5400000">
            <a:off x="4762500" y="4095750"/>
            <a:ext cx="1295400" cy="1588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hnutý roh 16"/>
          <p:cNvSpPr/>
          <p:nvPr/>
        </p:nvSpPr>
        <p:spPr>
          <a:xfrm>
            <a:off x="9334500" y="4133850"/>
            <a:ext cx="2419350" cy="23050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1975" y="4302125"/>
            <a:ext cx="1006475" cy="1108381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9410700" y="5416034"/>
            <a:ext cx="203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https://www.youtube.com/watch?v=dJEZoHUKHAg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31391" y="294794"/>
            <a:ext cx="749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POHYBOVÁ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0" y="558800"/>
            <a:ext cx="3911600" cy="5892799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Rak pohybuje článkovanými končatinami, ktoré do pohybu uvádzajú svaly upínajúce sa na pancier.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Ak mu hrozí nebezpečenstvo, chvostovou plutvičkou sa odráža dozadu.</a:t>
            </a:r>
          </a:p>
          <a:p>
            <a:endParaRPr lang="sk-SK" dirty="0"/>
          </a:p>
        </p:txBody>
      </p:sp>
      <p:sp>
        <p:nvSpPr>
          <p:cNvPr id="57346" name="AutoShape 2" descr="Rak riečny – Astacus astacus (Linnaeus, 175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348" name="AutoShape 4" descr="Rak riečny – Astacus astacus (Linnaeus, 175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350" name="AutoShape 6" descr="Rak riečny – Astacus astacus (Linnaeus, 175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352" name="AutoShape 8" descr="Rak riečny – Astacus astacus (Linnaeus, 175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7354" name="Picture 10" descr="Živočíchy s&amp;nbsp;článkovaným telom – článkonožce. Rak riečny - O ško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1373981"/>
            <a:ext cx="5791200" cy="4343400"/>
          </a:xfrm>
          <a:prstGeom prst="rect">
            <a:avLst/>
          </a:prstGeom>
          <a:noFill/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771900" y="5484283"/>
            <a:ext cx="7334250" cy="1107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odrážanie sa vzad chvostovou plutvičkou</a:t>
            </a: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Rovná spojovacia šípka 17"/>
          <p:cNvCxnSpPr/>
          <p:nvPr/>
        </p:nvCxnSpPr>
        <p:spPr>
          <a:xfrm rot="5400000" flipH="1" flipV="1">
            <a:off x="4467225" y="3152775"/>
            <a:ext cx="2609850" cy="251460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hnutý roh 20"/>
          <p:cNvSpPr/>
          <p:nvPr/>
        </p:nvSpPr>
        <p:spPr>
          <a:xfrm>
            <a:off x="9505950" y="1219200"/>
            <a:ext cx="2419350" cy="23050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9473916" y="2444234"/>
            <a:ext cx="2470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https://www.youtube.com/watch?v=E5GSLwEFYwk</a:t>
            </a:r>
            <a:endParaRPr lang="sk-SK" dirty="0"/>
          </a:p>
        </p:txBody>
      </p:sp>
      <p:pic>
        <p:nvPicPr>
          <p:cNvPr id="23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85325" y="1254125"/>
            <a:ext cx="1006475" cy="1108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31391" y="294794"/>
            <a:ext cx="6763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OPORNÁ  SÚSTAVA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Arc 7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>
          <a:xfrm>
            <a:off x="0" y="1682750"/>
            <a:ext cx="3911600" cy="5892799"/>
          </a:xfrm>
        </p:spPr>
        <p:txBody>
          <a:bodyPr>
            <a:normAutofit/>
          </a:bodyPr>
          <a:lstStyle/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Telo chráni </a:t>
            </a:r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vonkajšia kostra </a:t>
            </a: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tvrdý pancier</a:t>
            </a: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Je tvorený uhličitanom vápenatým a chitínom. </a:t>
            </a:r>
          </a:p>
          <a:p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Zvlieka ho počas rastu.</a:t>
            </a:r>
          </a:p>
          <a:p>
            <a:endParaRPr lang="sk-SK" dirty="0"/>
          </a:p>
        </p:txBody>
      </p:sp>
      <p:pic>
        <p:nvPicPr>
          <p:cNvPr id="5122" name="Picture 2" descr="zhodený pancier z klepiet ra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6" y="2095499"/>
            <a:ext cx="4854574" cy="3642231"/>
          </a:xfrm>
          <a:prstGeom prst="rect">
            <a:avLst/>
          </a:prstGeom>
          <a:noFill/>
        </p:spPr>
      </p:pic>
      <p:cxnSp>
        <p:nvCxnSpPr>
          <p:cNvPr id="15" name="Rovná spojovacia šípka 14"/>
          <p:cNvCxnSpPr/>
          <p:nvPr/>
        </p:nvCxnSpPr>
        <p:spPr>
          <a:xfrm rot="16200000" flipV="1">
            <a:off x="8058150" y="4267200"/>
            <a:ext cx="2057400" cy="190500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353050" y="5522383"/>
            <a:ext cx="5753100" cy="1107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zhodený pancier klepiet raka</a:t>
            </a: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ahnutý roh 17"/>
          <p:cNvSpPr/>
          <p:nvPr/>
        </p:nvSpPr>
        <p:spPr>
          <a:xfrm>
            <a:off x="8991600" y="1790700"/>
            <a:ext cx="2419350" cy="230505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9055374" y="2901434"/>
            <a:ext cx="1898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https://www.youtube.com/watch?v=WZP1fFKZ2Fs</a:t>
            </a:r>
            <a:endParaRPr lang="sk-SK" dirty="0"/>
          </a:p>
        </p:txBody>
      </p:sp>
      <p:pic>
        <p:nvPicPr>
          <p:cNvPr id="20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9075" y="1844675"/>
            <a:ext cx="1006475" cy="1108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2D67A4-A689-4276-8611-8D77C3B5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11524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6000" b="1" dirty="0" smtClean="0">
                <a:solidFill>
                  <a:srgbClr val="FF0101"/>
                </a:solidFill>
              </a:rPr>
              <a:t/>
            </a:r>
            <a:br>
              <a:rPr lang="sk-SK" sz="6000" b="1" dirty="0" smtClean="0">
                <a:solidFill>
                  <a:srgbClr val="FF0101"/>
                </a:solidFill>
              </a:rPr>
            </a:br>
            <a:r>
              <a:rPr lang="sk-SK" sz="6000" dirty="0" smtClean="0">
                <a:solidFill>
                  <a:schemeClr val="bg1"/>
                </a:solidFill>
              </a:rPr>
              <a:t/>
            </a:r>
            <a:br>
              <a:rPr lang="sk-SK" sz="6000" dirty="0" smtClean="0">
                <a:solidFill>
                  <a:schemeClr val="bg1"/>
                </a:solidFill>
              </a:rPr>
            </a:br>
            <a:endParaRPr lang="en-US" sz="6000" kern="1200" dirty="0">
              <a:solidFill>
                <a:schemeClr val="accent2">
                  <a:lumMod val="20000"/>
                  <a:lumOff val="8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320480" y="345197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13377" y="431800"/>
            <a:ext cx="48936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Živí sa uhynutými živočíchmi a rastlinami, </a:t>
            </a:r>
            <a:b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čím čistí vodu.</a:t>
            </a:r>
            <a:b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Sám je veľmi citlivý na znečistenie vody.</a:t>
            </a:r>
            <a:b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sk-SK" sz="32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  <a:t>Mnohé vodné toky u nás sú znečistené, preto  ubudli počty rakov – </a:t>
            </a:r>
            <a:br>
              <a:rPr lang="sk-SK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sk-SK" sz="3200" b="1" dirty="0" smtClean="0">
                <a:solidFill>
                  <a:schemeClr val="bg1"/>
                </a:solidFill>
                <a:latin typeface="Comic Sans MS" pitchFamily="66" charset="0"/>
              </a:rPr>
              <a:t>rak riečny je zákonom chránený živočích.</a:t>
            </a:r>
            <a:endParaRPr lang="sk-SK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6721610" y="304800"/>
            <a:ext cx="3966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VÝZNAM RAKA</a:t>
            </a:r>
          </a:p>
          <a:p>
            <a:pPr algn="ctr"/>
            <a:r>
              <a:rPr lang="sk-SK" sz="36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V PRÍRODE</a:t>
            </a:r>
            <a:endParaRPr lang="sk-SK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0" name="AutoShape 2" descr="Bentické kôrovce - Časopis Qu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Bentické kôrovce - Časopis Qu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98" name="AutoShape 2" descr="Hromadný úhyn zákonom chránených rakov má asi na svedomí chemick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Hromadný úhyn zákonom chránených rakov má asi na svedomí chemick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2975" y="1939925"/>
            <a:ext cx="5744896" cy="3813175"/>
          </a:xfrm>
          <a:prstGeom prst="rect">
            <a:avLst/>
          </a:prstGeom>
          <a:noFill/>
        </p:spPr>
      </p:pic>
      <p:cxnSp>
        <p:nvCxnSpPr>
          <p:cNvPr id="19" name="Rovná spojovacia šípka 18"/>
          <p:cNvCxnSpPr/>
          <p:nvPr/>
        </p:nvCxnSpPr>
        <p:spPr>
          <a:xfrm flipV="1">
            <a:off x="6457950" y="5143500"/>
            <a:ext cx="1352550" cy="1104900"/>
          </a:xfrm>
          <a:prstGeom prst="straightConnector1">
            <a:avLst/>
          </a:prstGeom>
          <a:ln w="793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667500" y="5484283"/>
            <a:ext cx="7334250" cy="110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3600" dirty="0" smtClean="0">
                <a:solidFill>
                  <a:schemeClr val="accent2"/>
                </a:solidFill>
                <a:latin typeface="Comic Sans MS" pitchFamily="66" charset="0"/>
              </a:rPr>
              <a:t>hromadný úhyn rakov</a:t>
            </a: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600" b="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7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-247650" y="0"/>
            <a:ext cx="1243965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09650"/>
            <a:ext cx="10820400" cy="5380567"/>
          </a:xfrm>
        </p:spPr>
        <p:txBody>
          <a:bodyPr>
            <a:normAutofit lnSpcReduction="10000"/>
          </a:bodyPr>
          <a:lstStyle/>
          <a:p>
            <a:pPr eaLnBrk="1" hangingPunct="1"/>
            <a:endParaRPr lang="sk-SK" sz="4000" dirty="0" smtClean="0">
              <a:solidFill>
                <a:srgbClr val="FF9900"/>
              </a:solidFill>
            </a:endParaRPr>
          </a:p>
          <a:p>
            <a:pPr eaLnBrk="1" hangingPunct="1"/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Homár obyčajný</a:t>
            </a:r>
          </a:p>
          <a:p>
            <a:pPr eaLnBrk="1" hangingPunct="1"/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sk-SK" sz="2000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</a:p>
          <a:p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Krab morský</a:t>
            </a:r>
          </a:p>
          <a:p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Krevety</a:t>
            </a:r>
          </a:p>
          <a:p>
            <a:pPr eaLnBrk="1" hangingPunct="1"/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endParaRPr lang="sk-SK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sk-SK" sz="2800" dirty="0" smtClean="0">
                <a:solidFill>
                  <a:schemeClr val="bg1"/>
                </a:solidFill>
                <a:latin typeface="Comic Sans MS" pitchFamily="66" charset="0"/>
              </a:rPr>
              <a:t>Langusta</a:t>
            </a:r>
          </a:p>
        </p:txBody>
      </p:sp>
      <p:sp>
        <p:nvSpPr>
          <p:cNvPr id="6" name="Obdĺžnik 5"/>
          <p:cNvSpPr/>
          <p:nvPr/>
        </p:nvSpPr>
        <p:spPr>
          <a:xfrm>
            <a:off x="1676400" y="247650"/>
            <a:ext cx="8783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k-SK" sz="5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charset="0"/>
              </a:rPr>
              <a:t>Morské  </a:t>
            </a:r>
            <a:r>
              <a:rPr lang="sk-SK" sz="54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charset="0"/>
              </a:rPr>
              <a:t>kôrovce</a:t>
            </a:r>
          </a:p>
        </p:txBody>
      </p:sp>
      <p:pic>
        <p:nvPicPr>
          <p:cNvPr id="7" name="Obrázok 6" descr="homá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4149" y="1295401"/>
            <a:ext cx="2899333" cy="1628776"/>
          </a:xfrm>
          <a:prstGeom prst="round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9" name="Obrázok 8" descr="kr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750" y="2050139"/>
            <a:ext cx="3359150" cy="1826538"/>
          </a:xfrm>
          <a:prstGeom prst="round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10" name="Obrázok 9" descr="2008-9-3-krev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1350" y="3467100"/>
            <a:ext cx="3149600" cy="1771650"/>
          </a:xfrm>
          <a:prstGeom prst="roundRect">
            <a:avLst/>
          </a:prstGeom>
          <a:ln w="28575">
            <a:solidFill>
              <a:srgbClr val="FF9900"/>
            </a:solidFill>
          </a:ln>
        </p:spPr>
      </p:pic>
      <p:pic>
        <p:nvPicPr>
          <p:cNvPr id="11" name="Obrázok 10" descr="langu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8958" y="4638675"/>
            <a:ext cx="3698242" cy="1733551"/>
          </a:xfrm>
          <a:prstGeom prst="roundRect">
            <a:avLst/>
          </a:prstGeom>
          <a:ln w="28575">
            <a:solidFill>
              <a:srgbClr val="FF9900"/>
            </a:solidFill>
          </a:ln>
        </p:spPr>
      </p:pic>
      <p:cxnSp>
        <p:nvCxnSpPr>
          <p:cNvPr id="13" name="Rovná spojovacia šípka 12"/>
          <p:cNvCxnSpPr/>
          <p:nvPr/>
        </p:nvCxnSpPr>
        <p:spPr>
          <a:xfrm flipV="1">
            <a:off x="3879850" y="1695450"/>
            <a:ext cx="1117600" cy="22860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3143250" y="3257550"/>
            <a:ext cx="5010150" cy="1905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2438400" y="4552950"/>
            <a:ext cx="1219200" cy="1588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3454400" y="6248400"/>
            <a:ext cx="4572000" cy="1588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AutoShape 2" descr="File:Lumaca (Helix pomatia) - Roman snail, Gerenzano, Ital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File:Lumaca (Helix pomatia) - Roman snail, Gerenzano, Ital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3492732" y="1274460"/>
            <a:ext cx="5008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Ďakujem </a:t>
            </a:r>
            <a:endParaRPr lang="sk-SK" sz="54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sk-SK" sz="5400" b="1" kern="1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za </a:t>
            </a:r>
            <a:r>
              <a:rPr lang="sk-SK" sz="54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pozornosť!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 descr="Rak bahenný: Trápia ho kolonizátori zo Severnej Ameriky - Tech S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2903" y="2914650"/>
            <a:ext cx="3953129" cy="2645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654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A4C4D7-CD65-4268-B495-C6D81F86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9509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4402367" y="0"/>
            <a:ext cx="47924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sk-SK" sz="3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sk-SK" sz="3600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sk-SK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sú vodné živočíchy</a:t>
            </a:r>
          </a:p>
          <a:p>
            <a:pPr>
              <a:buFont typeface="Arial" pitchFamily="34" charset="0"/>
              <a:buChar char="•"/>
            </a:pPr>
            <a:endParaRPr lang="sk-SK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solidFill>
                  <a:schemeClr val="bg1"/>
                </a:solidFill>
                <a:latin typeface="Comic Sans MS" pitchFamily="66" charset="0"/>
              </a:rPr>
              <a:t>ich telo je chránené pancierom</a:t>
            </a:r>
          </a:p>
          <a:p>
            <a:pPr>
              <a:buFont typeface="Arial" pitchFamily="34" charset="0"/>
              <a:buChar char="•"/>
            </a:pPr>
            <a:endParaRPr lang="sk-SK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Freeform: Shape 144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>
              <a:defRPr/>
            </a:pPr>
            <a:endParaRPr lang="sk-SK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0" algn="ctr">
              <a:defRPr/>
            </a:pPr>
            <a:endParaRPr lang="sk-SK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0" algn="ctr">
              <a:defRPr/>
            </a:pPr>
            <a:endParaRPr lang="sk-SK" sz="3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0" algn="ctr">
              <a:defRPr/>
            </a:pPr>
            <a:r>
              <a:rPr lang="sk-SK" sz="3600" dirty="0" smtClean="0">
                <a:solidFill>
                  <a:schemeClr val="tx2"/>
                </a:solidFill>
                <a:latin typeface="Comic Sans MS" pitchFamily="66" charset="0"/>
              </a:rPr>
              <a:t>Je to skupina bezstavovcov, ktoré: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5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4" name="AutoShape 2" descr="Rak bahenný: Trápia ho kolonizátori zo Severnej Ameriky - Tech 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76" name="AutoShape 4" descr="Rak bahenný: Trápia ho kolonizátori zo Severnej Ameriky - Tech 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78" name="AutoShape 6" descr="Rak bahenný: Trápia ho kolonizátori zo Severnej Ameriky - Tech 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80" name="Picture 8" descr="Rak bahenný: Trápia ho kolonizátori zo Severnej Ameriky - Tech S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0319" y="4267200"/>
            <a:ext cx="3871681" cy="2590800"/>
          </a:xfrm>
          <a:prstGeom prst="rect">
            <a:avLst/>
          </a:prstGeom>
          <a:noFill/>
        </p:spPr>
      </p:pic>
      <p:sp>
        <p:nvSpPr>
          <p:cNvPr id="18" name="Obdĺžnik 17"/>
          <p:cNvSpPr/>
          <p:nvPr/>
        </p:nvSpPr>
        <p:spPr>
          <a:xfrm>
            <a:off x="-457200" y="1722735"/>
            <a:ext cx="45448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Charakteristika kôrovcov</a:t>
            </a:r>
            <a:endParaRPr lang="sk-SK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NORDSEE - Enjoy Fish | Encyklopédia rý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350" y="4104060"/>
            <a:ext cx="3676650" cy="2753940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339074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</p:txBody>
      </p:sp>
      <p:sp>
        <p:nvSpPr>
          <p:cNvPr id="20" name="Zahnutý roh 19"/>
          <p:cNvSpPr/>
          <p:nvPr/>
        </p:nvSpPr>
        <p:spPr>
          <a:xfrm>
            <a:off x="9220200" y="285750"/>
            <a:ext cx="2686050" cy="23241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6725" y="377825"/>
            <a:ext cx="1006475" cy="1108381"/>
          </a:xfrm>
          <a:prstGeom prst="rect">
            <a:avLst/>
          </a:prstGeom>
          <a:noFill/>
        </p:spPr>
      </p:pic>
      <p:sp>
        <p:nvSpPr>
          <p:cNvPr id="22" name="Obdĺžnik 21"/>
          <p:cNvSpPr/>
          <p:nvPr/>
        </p:nvSpPr>
        <p:spPr>
          <a:xfrm>
            <a:off x="9429750" y="1586984"/>
            <a:ext cx="2267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https://www.youtube.com/watch?v=XMJIWVGK9dg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ak riečny - 3D-model - Mozaik Digitálne Vyučov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12521043" cy="6858000"/>
          </a:xfrm>
          <a:prstGeom prst="rect">
            <a:avLst/>
          </a:prstGeom>
          <a:noFill/>
        </p:spPr>
      </p:pic>
      <p:sp>
        <p:nvSpPr>
          <p:cNvPr id="1026" name="AutoShape 2" descr="Slimák záhradný - 3D-model - Mozaik Digitálne Vyučov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Slimák záhradný - 3D-model - Mozaik Digitálne Vyučov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4761115" y="36202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AutoShape 2" descr="Križiak obyčajný - 3D-model - Mozaik Digitálne Vyučovan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3899076" y="7575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727651" y="655935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RAK RIEČNY</a:t>
            </a:r>
            <a:endParaRPr lang="sk-SK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Zahnutý roh 11"/>
          <p:cNvSpPr/>
          <p:nvPr/>
        </p:nvSpPr>
        <p:spPr>
          <a:xfrm>
            <a:off x="723900" y="3924300"/>
            <a:ext cx="2686050" cy="23241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3940175"/>
            <a:ext cx="1006475" cy="1108381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838200" y="5106085"/>
            <a:ext cx="247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tx2"/>
                </a:solidFill>
                <a:hlinkClick r:id="rId4"/>
              </a:rPr>
              <a:t>https://www.youtube.com/watch?v=TWPw1zyj2aQ&amp;app=desktop</a:t>
            </a:r>
            <a:endParaRPr lang="sk-SK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7976147" y="4577809"/>
            <a:ext cx="553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20973" y="81341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722099" y="4542135"/>
            <a:ext cx="28248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Dožíva sa </a:t>
            </a:r>
          </a:p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15 – 20 rokov.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17602" y="5543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VEK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082" name="AutoShape 2" descr="Rak mramorový sa vie sám klonovať, čím sa jeho populácia rých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6084" name="Picture 4" descr="Rak mramorový sa vie sám klonovať, čím sa jeho populácia rýchl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816100"/>
            <a:ext cx="7210425" cy="386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7976147" y="4577809"/>
            <a:ext cx="553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20973" y="81341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569699" y="4465935"/>
            <a:ext cx="324130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Dorastá do dĺžky25 cm a hmotnosti okolo 250 gramov.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17602" y="554335"/>
            <a:ext cx="603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VEĽKOSŤ A VÁHA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130" name="AutoShape 2" descr="METODIKA MONITORINGU VÝSKYTU A STAVU POPULÁCIÍ RAKA RIEČNEH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132" name="AutoShape 4" descr="METODIKA MONITORINGU VÝSKYTU A STAVU POPULÁCIÍ RAKA RIEČNEH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134" name="AutoShape 6" descr="METODIKA MONITORINGU VÝSKYTU A STAVU POPULÁCIÍ RAKA RIEČNEH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136" name="AutoShape 8" descr="METODIKA MONITORINGU VÝSKYTU A STAVU POPULÁCIÍ RAKA RIEČNEH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8138" name="Picture 10" descr="Rybár: Pčolinke vládne jalec - Korzár S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16533"/>
            <a:ext cx="6565482" cy="4371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7976147" y="4577809"/>
            <a:ext cx="553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20973" y="81341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722099" y="4542134"/>
            <a:ext cx="29873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Rak sa živí uhynutými živočíchmi.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17602" y="554335"/>
            <a:ext cx="3390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OTRAVA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9394" name="Picture 2" descr="Rak říční (Astacus astacus) - ChovZvířat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6" y="1714500"/>
            <a:ext cx="6744642" cy="4838701"/>
          </a:xfrm>
          <a:prstGeom prst="rect">
            <a:avLst/>
          </a:prstGeom>
          <a:noFill/>
        </p:spPr>
      </p:pic>
      <p:sp>
        <p:nvSpPr>
          <p:cNvPr id="13" name="Zahnutý roh 12"/>
          <p:cNvSpPr/>
          <p:nvPr/>
        </p:nvSpPr>
        <p:spPr>
          <a:xfrm>
            <a:off x="9220200" y="285750"/>
            <a:ext cx="2686050" cy="23241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4" descr="Filmová klapka na fotenie, - 11 € | Svadobné shopy | Mojasvadb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725" y="377825"/>
            <a:ext cx="1006475" cy="1108381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9296400" y="1606034"/>
            <a:ext cx="228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https://www.youtube.com/watch?v=soXRap-2OTE&amp;t=28s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ED30507-1B5C-4492-BAD6-5F68A745FEF4}"/>
              </a:ext>
            </a:extLst>
          </p:cNvPr>
          <p:cNvSpPr txBox="1"/>
          <p:nvPr/>
        </p:nvSpPr>
        <p:spPr>
          <a:xfrm>
            <a:off x="7976147" y="4577809"/>
            <a:ext cx="553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620973" y="81341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722099" y="4542134"/>
            <a:ext cx="29873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  <a:latin typeface="Comic Sans MS" pitchFamily="66" charset="0"/>
              </a:rPr>
              <a:t>Rakmi sa živí aj vydra riečna.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917602" y="554335"/>
            <a:ext cx="4019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REDÁTOR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554" name="AutoShape 2" descr="Vydra severoamerická - lexikon zvíř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56" name="Picture 4" descr="Vydra severoamerická - lexikon zvíř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2041045"/>
            <a:ext cx="6683375" cy="3739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65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825625"/>
            <a:ext cx="10845800" cy="385974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dirty="0" smtClean="0">
                <a:solidFill>
                  <a:schemeClr val="bg1"/>
                </a:solidFill>
              </a:rPr>
              <a:t>Vonkajšia stavba tela:</a:t>
            </a: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sk-SK" sz="3600" dirty="0" smtClean="0">
                <a:solidFill>
                  <a:schemeClr val="tx2"/>
                </a:solidFill>
                <a:latin typeface="Comic Sans MS" pitchFamily="66" charset="0"/>
              </a:rPr>
              <a:t>hlavohruď</a:t>
            </a:r>
          </a:p>
          <a:p>
            <a:pPr eaLnBrk="1" hangingPunct="1">
              <a:buFontTx/>
              <a:buNone/>
            </a:pPr>
            <a:endParaRPr lang="sk-SK" sz="3600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sk-SK" sz="3600" dirty="0" smtClean="0">
                <a:solidFill>
                  <a:srgbClr val="FF9900"/>
                </a:solidFill>
                <a:latin typeface="Comic Sans MS" pitchFamily="66" charset="0"/>
              </a:rPr>
              <a:t>bruško</a:t>
            </a:r>
          </a:p>
          <a:p>
            <a:pPr eaLnBrk="1" hangingPunct="1">
              <a:buFontTx/>
              <a:buNone/>
            </a:pPr>
            <a:endParaRPr lang="sk-SK" sz="3600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914400" y="406400"/>
            <a:ext cx="10160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Vonkajšia STAVBA TELA</a:t>
            </a:r>
            <a:endParaRPr lang="sk-SK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Atlas živočíchov: rak riečny - Na túru s NATUR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4" y="1455171"/>
            <a:ext cx="7185025" cy="5072629"/>
          </a:xfrm>
          <a:prstGeom prst="rect">
            <a:avLst/>
          </a:prstGeom>
          <a:noFill/>
        </p:spPr>
      </p:pic>
      <p:sp>
        <p:nvSpPr>
          <p:cNvPr id="11" name="Ovál 10"/>
          <p:cNvSpPr/>
          <p:nvPr/>
        </p:nvSpPr>
        <p:spPr>
          <a:xfrm>
            <a:off x="3733800" y="2362200"/>
            <a:ext cx="3784600" cy="23114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7188200" y="2870200"/>
            <a:ext cx="1930400" cy="1422400"/>
          </a:xfrm>
          <a:prstGeom prst="ellipse">
            <a:avLst/>
          </a:prstGeom>
          <a:noFill/>
          <a:ln w="698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pesVTI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430</Words>
  <Application>Microsoft Office PowerPoint</Application>
  <PresentationFormat>Širokouhlá</PresentationFormat>
  <Paragraphs>172</Paragraphs>
  <Slides>26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3" baseType="lpstr">
      <vt:lpstr>Arial</vt:lpstr>
      <vt:lpstr>Avenir Next LT Pro</vt:lpstr>
      <vt:lpstr>Calibri</vt:lpstr>
      <vt:lpstr>Comic Sans MS</vt:lpstr>
      <vt:lpstr>Georgia</vt:lpstr>
      <vt:lpstr>Tw Cen MT</vt:lpstr>
      <vt:lpstr>ShapesVTI</vt:lpstr>
      <vt:lpstr>Prezentácia programu PowerPoint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Dedičnosť a jej podstata</dc:title>
  <dc:creator>Mária Vaňová</dc:creator>
  <cp:lastModifiedBy>HP</cp:lastModifiedBy>
  <cp:revision>61</cp:revision>
  <dcterms:created xsi:type="dcterms:W3CDTF">2020-05-05T16:45:20Z</dcterms:created>
  <dcterms:modified xsi:type="dcterms:W3CDTF">2020-06-13T03:38:11Z</dcterms:modified>
</cp:coreProperties>
</file>