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61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86422F-7C45-4C4D-9A44-2AD1E7958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4FF9E-0972-4387-A855-51264A02E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B9267-98A9-4228-9A1A-620121133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72C45-1F9D-409E-AD8B-F97AD3912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B7D15-8D51-4A01-A790-80E6BD165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A51EA-1345-4290-B926-F375E409D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6B3F2-3B9F-47FE-B6AF-DF001D4FE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84E0F-9C32-4675-B0C2-A130665BB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12E35-5F1D-4DB2-896D-7839E7CF5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3DC7C-AE1E-4989-91C0-823E2BB4C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E1371-0FD4-417D-9B46-6B20A19ED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0B7066-F0FE-4CD0-801A-5960CD122A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869160"/>
            <a:ext cx="5256584" cy="936104"/>
          </a:xfrm>
        </p:spPr>
        <p:txBody>
          <a:bodyPr/>
          <a:lstStyle/>
          <a:p>
            <a:r>
              <a:rPr lang="sk-SK" sz="2800" b="0" i="1" dirty="0" smtClean="0">
                <a:solidFill>
                  <a:srgbClr val="00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BIOLÓGIA pre 6. ročník ZŠ</a:t>
            </a:r>
            <a:endParaRPr lang="en-US" sz="2800" b="0" i="1" dirty="0">
              <a:solidFill>
                <a:srgbClr val="00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055926" y="1556792"/>
            <a:ext cx="503214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600" b="1" dirty="0" smtClean="0">
                <a:ln w="11430"/>
                <a:solidFill>
                  <a:srgbClr val="002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Článkonožce – </a:t>
            </a:r>
            <a:r>
              <a:rPr lang="sk-SK" sz="6600" b="1" cap="none" spc="0" dirty="0" smtClean="0">
                <a:ln w="11430"/>
                <a:solidFill>
                  <a:srgbClr val="002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hmyz</a:t>
            </a:r>
            <a:endParaRPr lang="sk-SK" sz="6600" b="1" cap="none" spc="0" dirty="0">
              <a:ln w="11430"/>
              <a:solidFill>
                <a:srgbClr val="002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0" y="692696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Cievna sústava</a:t>
            </a:r>
            <a:r>
              <a:rPr lang="sk-SK" sz="3200" dirty="0" smtClean="0">
                <a:solidFill>
                  <a:srgbClr val="002A00"/>
                </a:solidFill>
                <a:latin typeface="Comic Sans MS" pitchFamily="66" charset="0"/>
              </a:rPr>
              <a:t>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Majú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otvorenú cievnu sústavu </a:t>
            </a: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s rúrkovitým srdcom.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Ich krv je bezfarebná - neobsahuje dýchacie farbivá.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Hanka\Desktop\Hmyz!!!!\Obrazky\B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5760640" cy="432048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899592" y="2636912"/>
            <a:ext cx="237626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cievna sústava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95536" y="836712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Nervová sústava</a:t>
            </a:r>
            <a:r>
              <a:rPr lang="sk-SK" sz="3200" dirty="0" smtClean="0">
                <a:solidFill>
                  <a:srgbClr val="002A00"/>
                </a:solidFill>
                <a:latin typeface="Comic Sans MS" pitchFamily="66" charset="0"/>
              </a:rPr>
              <a:t>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Nervová sústava je </a:t>
            </a:r>
            <a:r>
              <a:rPr lang="sk-SK" b="1" dirty="0" err="1" smtClean="0">
                <a:solidFill>
                  <a:srgbClr val="002A00"/>
                </a:solidFill>
                <a:latin typeface="Comic Sans MS" pitchFamily="66" charset="0"/>
              </a:rPr>
              <a:t>rebríčková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a tvorí ju: veľký mozgový uzol, </a:t>
            </a:r>
            <a:r>
              <a:rPr lang="sk-SK" dirty="0" err="1" smtClean="0">
                <a:solidFill>
                  <a:srgbClr val="002A00"/>
                </a:solidFill>
                <a:latin typeface="Comic Sans MS" pitchFamily="66" charset="0"/>
              </a:rPr>
              <a:t>nadhltanový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uzol, </a:t>
            </a:r>
            <a:r>
              <a:rPr lang="sk-SK" dirty="0" err="1" smtClean="0">
                <a:solidFill>
                  <a:srgbClr val="002A00"/>
                </a:solidFill>
                <a:latin typeface="Comic Sans MS" pitchFamily="66" charset="0"/>
              </a:rPr>
              <a:t>podhltanový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uzol a niekoľko malých uzlov v brušku. 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Hanka\Desktop\Hmyz!!!!\Obrazky\B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5616624" cy="4212468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3059832" y="6165304"/>
            <a:ext cx="26642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nervová sústava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nka\Desktop\Hmyz!!!!\Obrazky\B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5904656" cy="442849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043608" y="908720"/>
            <a:ext cx="7920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Vylučovacia sústava: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tvorí ju vejár trubičiek, </a:t>
            </a:r>
          </a:p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ktoré ústia do čreva.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63888" y="5445224"/>
            <a:ext cx="338437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vylučovacia sústava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43608" y="332656"/>
            <a:ext cx="68098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Rozmnožovacia sústava: </a:t>
            </a:r>
          </a:p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Hmyz je oddeleného pohlavia, </a:t>
            </a:r>
          </a:p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pári sa, oplodnenie je vnútorné.</a:t>
            </a:r>
          </a:p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Z vajíčka sa vyvinie larva =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vývin nepriamy.</a:t>
            </a:r>
          </a:p>
          <a:p>
            <a:pPr marL="457200" indent="-457200">
              <a:buAutoNum type="arabicPeriod"/>
            </a:pPr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nepriamy vývin </a:t>
            </a:r>
          </a:p>
          <a:p>
            <a:pPr marL="457200" indent="-457200"/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     s neúplnou premenou </a:t>
            </a:r>
          </a:p>
          <a:p>
            <a:pPr marL="457200" indent="-457200"/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     (koník)</a:t>
            </a:r>
          </a:p>
          <a:p>
            <a:pPr marL="457200" indent="-457200">
              <a:buAutoNum type="arabicPeriod"/>
            </a:pPr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pPr marL="457200" indent="-457200"/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2. 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nepriamy vývin s úplnou </a:t>
            </a:r>
          </a:p>
          <a:p>
            <a:pPr marL="457200" indent="-457200"/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     premenou (motýle)</a:t>
            </a:r>
            <a:endParaRPr lang="sk-SK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Hanka\Desktop\Hmyz!!!!\Obrazky\B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168352" cy="2376264"/>
          </a:xfrm>
          <a:prstGeom prst="rect">
            <a:avLst/>
          </a:prstGeom>
          <a:noFill/>
        </p:spPr>
      </p:pic>
      <p:pic>
        <p:nvPicPr>
          <p:cNvPr id="6147" name="Picture 3" descr="C:\Users\Hanka\Desktop\Hmyz!!!!\Obrazky\B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27730"/>
            <a:ext cx="3240360" cy="243027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292080" y="2204864"/>
            <a:ext cx="3168352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neúplná premena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220072" y="4581128"/>
            <a:ext cx="324036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úplná premena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836712"/>
            <a:ext cx="72728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Zmysly hmyzu:</a:t>
            </a:r>
          </a:p>
          <a:p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Zrak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zložené oči – vidí mozaikovito.</a:t>
            </a:r>
          </a:p>
          <a:p>
            <a:endParaRPr lang="sk-SK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Čuch a chuť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na tykadlách</a:t>
            </a:r>
          </a:p>
          <a:p>
            <a:endParaRPr lang="sk-SK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Hmat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– na tykadlách a končatinách</a:t>
            </a:r>
          </a:p>
          <a:p>
            <a:endParaRPr lang="sk-SK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Sluch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– v prednej časti bruška alebo na hrudi, končatinách, tykadlách.</a:t>
            </a:r>
          </a:p>
          <a:p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7584" y="614363"/>
            <a:ext cx="8316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>
                <a:solidFill>
                  <a:srgbClr val="002A00"/>
                </a:solidFill>
                <a:latin typeface="Comic Sans MS" pitchFamily="66" charset="0"/>
              </a:rPr>
              <a:t>Hmyz delíme podľa významu pre človeka na 4 skupiny: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5576" y="1916832"/>
            <a:ext cx="8640960" cy="54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Úžitkový </a:t>
            </a:r>
            <a:r>
              <a:rPr lang="sk-SK" b="1" dirty="0">
                <a:solidFill>
                  <a:srgbClr val="002A00"/>
                </a:solidFill>
                <a:latin typeface="Comic Sans MS" pitchFamily="66" charset="0"/>
              </a:rPr>
              <a:t>hmyz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poskytuje človeku produkty (včela med, priadka morušová hodváb...)</a:t>
            </a:r>
          </a:p>
          <a:p>
            <a:pPr marL="457200" indent="-457200">
              <a:spcBef>
                <a:spcPct val="50000"/>
              </a:spcBef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2.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Užitočný hmyz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- opeľovanie, rozširovanie rastlín, regulácia stavu škodcov, likvidácia uhynutých organizmov, ovplyvňovanie kvality pôdy.</a:t>
            </a:r>
          </a:p>
          <a:p>
            <a:pPr marL="457200" indent="-457200">
              <a:lnSpc>
                <a:spcPts val="2880"/>
              </a:lnSpc>
              <a:spcBef>
                <a:spcPct val="50000"/>
              </a:spcBef>
              <a:buAutoNum type="arabicPeriod" startAt="3"/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Škodlivý hmyz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- parazity živočíchov, človeka, rastlín,  znehodnocujú potraviny, prenášajú rôzne ochorenia (maláriu...) </a:t>
            </a:r>
          </a:p>
          <a:p>
            <a:pPr marL="457200" indent="-457200">
              <a:spcBef>
                <a:spcPct val="50000"/>
              </a:spcBef>
              <a:buAutoNum type="arabicPeriod" startAt="4"/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Indiferentný hmyz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hmyz, ktorý pre človeka nemá význam- asi 99% všetkého hmyzu.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endParaRPr lang="sk-SK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endParaRPr lang="sk-SK" dirty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84509" y="1700809"/>
            <a:ext cx="69749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 w="11430"/>
                <a:solidFill>
                  <a:srgbClr val="002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K O N I E C </a:t>
            </a:r>
            <a:endParaRPr lang="sk-SK" sz="8000" b="1" cap="none" spc="0" dirty="0">
              <a:ln w="11430"/>
              <a:solidFill>
                <a:srgbClr val="002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704068" y="4149080"/>
            <a:ext cx="57358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dirty="0" smtClean="0">
                <a:ln w="11430"/>
                <a:solidFill>
                  <a:srgbClr val="002A00"/>
                </a:solidFill>
                <a:latin typeface="Comic Sans MS" pitchFamily="66" charset="0"/>
              </a:rPr>
              <a:t>Ďakujem za pozornosť</a:t>
            </a:r>
            <a:endParaRPr lang="sk-SK" sz="4000" b="1" cap="none" spc="0" dirty="0">
              <a:ln w="11430"/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Charakteristika</a:t>
            </a:r>
            <a:endParaRPr lang="en-US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1200"/>
            <a:ext cx="8134672" cy="4114800"/>
          </a:xfrm>
        </p:spPr>
        <p:txBody>
          <a:bodyPr/>
          <a:lstStyle/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Najpočetnejšia skupina živočíchov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</a:t>
            </a:r>
            <a:r>
              <a:rPr lang="sk-SK" i="1" dirty="0" smtClean="0">
                <a:solidFill>
                  <a:srgbClr val="002A00"/>
                </a:solidFill>
                <a:latin typeface="Comic Sans MS" pitchFamily="66" charset="0"/>
              </a:rPr>
              <a:t>zahŕňa viac ako milión druhov</a:t>
            </a:r>
          </a:p>
          <a:p>
            <a:r>
              <a:rPr lang="sk-SK" i="1" dirty="0" smtClean="0">
                <a:solidFill>
                  <a:srgbClr val="002A00"/>
                </a:solidFill>
                <a:latin typeface="Comic Sans MS" pitchFamily="66" charset="0"/>
              </a:rPr>
              <a:t>Povrch tela tvorí </a:t>
            </a:r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pokožka </a:t>
            </a:r>
            <a:r>
              <a:rPr lang="sk-SK" i="1" dirty="0" smtClean="0">
                <a:solidFill>
                  <a:srgbClr val="002A00"/>
                </a:solidFill>
                <a:latin typeface="Comic Sans MS" pitchFamily="66" charset="0"/>
              </a:rPr>
              <a:t>vystužená</a:t>
            </a:r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 chitínom = vonkajšia kostra</a:t>
            </a:r>
          </a:p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Článkované telo má 3 časti </a:t>
            </a:r>
            <a:endParaRPr lang="en-US" b="1" i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588224" y="4149080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hlava</a:t>
            </a:r>
          </a:p>
          <a:p>
            <a:endParaRPr lang="sk-SK" b="1" i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hruď</a:t>
            </a:r>
          </a:p>
          <a:p>
            <a:endParaRPr lang="sk-SK" b="1" i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bruško</a:t>
            </a:r>
            <a:endParaRPr lang="sk-SK" b="1" i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6156176" y="4437112"/>
            <a:ext cx="504056" cy="1588"/>
          </a:xfrm>
          <a:prstGeom prst="straightConnector1">
            <a:avLst/>
          </a:prstGeom>
          <a:ln w="25400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rot="16200000" flipH="1">
            <a:off x="6084168" y="4509120"/>
            <a:ext cx="720080" cy="576064"/>
          </a:xfrm>
          <a:prstGeom prst="straightConnector1">
            <a:avLst/>
          </a:prstGeom>
          <a:ln w="25400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16200000" flipH="1">
            <a:off x="5688124" y="4905164"/>
            <a:ext cx="1440160" cy="504056"/>
          </a:xfrm>
          <a:prstGeom prst="straightConnector1">
            <a:avLst/>
          </a:prstGeom>
          <a:ln w="25400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my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1146"/>
            <a:ext cx="9144000" cy="50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683568" y="11247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sto MT" pitchFamily="18" charset="0"/>
              </a:rPr>
              <a:t>hlava</a:t>
            </a:r>
            <a:endParaRPr lang="sk-SK" dirty="0">
              <a:latin typeface="Calisto MT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915816" y="11247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sto MT" pitchFamily="18" charset="0"/>
              </a:rPr>
              <a:t>hruď</a:t>
            </a:r>
            <a:endParaRPr lang="sk-SK" dirty="0">
              <a:latin typeface="Calisto MT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660232" y="1124744"/>
            <a:ext cx="107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sto MT" pitchFamily="18" charset="0"/>
              </a:rPr>
              <a:t>bruško</a:t>
            </a:r>
            <a:endParaRPr lang="sk-SK" dirty="0">
              <a:latin typeface="Calisto MT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0" y="4797152"/>
            <a:ext cx="104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Calisto MT" pitchFamily="18" charset="0"/>
              </a:rPr>
              <a:t>1 pár</a:t>
            </a:r>
          </a:p>
          <a:p>
            <a:r>
              <a:rPr lang="sk-SK" sz="2000" dirty="0" smtClean="0">
                <a:latin typeface="Calisto MT" pitchFamily="18" charset="0"/>
              </a:rPr>
              <a:t>tykadiel</a:t>
            </a:r>
            <a:endParaRPr lang="sk-SK" sz="2000" dirty="0">
              <a:latin typeface="Calisto MT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67544" y="2204864"/>
            <a:ext cx="119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zložené </a:t>
            </a:r>
          </a:p>
          <a:p>
            <a:r>
              <a:rPr lang="sk-SK" sz="2000" dirty="0" smtClean="0"/>
              <a:t>oči</a:t>
            </a:r>
            <a:endParaRPr lang="sk-SK" sz="2000" dirty="0"/>
          </a:p>
        </p:txBody>
      </p:sp>
      <p:sp>
        <p:nvSpPr>
          <p:cNvPr id="9" name="BlokTextu 8"/>
          <p:cNvSpPr txBox="1"/>
          <p:nvPr/>
        </p:nvSpPr>
        <p:spPr>
          <a:xfrm>
            <a:off x="611560" y="5661248"/>
            <a:ext cx="102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ústne </a:t>
            </a:r>
          </a:p>
          <a:p>
            <a:r>
              <a:rPr lang="sk-SK" sz="2000" dirty="0" smtClean="0"/>
              <a:t>ústroje</a:t>
            </a:r>
            <a:endParaRPr lang="sk-SK" sz="2000" dirty="0"/>
          </a:p>
        </p:txBody>
      </p:sp>
      <p:sp>
        <p:nvSpPr>
          <p:cNvPr id="10" name="BlokTextu 9"/>
          <p:cNvSpPr txBox="1"/>
          <p:nvPr/>
        </p:nvSpPr>
        <p:spPr>
          <a:xfrm>
            <a:off x="2987824" y="6021288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3 páry nôh</a:t>
            </a:r>
            <a:endParaRPr lang="sk-SK" sz="2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2195736" y="1916832"/>
            <a:ext cx="89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2 páry </a:t>
            </a:r>
          </a:p>
          <a:p>
            <a:r>
              <a:rPr lang="sk-SK" sz="2000" dirty="0" smtClean="0"/>
              <a:t>krídel</a:t>
            </a:r>
            <a:endParaRPr lang="sk-SK" sz="2000" dirty="0"/>
          </a:p>
        </p:txBody>
      </p:sp>
      <p:cxnSp>
        <p:nvCxnSpPr>
          <p:cNvPr id="13" name="Rovná spojovacia šípka 12"/>
          <p:cNvCxnSpPr/>
          <p:nvPr/>
        </p:nvCxnSpPr>
        <p:spPr>
          <a:xfrm rot="16200000" flipH="1">
            <a:off x="755576" y="2852936"/>
            <a:ext cx="576064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rot="16200000" flipV="1">
            <a:off x="251520" y="4581128"/>
            <a:ext cx="648072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5400000" flipH="1" flipV="1">
            <a:off x="791580" y="5193196"/>
            <a:ext cx="108012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10" idx="0"/>
          </p:cNvCxnSpPr>
          <p:nvPr/>
        </p:nvCxnSpPr>
        <p:spPr>
          <a:xfrm rot="16200000" flipV="1">
            <a:off x="2768044" y="5160948"/>
            <a:ext cx="576064" cy="11446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stCxn id="10" idx="0"/>
          </p:cNvCxnSpPr>
          <p:nvPr/>
        </p:nvCxnSpPr>
        <p:spPr>
          <a:xfrm rot="5400000" flipH="1" flipV="1">
            <a:off x="3524128" y="5837512"/>
            <a:ext cx="288032" cy="795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stCxn id="10" idx="0"/>
          </p:cNvCxnSpPr>
          <p:nvPr/>
        </p:nvCxnSpPr>
        <p:spPr>
          <a:xfrm rot="5400000" flipH="1" flipV="1">
            <a:off x="4676256" y="4757392"/>
            <a:ext cx="216024" cy="23117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V="1">
            <a:off x="3059832" y="1988840"/>
            <a:ext cx="1152128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3059832" y="2060848"/>
            <a:ext cx="2304256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4788024" y="332656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Vonkajšia stavba tela</a:t>
            </a:r>
            <a:endParaRPr lang="sk-SK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B8.JPG"/>
          <p:cNvPicPr>
            <a:picLocks noChangeAspect="1"/>
          </p:cNvPicPr>
          <p:nvPr/>
        </p:nvPicPr>
        <p:blipFill>
          <a:blip r:embed="rId2" cstate="print"/>
          <a:srcRect l="2100" r="11801"/>
          <a:stretch>
            <a:fillRect/>
          </a:stretch>
        </p:blipFill>
        <p:spPr>
          <a:xfrm>
            <a:off x="179512" y="1844824"/>
            <a:ext cx="2952328" cy="257175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043608" y="908720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sk-SK" b="1" dirty="0" smtClean="0">
                <a:solidFill>
                  <a:srgbClr val="008000"/>
                </a:solidFill>
                <a:latin typeface="Comic Sans MS" pitchFamily="66" charset="0"/>
              </a:rPr>
              <a:t>Na hlave sú:</a:t>
            </a:r>
          </a:p>
          <a:p>
            <a:pPr>
              <a:buFontTx/>
              <a:buChar char="-"/>
            </a:pPr>
            <a:r>
              <a:rPr lang="sk-SK" dirty="0" smtClean="0">
                <a:latin typeface="Comic Sans MS" pitchFamily="66" charset="0"/>
              </a:rPr>
              <a:t>zložené oči</a:t>
            </a: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pPr algn="r"/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-tykadlá</a:t>
            </a:r>
          </a:p>
          <a:p>
            <a:r>
              <a:rPr lang="sk-SK" dirty="0" smtClean="0">
                <a:latin typeface="Comic Sans MS" pitchFamily="66" charset="0"/>
              </a:rPr>
              <a:t>-</a:t>
            </a:r>
            <a:r>
              <a:rPr lang="sk-SK" dirty="0" err="1" smtClean="0">
                <a:latin typeface="Comic Sans MS" pitchFamily="66" charset="0"/>
              </a:rPr>
              <a:t>hmatadlá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-hryzadlá a 2 páry čeľustí </a:t>
            </a:r>
          </a:p>
          <a:p>
            <a:pPr>
              <a:buFontTx/>
              <a:buChar char="-"/>
            </a:pPr>
            <a:r>
              <a:rPr lang="sk-SK" dirty="0" smtClean="0">
                <a:latin typeface="Comic Sans MS" pitchFamily="66" charset="0"/>
              </a:rPr>
              <a:t>pôvodne hryzavé ústne ústroje sa u niektorých</a:t>
            </a:r>
          </a:p>
          <a:p>
            <a:r>
              <a:rPr lang="sk-SK" dirty="0" smtClean="0">
                <a:latin typeface="Comic Sans MS" pitchFamily="66" charset="0"/>
              </a:rPr>
              <a:t>  druhov premenili na </a:t>
            </a:r>
            <a:r>
              <a:rPr lang="sk-SK" dirty="0" err="1" smtClean="0">
                <a:latin typeface="Comic Sans MS" pitchFamily="66" charset="0"/>
              </a:rPr>
              <a:t>bodavocicavé</a:t>
            </a:r>
            <a:r>
              <a:rPr lang="sk-SK" dirty="0" smtClean="0">
                <a:latin typeface="Comic Sans MS" pitchFamily="66" charset="0"/>
              </a:rPr>
              <a:t>, cicavé, </a:t>
            </a:r>
            <a:r>
              <a:rPr lang="sk-SK" dirty="0" err="1" smtClean="0">
                <a:latin typeface="Comic Sans MS" pitchFamily="66" charset="0"/>
              </a:rPr>
              <a:t>lízavé</a:t>
            </a:r>
            <a:endParaRPr lang="sk-SK" dirty="0" smtClean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423" y="1124744"/>
            <a:ext cx="333721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24744"/>
            <a:ext cx="2376264" cy="224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3528392" cy="23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T4.JPG"/>
          <p:cNvPicPr>
            <a:picLocks noChangeAspect="1"/>
          </p:cNvPicPr>
          <p:nvPr/>
        </p:nvPicPr>
        <p:blipFill>
          <a:blip r:embed="rId2" cstate="print"/>
          <a:srcRect l="17376"/>
          <a:stretch>
            <a:fillRect/>
          </a:stretch>
        </p:blipFill>
        <p:spPr>
          <a:xfrm>
            <a:off x="1043608" y="1268760"/>
            <a:ext cx="7128792" cy="473416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043608" y="6206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2A00"/>
                </a:solidFill>
                <a:latin typeface="Comic Sans MS" pitchFamily="66" charset="0"/>
              </a:rPr>
              <a:t>Ústne ústroje hmyzu</a:t>
            </a:r>
            <a:endParaRPr lang="sk-SK" sz="2800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87624" y="5949280"/>
            <a:ext cx="1976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2A00"/>
                </a:solidFill>
                <a:latin typeface="Comic Sans MS" pitchFamily="66" charset="0"/>
              </a:rPr>
              <a:t>bodavo</a:t>
            </a:r>
          </a:p>
          <a:p>
            <a:r>
              <a:rPr lang="sk-SK" sz="2000" b="1" dirty="0" smtClean="0">
                <a:solidFill>
                  <a:srgbClr val="002A00"/>
                </a:solidFill>
                <a:latin typeface="Comic Sans MS" pitchFamily="66" charset="0"/>
              </a:rPr>
              <a:t>-cicavé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(komár)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843808" y="6021288"/>
            <a:ext cx="122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2A00"/>
                </a:solidFill>
                <a:latin typeface="Comic Sans MS" pitchFamily="66" charset="0"/>
              </a:rPr>
              <a:t>cicavé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(motýľ)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499992" y="6021288"/>
            <a:ext cx="140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2A00"/>
                </a:solidFill>
                <a:latin typeface="Comic Sans MS" pitchFamily="66" charset="0"/>
              </a:rPr>
              <a:t>hryzavé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(chrobák)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660232" y="6093296"/>
            <a:ext cx="111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2A00"/>
                </a:solidFill>
                <a:latin typeface="Comic Sans MS" pitchFamily="66" charset="0"/>
              </a:rPr>
              <a:t>lízavé</a:t>
            </a:r>
            <a:endParaRPr lang="sk-SK" sz="2000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(mucha)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856651" cy="439248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403648" y="476672"/>
            <a:ext cx="206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Na hrudi sú:</a:t>
            </a:r>
            <a:endParaRPr lang="sk-SK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779912" y="1700808"/>
            <a:ext cx="9144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6300192" y="1196752"/>
            <a:ext cx="2843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2 páry krídel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(1. pár – môžu byť tvrdé krovky,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2. pár – blanité 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u </a:t>
            </a:r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dvojkrídlovcov</a:t>
            </a:r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 chýbajú)</a:t>
            </a:r>
          </a:p>
          <a:p>
            <a:endParaRPr lang="sk-SK" sz="2000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endParaRPr lang="sk-SK" sz="2800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endParaRPr lang="sk-SK" sz="2800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sz="2800" b="1" dirty="0" smtClean="0">
                <a:solidFill>
                  <a:srgbClr val="002A00"/>
                </a:solidFill>
                <a:latin typeface="Comic Sans MS" pitchFamily="66" charset="0"/>
              </a:rPr>
              <a:t>3 páry článkovaných nôh</a:t>
            </a:r>
            <a:endParaRPr lang="sk-SK" sz="2800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rot="5400000">
            <a:off x="5112060" y="1448780"/>
            <a:ext cx="1224136" cy="1152128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5400000">
            <a:off x="4572000" y="1700808"/>
            <a:ext cx="2016224" cy="1440160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rot="10800000">
            <a:off x="3995936" y="4509120"/>
            <a:ext cx="2376264" cy="1588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rot="10800000">
            <a:off x="2195736" y="3140968"/>
            <a:ext cx="4176464" cy="1368152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rot="10800000">
            <a:off x="3203848" y="2564904"/>
            <a:ext cx="3168352" cy="1944216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69269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Nohy hmyzu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sú prispôsobené činnostiam, ktoré vykonávajú.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4" name="Obrázok 3" descr="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852936"/>
            <a:ext cx="5256584" cy="288429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83568" y="1700808"/>
            <a:ext cx="1125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plávacie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(vodný 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hmyz)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771800" y="1772816"/>
            <a:ext cx="1566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hrabavé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</a:t>
            </a:r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krtonôžka</a:t>
            </a:r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148064" y="1916832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skákavé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(koník)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948264" y="1916832"/>
            <a:ext cx="1633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na lezenie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s vankúšikmi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(mucha)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5536" y="4077072"/>
            <a:ext cx="1380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na </a:t>
            </a:r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prichy</a:t>
            </a:r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-</a:t>
            </a:r>
          </a:p>
          <a:p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távanie</a:t>
            </a:r>
            <a:endParaRPr lang="sk-SK" sz="2000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(voš)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619673" y="594928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kráčavé (väčšina hmyzu)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76937" t="1565"/>
          <a:stretch>
            <a:fillRect/>
          </a:stretch>
        </p:blipFill>
        <p:spPr bwMode="auto">
          <a:xfrm>
            <a:off x="7020272" y="2852936"/>
            <a:ext cx="1512168" cy="28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4860032" y="58772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kliešťovité</a:t>
            </a:r>
            <a:endParaRPr lang="sk-SK" sz="2000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(modlivka)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804248" y="5949280"/>
            <a:ext cx="226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na zber peľu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(včela)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cxnSp>
        <p:nvCxnSpPr>
          <p:cNvPr id="16" name="Rovná spojovacia šípka 15"/>
          <p:cNvCxnSpPr/>
          <p:nvPr/>
        </p:nvCxnSpPr>
        <p:spPr>
          <a:xfrm rot="16200000" flipH="1">
            <a:off x="1583668" y="2456892"/>
            <a:ext cx="576064" cy="504056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rot="5400000">
            <a:off x="3563889" y="2708921"/>
            <a:ext cx="432046" cy="1588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>
            <a:stCxn id="7" idx="2"/>
          </p:cNvCxnSpPr>
          <p:nvPr/>
        </p:nvCxnSpPr>
        <p:spPr>
          <a:xfrm rot="5400000">
            <a:off x="5312557" y="2748257"/>
            <a:ext cx="516250" cy="269172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>
            <a:stCxn id="9" idx="1"/>
          </p:cNvCxnSpPr>
          <p:nvPr/>
        </p:nvCxnSpPr>
        <p:spPr>
          <a:xfrm rot="10800000" flipV="1">
            <a:off x="6660232" y="2424664"/>
            <a:ext cx="288032" cy="1580400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>
            <a:off x="1403648" y="4797152"/>
            <a:ext cx="504056" cy="1588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 rot="5400000" flipH="1" flipV="1">
            <a:off x="2735796" y="5337212"/>
            <a:ext cx="936104" cy="288032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/>
          <p:nvPr/>
        </p:nvCxnSpPr>
        <p:spPr>
          <a:xfrm rot="16200000" flipV="1">
            <a:off x="4608004" y="5409220"/>
            <a:ext cx="576064" cy="216024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/>
          <p:nvPr/>
        </p:nvCxnSpPr>
        <p:spPr>
          <a:xfrm rot="5400000" flipH="1" flipV="1">
            <a:off x="6876256" y="5517232"/>
            <a:ext cx="648072" cy="216024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35215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>
                <a:solidFill>
                  <a:srgbClr val="002A00"/>
                </a:solidFill>
                <a:latin typeface="Comic Sans MS" pitchFamily="66" charset="0"/>
              </a:rPr>
              <a:t>Vnútorná stavba tela hmyzu :</a:t>
            </a:r>
          </a:p>
          <a:p>
            <a:pPr>
              <a:spcBef>
                <a:spcPct val="50000"/>
              </a:spcBef>
            </a:pPr>
            <a:endParaRPr lang="sk-SK" sz="24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>
                <a:solidFill>
                  <a:srgbClr val="002A00"/>
                </a:solidFill>
                <a:latin typeface="Comic Sans MS" pitchFamily="66" charset="0"/>
              </a:rPr>
              <a:t>Tráviaca sústava</a:t>
            </a:r>
            <a:r>
              <a:rPr lang="sk-SK" sz="3200" dirty="0">
                <a:solidFill>
                  <a:srgbClr val="002A00"/>
                </a:solidFill>
                <a:latin typeface="Comic Sans MS" pitchFamily="66" charset="0"/>
              </a:rPr>
              <a:t> </a:t>
            </a:r>
            <a:r>
              <a:rPr lang="sk-SK" dirty="0">
                <a:solidFill>
                  <a:srgbClr val="002A00"/>
                </a:solidFill>
                <a:latin typeface="Comic Sans MS" pitchFamily="66" charset="0"/>
              </a:rPr>
              <a:t>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skladá  </a:t>
            </a:r>
            <a:r>
              <a:rPr lang="sk-SK" dirty="0">
                <a:solidFill>
                  <a:srgbClr val="002A00"/>
                </a:solidFill>
                <a:latin typeface="Comic Sans MS" pitchFamily="66" charset="0"/>
              </a:rPr>
              <a:t>sa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z </a:t>
            </a:r>
            <a:r>
              <a:rPr lang="sk-SK" dirty="0">
                <a:solidFill>
                  <a:srgbClr val="002A00"/>
                </a:solidFill>
                <a:latin typeface="Comic Sans MS" pitchFamily="66" charset="0"/>
              </a:rPr>
              <a:t>ústnej dutiny, hltanu,  pažeráka, žalúdka, čreva a análneho otvoru.</a:t>
            </a:r>
          </a:p>
        </p:txBody>
      </p:sp>
      <p:pic>
        <p:nvPicPr>
          <p:cNvPr id="1026" name="Picture 2" descr="C:\Users\Hanka\Desktop\Hmyz!!!!\Obrazky\B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5820139" cy="4365104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1403648" y="2780928"/>
            <a:ext cx="25202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tráviaca sústava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11560" y="836712"/>
            <a:ext cx="82809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Dýchacia sústava</a:t>
            </a:r>
            <a:r>
              <a:rPr lang="sk-SK" sz="3200" dirty="0" smtClean="0">
                <a:solidFill>
                  <a:srgbClr val="002A00"/>
                </a:solidFill>
                <a:latin typeface="Comic Sans MS" pitchFamily="66" charset="0"/>
              </a:rPr>
              <a:t>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Hmyz dýcha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vzdušnicami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. Vzdušnice sú sústavou rozvetvených rúrok spevnených chitínom, ktoré zasahujú do všetkých tkanív a rozvádzajú do nich vzdušný kyslík. 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Hanka\Desktop\Hmyz!!!!\Obrazky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5544616" cy="4158462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779912" y="5733256"/>
            <a:ext cx="216024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prieduchy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Users\Hanka\Desktop\Hmyz!!!!\Obrazky\B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8880"/>
            <a:ext cx="3707904" cy="2780928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436096" y="4869160"/>
            <a:ext cx="37079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rozvetvenie vzdušníc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swamp">
  <a:themeElements>
    <a:clrScheme name="Motív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green_swamp</Template>
  <TotalTime>182</TotalTime>
  <Words>487</Words>
  <Application>Microsoft Office PowerPoint</Application>
  <PresentationFormat>Prezentácia na obrazovke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Calisto MT</vt:lpstr>
      <vt:lpstr>Comic Sans MS</vt:lpstr>
      <vt:lpstr>Garamond</vt:lpstr>
      <vt:lpstr>Times New Roman</vt:lpstr>
      <vt:lpstr>green_swamp</vt:lpstr>
      <vt:lpstr>Prezentácia programu PowerPoint</vt:lpstr>
      <vt:lpstr>Charakteristika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Swamp</dc:title>
  <dc:creator>Hanka</dc:creator>
  <cp:lastModifiedBy>HP</cp:lastModifiedBy>
  <cp:revision>22</cp:revision>
  <dcterms:created xsi:type="dcterms:W3CDTF">2011-05-18T15:53:10Z</dcterms:created>
  <dcterms:modified xsi:type="dcterms:W3CDTF">2020-12-05T07:26:31Z</dcterms:modified>
  <cp:contentStatus/>
</cp:coreProperties>
</file>