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86" r:id="rId6"/>
    <p:sldId id="259" r:id="rId7"/>
    <p:sldId id="261" r:id="rId8"/>
    <p:sldId id="262" r:id="rId9"/>
    <p:sldId id="263" r:id="rId10"/>
    <p:sldId id="264" r:id="rId11"/>
    <p:sldId id="266" r:id="rId12"/>
    <p:sldId id="288" r:id="rId13"/>
    <p:sldId id="267" r:id="rId14"/>
    <p:sldId id="26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99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1. 2. 2016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1. 2. 2016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1. 2. 2016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1. 2. 2016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32345" y="1196752"/>
            <a:ext cx="736451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Objavovanie </a:t>
            </a:r>
          </a:p>
          <a:p>
            <a:pPr algn="ctr"/>
            <a:r>
              <a:rPr lang="sk-SK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Ameriky</a:t>
            </a:r>
            <a:endParaRPr lang="sk-SK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3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JKA\Desktop\Amerika\giovanni-da-verraz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6860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810000" y="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>
                <a:latin typeface="Arial Black" pitchFamily="34" charset="0"/>
              </a:rPr>
              <a:t>Giovanni</a:t>
            </a:r>
            <a:r>
              <a:rPr lang="sk-SK" sz="2400" dirty="0" smtClean="0">
                <a:latin typeface="Arial Black" pitchFamily="34" charset="0"/>
              </a:rPr>
              <a:t> </a:t>
            </a:r>
            <a:r>
              <a:rPr lang="sk-SK" sz="2400" dirty="0" err="1" smtClean="0">
                <a:latin typeface="Arial Black" pitchFamily="34" charset="0"/>
              </a:rPr>
              <a:t>da</a:t>
            </a:r>
            <a:r>
              <a:rPr lang="sk-SK" sz="2400" dirty="0" smtClean="0">
                <a:latin typeface="Arial Black" pitchFamily="34" charset="0"/>
              </a:rPr>
              <a:t> </a:t>
            </a:r>
            <a:r>
              <a:rPr lang="sk-SK" sz="2400" dirty="0" err="1" smtClean="0">
                <a:latin typeface="Arial Black" pitchFamily="34" charset="0"/>
              </a:rPr>
              <a:t>Verrazano</a:t>
            </a:r>
            <a:endParaRPr lang="sk-SK" sz="2400" dirty="0" smtClean="0">
              <a:latin typeface="Arial Black" pitchFamily="34" charset="0"/>
            </a:endParaRP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- jeden z prvých objaviteľov Nového sveta, preskúmal východné pobrežia Severnej Ameriky (New York,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Block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Island, Severnú a Južnú Karolínu);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prvý z Európanov, ktorý objavil dnešný New York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veril, že sa dostane priechodom medzi Severnou a Južnou Amerikou do Ázie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AJKA\Desktop\Amerika\u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655"/>
            <a:ext cx="7006885" cy="39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 rot="982413">
            <a:off x="5436096" y="3212976"/>
            <a:ext cx="1296144" cy="27363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160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43808" y="0"/>
            <a:ext cx="6300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>
                <a:latin typeface="Arial Black" pitchFamily="34" charset="0"/>
              </a:rPr>
              <a:t>Jacques</a:t>
            </a:r>
            <a:r>
              <a:rPr lang="sk-SK" sz="2400" dirty="0" smtClean="0">
                <a:latin typeface="Arial Black" pitchFamily="34" charset="0"/>
              </a:rPr>
              <a:t> </a:t>
            </a:r>
            <a:r>
              <a:rPr lang="sk-SK" sz="2400" dirty="0" err="1" smtClean="0">
                <a:latin typeface="Arial Black" pitchFamily="34" charset="0"/>
              </a:rPr>
              <a:t>Cartier</a:t>
            </a:r>
            <a:endParaRPr lang="sk-SK" sz="2400" dirty="0" smtClean="0">
              <a:latin typeface="Arial Black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pomenoval územie Severnej Ameriky „Kanada“, čo v hurónskom indiánskom jazyku značí „dedina“;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ako prvý Európan dosiahol miesto, kde dnes stojí Montreal – 1. októbra 1535;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1535 objavil obrovský záliv, pričom netušil, že je to ústie rieky a ostal v presvedčení, že našiel hľadaný prieplav do Číny;</a:t>
            </a:r>
          </a:p>
          <a:p>
            <a:pPr marL="285750" indent="-285750">
              <a:buFontTx/>
              <a:buChar char="-"/>
            </a:pP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AJKA\Desktop\Amerika\Jacques Carti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66" b="28317"/>
          <a:stretch/>
        </p:blipFill>
        <p:spPr bwMode="auto">
          <a:xfrm>
            <a:off x="-1" y="7706"/>
            <a:ext cx="3112263" cy="26699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JKA\Desktop\Amerika\reliefkarte-kanad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43" t="36568"/>
          <a:stretch/>
        </p:blipFill>
        <p:spPr bwMode="auto">
          <a:xfrm>
            <a:off x="4566459" y="2376105"/>
            <a:ext cx="4568900" cy="45145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0" y="2852936"/>
            <a:ext cx="4716016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dokázal, že Newfoundland je ostrov a záliv svätého Vavrinca je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prienikový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koridor do vnútra kontinentu;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bol presvedčený, že rieka svätého Vavrinca je začiatkom cesty do Číny;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s presvedčením, že našiel vysnívanú cestu do Číny aj zomrel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7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AJKA\Desktop\Amerika\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0016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0" y="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>
                <a:latin typeface="Arial Black" pitchFamily="34" charset="0"/>
              </a:rPr>
              <a:t>Cartietove</a:t>
            </a:r>
            <a:r>
              <a:rPr lang="sk-SK" sz="2400" dirty="0" smtClean="0">
                <a:latin typeface="Arial Black" pitchFamily="34" charset="0"/>
              </a:rPr>
              <a:t> cesty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1534 mal preskúmať kanadské pobrežie, nájsť zlato a objaviť cestu do Číny;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podnikol 3 cesty do oblasti Rieky sv. Vavrinca, preskúmal Záliv sv. Vavrinca, spoznal indiánske kmene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Irokézov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Mikmakov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žijúcich v dnešnom Quebecu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JKA\Desktop\Amerika\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0016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 Black" pitchFamily="34" charset="0"/>
                <a:cs typeface="Arial" pitchFamily="34" charset="0"/>
              </a:rPr>
              <a:t>Druhá cesta </a:t>
            </a:r>
            <a:r>
              <a:rPr lang="sk-SK" sz="2400" dirty="0" err="1" smtClean="0">
                <a:latin typeface="Arial Black" pitchFamily="34" charset="0"/>
                <a:cs typeface="Arial" pitchFamily="34" charset="0"/>
              </a:rPr>
              <a:t>Cartiera</a:t>
            </a:r>
            <a:r>
              <a:rPr lang="sk-SK" sz="2400" dirty="0" smtClean="0">
                <a:latin typeface="Arial Black" pitchFamily="34" charset="0"/>
                <a:cs typeface="Arial" pitchFamily="34" charset="0"/>
              </a:rPr>
              <a:t>, 1535 – 1536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dosiahol mesto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Hochelaga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(dnešný Montreal), kde hľadal zlatonosné žily;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horu nad mestom pomenoval Mont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Royal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(Kráľovská hora); objavil hrebene hôr, ktoré nazval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Lachine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Rapids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a bol presvedčený, že pozdĺž nich leží Čína;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pri tejto ceste dokázal, že Newfoundland je ostrov;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2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PaedDr. </a:t>
            </a:r>
            <a:r>
              <a:rPr lang="sk-SK" dirty="0" err="1" smtClean="0"/>
              <a:t>Majka</a:t>
            </a:r>
            <a:r>
              <a:rPr lang="sk-SK" dirty="0" smtClean="0"/>
              <a:t> </a:t>
            </a:r>
            <a:r>
              <a:rPr lang="sk-SK" dirty="0" err="1" smtClean="0"/>
              <a:t>Žikavská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773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JKA\Desktop\Amerika\vikingské l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510"/>
            <a:ext cx="9144000" cy="681386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858729" y="0"/>
            <a:ext cx="72852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>
                <a:latin typeface="Arial Black" pitchFamily="34" charset="0"/>
              </a:rPr>
              <a:t>Vikingovia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" pitchFamily="34" charset="0"/>
                <a:cs typeface="Arial" pitchFamily="34" charset="0"/>
              </a:rPr>
              <a:t>výborní  obchodníci a bojovníci, najlepší moreplavci 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tej </a:t>
            </a:r>
            <a:r>
              <a:rPr lang="sk-SK" dirty="0">
                <a:latin typeface="Arial" pitchFamily="34" charset="0"/>
                <a:cs typeface="Arial" pitchFamily="34" charset="0"/>
              </a:rPr>
              <a:t>doby (od 7. storočia);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" pitchFamily="34" charset="0"/>
                <a:cs typeface="Arial" pitchFamily="34" charset="0"/>
              </a:rPr>
              <a:t>stavali nízke lode s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nízkou </a:t>
            </a:r>
            <a:r>
              <a:rPr lang="sk-SK" dirty="0">
                <a:latin typeface="Arial" pitchFamily="34" charset="0"/>
                <a:cs typeface="Arial" pitchFamily="34" charset="0"/>
              </a:rPr>
              <a:t>čiarou 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ponoru </a:t>
            </a:r>
            <a:r>
              <a:rPr lang="sk-SK" dirty="0">
                <a:latin typeface="Arial" pitchFamily="34" charset="0"/>
                <a:cs typeface="Arial" pitchFamily="34" charset="0"/>
              </a:rPr>
              <a:t>a podnikali nimi 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výpravné </a:t>
            </a:r>
            <a:r>
              <a:rPr lang="sk-SK" dirty="0">
                <a:latin typeface="Arial" pitchFamily="34" charset="0"/>
                <a:cs typeface="Arial" pitchFamily="34" charset="0"/>
              </a:rPr>
              <a:t>cesty aj na Island 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a </a:t>
            </a:r>
            <a:r>
              <a:rPr lang="sk-SK" dirty="0">
                <a:latin typeface="Arial" pitchFamily="34" charset="0"/>
                <a:cs typeface="Arial" pitchFamily="34" charset="0"/>
              </a:rPr>
              <a:t>do Grónska:</a:t>
            </a:r>
          </a:p>
        </p:txBody>
      </p:sp>
      <p:pic>
        <p:nvPicPr>
          <p:cNvPr id="3075" name="Picture 3" descr="C:\Users\MAJKA\Desktop\Amerika\vikingov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8"/>
            <a:ext cx="1858729" cy="28696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9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2.web.britannica.com/eb-media/18/18418-004-E3A548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8848"/>
            <a:ext cx="8202769" cy="5438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atin typeface="Arial Black" pitchFamily="34" charset="0"/>
                <a:cs typeface="Arial" pitchFamily="34" charset="0"/>
              </a:rPr>
              <a:t>Vikingovia</a:t>
            </a:r>
          </a:p>
          <a:p>
            <a:pPr marL="285750" indent="-285750">
              <a:buFontTx/>
              <a:buChar char="-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Viking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Bjorn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Herjolfosson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v roku 985 sa dostal na dohľad pobrežia S Ameriky – vrátil sa do osady v Grónsku a rozprával o neznámej pevnine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Vinland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b="1" dirty="0" err="1" smtClean="0">
                <a:latin typeface="Arial" pitchFamily="34" charset="0"/>
                <a:cs typeface="Arial" pitchFamily="34" charset="0"/>
              </a:rPr>
              <a:t>Leif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Eriksson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zorganizoval expedíciu a dosiahol dnešný Newfoundland, kde vybudoval osadu (v 60. rokoch 20 storočia bol objavený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vikingský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dom)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AJKA\Desktop\Amerika\Leif Erik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84995"/>
            <a:ext cx="2756629" cy="42821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-18256" y="5667137"/>
            <a:ext cx="282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    </a:t>
            </a:r>
            <a:r>
              <a:rPr lang="sk-SK" dirty="0" err="1" smtClean="0">
                <a:latin typeface="Arial Black" pitchFamily="34" charset="0"/>
              </a:rPr>
              <a:t>Leif</a:t>
            </a:r>
            <a:r>
              <a:rPr lang="sk-SK" dirty="0" smtClean="0">
                <a:latin typeface="Arial Black" pitchFamily="34" charset="0"/>
              </a:rPr>
              <a:t> </a:t>
            </a:r>
            <a:r>
              <a:rPr lang="sk-SK" dirty="0" err="1" smtClean="0">
                <a:latin typeface="Arial Black" pitchFamily="34" charset="0"/>
              </a:rPr>
              <a:t>Eriksson</a:t>
            </a:r>
            <a:endParaRPr lang="sk-SK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JKA\Desktop\Amerika\vikingské výpra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0911"/>
            <a:ext cx="7966471" cy="54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0"/>
            <a:ext cx="90820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tx2"/>
                </a:solidFill>
                <a:latin typeface="Arial Black" pitchFamily="34" charset="0"/>
              </a:rPr>
              <a:t>Mapa </a:t>
            </a:r>
            <a:r>
              <a:rPr lang="sk-SK" sz="2400" dirty="0" err="1" smtClean="0">
                <a:solidFill>
                  <a:schemeClr val="tx2"/>
                </a:solidFill>
                <a:latin typeface="Arial Black" pitchFamily="34" charset="0"/>
              </a:rPr>
              <a:t>vikingských</a:t>
            </a:r>
            <a:r>
              <a:rPr lang="sk-SK" sz="2400" dirty="0" smtClean="0">
                <a:solidFill>
                  <a:schemeClr val="tx2"/>
                </a:solidFill>
                <a:latin typeface="Arial Black" pitchFamily="34" charset="0"/>
              </a:rPr>
              <a:t> výprav</a:t>
            </a:r>
          </a:p>
          <a:p>
            <a:r>
              <a:rPr lang="sk-SK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nórski Vikingovia osídlili </a:t>
            </a:r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Orkneje</a:t>
            </a:r>
            <a:r>
              <a:rPr lang="sk-SK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(1); Shetlandy (2), Faerské ostrovy (3), Island (4), Grónsko (5); z Grónska sa dostali do Ameriky a nazvali ju </a:t>
            </a:r>
            <a:r>
              <a:rPr lang="sk-SK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Vinland</a:t>
            </a:r>
            <a:r>
              <a:rPr lang="sk-SK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(6) podľa hrozna, ktoré tam divo rástlo</a:t>
            </a:r>
            <a:endParaRPr lang="sk-SK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971600" y="2335493"/>
            <a:ext cx="432048" cy="369332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982389" y="2135006"/>
            <a:ext cx="504056" cy="369332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5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843808" y="2335493"/>
            <a:ext cx="432048" cy="369332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FF00"/>
                </a:solidFill>
              </a:rPr>
              <a:t>4</a:t>
            </a:r>
            <a:endParaRPr lang="sk-SK" dirty="0" smtClean="0">
              <a:solidFill>
                <a:srgbClr val="FFFF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450779" y="2335493"/>
            <a:ext cx="432048" cy="369332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3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491880" y="2743887"/>
            <a:ext cx="432048" cy="369332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2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697195" y="3159995"/>
            <a:ext cx="432048" cy="369332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1</a:t>
            </a:r>
            <a:endParaRPr lang="sk-SK" dirty="0">
              <a:solidFill>
                <a:srgbClr val="FFFF00"/>
              </a:solidFill>
            </a:endParaRPr>
          </a:p>
        </p:txBody>
      </p:sp>
      <p:cxnSp>
        <p:nvCxnSpPr>
          <p:cNvPr id="11" name="Rovná spojovacia šípka 10"/>
          <p:cNvCxnSpPr>
            <a:stCxn id="9" idx="3"/>
          </p:cNvCxnSpPr>
          <p:nvPr/>
        </p:nvCxnSpPr>
        <p:spPr>
          <a:xfrm>
            <a:off x="3923928" y="2928553"/>
            <a:ext cx="360040" cy="1846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3095836" y="3225471"/>
            <a:ext cx="1008112" cy="9233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63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ikymoc.sk/images/content/pikosky/historia/kolumbus/kolumbus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218145" cy="57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 Black" pitchFamily="34" charset="0"/>
              </a:rPr>
              <a:t>Objavné cesty Vikingov</a:t>
            </a:r>
            <a:endParaRPr lang="sk-SK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.ahaonline.cz/img/18/article/1422870_krystof-kolumb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8" r="20937"/>
          <a:stretch/>
        </p:blipFill>
        <p:spPr bwMode="auto">
          <a:xfrm>
            <a:off x="0" y="1785"/>
            <a:ext cx="2609993" cy="2370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609992" y="0"/>
            <a:ext cx="65340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 Black" pitchFamily="34" charset="0"/>
              </a:rPr>
              <a:t>Krištof Kolumbus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janovský moreplavec v španielskych službách, ktorý v 1492 objavil Ameriku: 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na 71. deň plavby objavila jeho posádka súš – ostrov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Guanahani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v súostroví Bahamy a ho pomenoval </a:t>
            </a:r>
          </a:p>
          <a:p>
            <a:r>
              <a:rPr lang="sk-SK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sk-SK" b="1" i="1" dirty="0" smtClean="0">
                <a:latin typeface="Arial" pitchFamily="34" charset="0"/>
                <a:cs typeface="Arial" pitchFamily="34" charset="0"/>
              </a:rPr>
              <a:t>San Salvador</a:t>
            </a:r>
          </a:p>
          <a:p>
            <a:pPr marL="285750" indent="-285750">
              <a:buFontTx/>
              <a:buChar char="-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12. októbra 1492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vystúpil na jeho breh s presvedčením, že je v Indii a obyvateľstvo pomenoval 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Indos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;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bahamas4u.com/ssmap9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8" y="2387033"/>
            <a:ext cx="4366179" cy="44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JKA\Desktop\Amerika\Santa-Maria - replika lo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38635"/>
            <a:ext cx="3427215" cy="45677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660232" y="25649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    </a:t>
            </a:r>
            <a:r>
              <a:rPr lang="sk-SK" dirty="0" err="1" smtClean="0">
                <a:latin typeface="Arial Black" pitchFamily="34" charset="0"/>
              </a:rPr>
              <a:t>Santa</a:t>
            </a:r>
            <a:r>
              <a:rPr lang="sk-SK" dirty="0" smtClean="0">
                <a:latin typeface="Arial Black" pitchFamily="34" charset="0"/>
              </a:rPr>
              <a:t> Maria</a:t>
            </a:r>
            <a:endParaRPr lang="sk-SK" dirty="0">
              <a:latin typeface="Arial Black" pitchFamily="34" charset="0"/>
            </a:endParaRPr>
          </a:p>
        </p:txBody>
      </p:sp>
      <p:cxnSp>
        <p:nvCxnSpPr>
          <p:cNvPr id="16" name="Rovná spojnica 15"/>
          <p:cNvCxnSpPr/>
          <p:nvPr/>
        </p:nvCxnSpPr>
        <p:spPr>
          <a:xfrm flipH="1">
            <a:off x="2699792" y="1628800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>
            <a:off x="2699792" y="1628800"/>
            <a:ext cx="648072" cy="27363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76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JKA\Desktop\Amerika\Kolumbus - mapa prvej výpra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6976"/>
            <a:ext cx="9144000" cy="53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0"/>
            <a:ext cx="679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 Black" pitchFamily="34" charset="0"/>
              </a:rPr>
              <a:t>Krištof Kolumbus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keďže hľadal zlato Veľkého Chána, odplával a pristál na brehu Kuby (1), neskôr Haiti (2);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pri plavbe z Haiti do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Cibao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jeho loď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Santa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Maria havarovala a z trámov lode postavil pevnosť Dedinu Narodenia Pána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upload.wikimedia.org/wikipedia/commons/1/14/Ridolfo_Ghirlandaio_Columb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024" y="0"/>
            <a:ext cx="2356469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JKA\Desktop\Amerika\MapaD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4" y="4132331"/>
            <a:ext cx="4228728" cy="270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 rot="1077047">
            <a:off x="1190088" y="4451370"/>
            <a:ext cx="2275056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619672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     </a:t>
            </a:r>
            <a:r>
              <a:rPr lang="sk-SK" dirty="0" err="1" smtClean="0">
                <a:latin typeface="Arial Black" pitchFamily="34" charset="0"/>
              </a:rPr>
              <a:t>Cibao</a:t>
            </a:r>
            <a:endParaRPr lang="sk-SK" dirty="0">
              <a:latin typeface="Arial Black" pitchFamily="34" charset="0"/>
            </a:endParaRPr>
          </a:p>
        </p:txBody>
      </p:sp>
      <p:cxnSp>
        <p:nvCxnSpPr>
          <p:cNvPr id="8" name="Rovná spojovacia šípka 7"/>
          <p:cNvCxnSpPr/>
          <p:nvPr/>
        </p:nvCxnSpPr>
        <p:spPr>
          <a:xfrm flipH="1">
            <a:off x="2411760" y="4132331"/>
            <a:ext cx="144016" cy="5928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4265835" y="5934670"/>
            <a:ext cx="4887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15. marca 1493 sa Kolumbus vrátil do Španielska a do konca svojho života si myslel, že sa dostal do Indie</a:t>
            </a:r>
          </a:p>
        </p:txBody>
      </p:sp>
      <p:cxnSp>
        <p:nvCxnSpPr>
          <p:cNvPr id="11" name="Rovná spojovacia šípka 10"/>
          <p:cNvCxnSpPr/>
          <p:nvPr/>
        </p:nvCxnSpPr>
        <p:spPr>
          <a:xfrm flipH="1">
            <a:off x="3609507" y="3356992"/>
            <a:ext cx="1754581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2907650" y="2286164"/>
            <a:ext cx="98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Arial Black" pitchFamily="34" charset="0"/>
              </a:rPr>
              <a:t>1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979870" y="29876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Arial Black" pitchFamily="34" charset="0"/>
              </a:rPr>
              <a:t>2</a:t>
            </a:r>
            <a:endParaRPr lang="sk-SK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3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JKA\Desktop\Amerika\Cabot-Sh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165" y="-4382"/>
            <a:ext cx="2295724" cy="241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JKA\Desktop\Amerika\Cabotova lod-Matth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26293"/>
            <a:ext cx="3226944" cy="48178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imgs.idnes.cz/zahranicni/A090312_VOT_NEWFOUNDLAND_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68929"/>
            <a:ext cx="5004048" cy="427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0"/>
            <a:ext cx="651621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>
                <a:latin typeface="Arial Black" pitchFamily="34" charset="0"/>
              </a:rPr>
              <a:t>Giovanni</a:t>
            </a:r>
            <a:r>
              <a:rPr lang="sk-SK" sz="2400" dirty="0" smtClean="0">
                <a:latin typeface="Arial Black" pitchFamily="34" charset="0"/>
              </a:rPr>
              <a:t> </a:t>
            </a:r>
            <a:r>
              <a:rPr lang="sk-SK" sz="2400" dirty="0" err="1" smtClean="0">
                <a:latin typeface="Arial Black" pitchFamily="34" charset="0"/>
              </a:rPr>
              <a:t>Caboto</a:t>
            </a:r>
            <a:endParaRPr lang="sk-SK" sz="2400" dirty="0" smtClean="0">
              <a:latin typeface="Arial Black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počas druhej výpravy s loďou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Matthew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pristál 24. júna 1497 na ostrove Newfoundland, vztýčil benátsku, pápežskú a anglickú vlajku a krajinu vyhlásil za anglickú dŕžavu;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aj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Cabot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podobne ako Kolumbus, bol presvedčený, že doplával na sever ríše veľkého chána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1907704" y="2708920"/>
            <a:ext cx="3528392" cy="3240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576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pysveta.sk/images/stiefel_amerikapolitfyz_120x160_big_stranafy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27" t="19347" r="2498" b="1446"/>
          <a:stretch/>
        </p:blipFill>
        <p:spPr bwMode="auto">
          <a:xfrm>
            <a:off x="8686" y="-22432"/>
            <a:ext cx="4067944" cy="68421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MAJKA\Desktop\Amerika\amerigo f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1" t="2343" r="4807" b="3257"/>
          <a:stretch/>
        </p:blipFill>
        <p:spPr bwMode="auto">
          <a:xfrm>
            <a:off x="6825561" y="0"/>
            <a:ext cx="2318439" cy="30689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995936" y="0"/>
            <a:ext cx="30243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>
                <a:latin typeface="Arial Black" pitchFamily="34" charset="0"/>
              </a:rPr>
              <a:t>Amerigo</a:t>
            </a:r>
            <a:r>
              <a:rPr lang="sk-SK" sz="2400" dirty="0" smtClean="0">
                <a:latin typeface="Arial Black" pitchFamily="34" charset="0"/>
              </a:rPr>
              <a:t> </a:t>
            </a:r>
            <a:r>
              <a:rPr lang="sk-SK" sz="2400" dirty="0" err="1" smtClean="0">
                <a:latin typeface="Arial Black" pitchFamily="34" charset="0"/>
              </a:rPr>
              <a:t>Vespucci</a:t>
            </a:r>
            <a:endParaRPr lang="sk-SK" sz="2400" dirty="0" smtClean="0">
              <a:latin typeface="Arial Black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1499 – 1502 podnikol plavby, pri ktorých preskúmal východné pobrežie Južnej Ameriky:</a:t>
            </a:r>
          </a:p>
          <a:p>
            <a:pPr marL="285750" indent="-285750">
              <a:buFontTx/>
              <a:buChar char="-"/>
            </a:pPr>
            <a:r>
              <a:rPr lang="sk-SK" b="1" dirty="0">
                <a:latin typeface="Arial" pitchFamily="34" charset="0"/>
                <a:cs typeface="Arial" pitchFamily="34" charset="0"/>
              </a:rPr>
              <a:t>1. plavba </a:t>
            </a:r>
            <a:r>
              <a:rPr lang="sk-SK" dirty="0">
                <a:latin typeface="Arial" pitchFamily="34" charset="0"/>
                <a:cs typeface="Arial" pitchFamily="34" charset="0"/>
              </a:rPr>
              <a:t>- preskúmal Mexický záliv, pobrežie USA až po záliv Sv. Vavrinca, o rok neskôr </a:t>
            </a:r>
          </a:p>
        </p:txBody>
      </p:sp>
      <p:pic>
        <p:nvPicPr>
          <p:cNvPr id="10243" name="Picture 3" descr="C:\Users\MAJKA\Desktop\Amerika\Ameri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6" y="5189973"/>
            <a:ext cx="1422028" cy="16289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139998" y="2942604"/>
            <a:ext cx="50040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pristál v Brazílii, preskúmal Amazonku, Kubu a Bahamy;</a:t>
            </a:r>
          </a:p>
          <a:p>
            <a:pPr marL="285750" indent="-285750">
              <a:buFontTx/>
              <a:buChar char="-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2. plavba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- vrátil sa do Brazílie, Argentíny; preskúmal pobrežie až k zátoke La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Plata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a vtedy si uvedomil, že nejde o Áziu, ale o celkom nový svetadiel;</a:t>
            </a:r>
          </a:p>
          <a:p>
            <a:pPr marL="285750" indent="-285750">
              <a:buFontTx/>
              <a:buChar char="-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1504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svoje poznatky podrobne popísal a zistenia o cestách zaznamenal do máp;</a:t>
            </a:r>
          </a:p>
          <a:p>
            <a:pPr marL="285750" indent="-285750">
              <a:buFontTx/>
              <a:buChar char="-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1507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nemecký kartograf  </a:t>
            </a:r>
            <a:r>
              <a:rPr lang="sk-SK" b="1" i="1" dirty="0" smtClean="0">
                <a:latin typeface="Arial" pitchFamily="34" charset="0"/>
                <a:cs typeface="Arial" pitchFamily="34" charset="0"/>
              </a:rPr>
              <a:t>Martin </a:t>
            </a:r>
            <a:r>
              <a:rPr lang="sk-SK" b="1" i="1" dirty="0" err="1" smtClean="0">
                <a:latin typeface="Arial" pitchFamily="34" charset="0"/>
                <a:cs typeface="Arial" pitchFamily="34" charset="0"/>
              </a:rPr>
              <a:t>Waldseemüller</a:t>
            </a:r>
            <a:r>
              <a:rPr lang="sk-SK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navrhol, aby sa nový svetadiel/kontinent pomenoval po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Amerigovi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                        = Amerika</a:t>
            </a:r>
            <a:endParaRPr lang="sk-SK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ál 6"/>
          <p:cNvSpPr/>
          <p:nvPr/>
        </p:nvSpPr>
        <p:spPr>
          <a:xfrm rot="18384463">
            <a:off x="1527734" y="4521433"/>
            <a:ext cx="3149228" cy="924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 rot="2739879">
            <a:off x="831548" y="2121051"/>
            <a:ext cx="2433564" cy="14727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rot="19604496">
            <a:off x="23974" y="769773"/>
            <a:ext cx="2635156" cy="1311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Rovná spojovacia šípka 8"/>
          <p:cNvCxnSpPr/>
          <p:nvPr/>
        </p:nvCxnSpPr>
        <p:spPr>
          <a:xfrm flipH="1" flipV="1">
            <a:off x="2339752" y="1661993"/>
            <a:ext cx="1800246" cy="470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H="1">
            <a:off x="2771800" y="2132856"/>
            <a:ext cx="1418560" cy="1688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>
            <a:off x="4139998" y="4005064"/>
            <a:ext cx="26889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1619672" y="221728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1.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742308" y="466675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8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699</Words>
  <Application>Microsoft Office PowerPoint</Application>
  <PresentationFormat>Prezentácia na obrazovke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MAJKA</dc:creator>
  <cp:lastModifiedBy>Petra Szelleová</cp:lastModifiedBy>
  <cp:revision>22</cp:revision>
  <dcterms:created xsi:type="dcterms:W3CDTF">2015-03-10T18:44:04Z</dcterms:created>
  <dcterms:modified xsi:type="dcterms:W3CDTF">2016-02-01T00:51:47Z</dcterms:modified>
</cp:coreProperties>
</file>